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Default Extension="gif" ContentType="image/gif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84" r:id="rId3"/>
    <p:sldMasterId id="2147483670" r:id="rId4"/>
    <p:sldMasterId id="2147483677" r:id="rId5"/>
  </p:sldMasterIdLst>
  <p:notesMasterIdLst>
    <p:notesMasterId r:id="rId29"/>
  </p:notesMasterIdLst>
  <p:handoutMasterIdLst>
    <p:handoutMasterId r:id="rId30"/>
  </p:handoutMasterIdLst>
  <p:sldIdLst>
    <p:sldId id="370" r:id="rId6"/>
    <p:sldId id="274" r:id="rId7"/>
    <p:sldId id="322" r:id="rId8"/>
    <p:sldId id="323" r:id="rId9"/>
    <p:sldId id="366" r:id="rId10"/>
    <p:sldId id="365" r:id="rId11"/>
    <p:sldId id="284" r:id="rId12"/>
    <p:sldId id="346" r:id="rId13"/>
    <p:sldId id="367" r:id="rId14"/>
    <p:sldId id="372" r:id="rId15"/>
    <p:sldId id="373" r:id="rId16"/>
    <p:sldId id="331" r:id="rId17"/>
    <p:sldId id="363" r:id="rId18"/>
    <p:sldId id="362" r:id="rId19"/>
    <p:sldId id="351" r:id="rId20"/>
    <p:sldId id="350" r:id="rId21"/>
    <p:sldId id="349" r:id="rId22"/>
    <p:sldId id="371" r:id="rId23"/>
    <p:sldId id="333" r:id="rId24"/>
    <p:sldId id="374" r:id="rId25"/>
    <p:sldId id="293" r:id="rId26"/>
    <p:sldId id="375" r:id="rId27"/>
    <p:sldId id="260" r:id="rId28"/>
  </p:sldIdLst>
  <p:sldSz cx="9144000" cy="6858000" type="screen4x3"/>
  <p:notesSz cx="6805613" cy="99393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9C2"/>
    <a:srgbClr val="40404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079" autoAdjust="0"/>
    <p:restoredTop sz="93043" autoAdjust="0"/>
  </p:normalViewPr>
  <p:slideViewPr>
    <p:cSldViewPr>
      <p:cViewPr>
        <p:scale>
          <a:sx n="86" d="100"/>
          <a:sy n="86" d="100"/>
        </p:scale>
        <p:origin x="-117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8397" cy="4976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596" y="0"/>
            <a:ext cx="2948397" cy="4976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6A5E0-9F96-488D-A06C-B93EF87B2B68}" type="datetimeFigureOut">
              <a:rPr lang="fr-CH" smtClean="0"/>
              <a:pPr/>
              <a:t>24.03.2015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096"/>
            <a:ext cx="2948397" cy="4976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596" y="9440096"/>
            <a:ext cx="2948397" cy="4976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9A91E-03D5-4F9D-A8A7-8C2E874BBCF3}" type="slidenum">
              <a:rPr lang="fr-CH" smtClean="0"/>
              <a:pPr/>
              <a:t>‹#›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21849-BEEC-46F7-9D9E-6F756AA49418}" type="datetimeFigureOut">
              <a:rPr lang="fr-CH" smtClean="0"/>
              <a:pPr/>
              <a:t>24.03.2015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7287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8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8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3FDC6-6726-4C87-8DC9-E4AE8E4CD59F}" type="slidenum">
              <a:rPr lang="fr-CH" smtClean="0"/>
              <a:pPr/>
              <a:t>‹#›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3FDC6-6726-4C87-8DC9-E4AE8E4CD59F}" type="slidenum">
              <a:rPr lang="fr-CH" smtClean="0"/>
              <a:pPr/>
              <a:t>1</a:t>
            </a:fld>
            <a:endParaRPr lang="fr-CH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Strong leadership by China (Silk Road, Go West)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Investments in infrastructure (highways and rail-road intermodal terminals)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Problems linked to maritime transport (overcapacity, increasing waiting times in ports, etc)</a:t>
            </a:r>
          </a:p>
          <a:p>
            <a:endParaRPr lang="en-GB" dirty="0" smtClean="0"/>
          </a:p>
          <a:p>
            <a:pPr>
              <a:buFont typeface="Wingdings" pitchFamily="2" charset="2"/>
              <a:buChar char="è"/>
            </a:pPr>
            <a:r>
              <a:rPr lang="en-GB" dirty="0" smtClean="0"/>
              <a:t>Development of trade between China and Central Asia</a:t>
            </a:r>
          </a:p>
          <a:p>
            <a:endParaRPr lang="en-GB" dirty="0" smtClean="0"/>
          </a:p>
          <a:p>
            <a:pPr>
              <a:buFont typeface="Wingdings" pitchFamily="2" charset="2"/>
              <a:buChar char="è"/>
            </a:pPr>
            <a:r>
              <a:rPr lang="en-GB" dirty="0" smtClean="0"/>
              <a:t>Opportunities for road transport between China and Europe for:</a:t>
            </a:r>
          </a:p>
          <a:p>
            <a:pPr lvl="1"/>
            <a:r>
              <a:rPr lang="en-GB" sz="2500" dirty="0" smtClean="0"/>
              <a:t>High value goods</a:t>
            </a:r>
          </a:p>
          <a:p>
            <a:pPr lvl="1"/>
            <a:r>
              <a:rPr lang="en-GB" sz="2500" dirty="0" smtClean="0"/>
              <a:t>Perishable goods</a:t>
            </a:r>
          </a:p>
          <a:p>
            <a:pPr lvl="1"/>
            <a:r>
              <a:rPr lang="en-GB" sz="2500" dirty="0" smtClean="0"/>
              <a:t>Refrigerated goods </a:t>
            </a:r>
          </a:p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3FDC6-6726-4C87-8DC9-E4AE8E4CD59F}" type="slidenum">
              <a:rPr lang="fr-CH" smtClean="0"/>
              <a:pPr/>
              <a:t>12</a:t>
            </a:fld>
            <a:endParaRPr lang="fr-CH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fr-CH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3FDC6-6726-4C87-8DC9-E4AE8E4CD59F}" type="slidenum">
              <a:rPr lang="fr-CH" smtClean="0"/>
              <a:pPr/>
              <a:t>13</a:t>
            </a:fld>
            <a:endParaRPr lang="fr-CH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BB2B9-F1D8-4153-A81C-F432BC3A2072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As</a:t>
            </a:r>
            <a:r>
              <a:rPr lang="en-GB" baseline="0" dirty="0" smtClean="0"/>
              <a:t> a result, we can implement green lanes that considerable speed-up border crossings as seen here (Turkey)</a:t>
            </a:r>
          </a:p>
          <a:p>
            <a:r>
              <a:rPr lang="en-GB" baseline="0" dirty="0" smtClean="0"/>
              <a:t>Where are the other places where we have green lanes (if they ask)?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3FDC6-6726-4C87-8DC9-E4AE8E4CD59F}" type="slidenum">
              <a:rPr lang="fr-CH" smtClean="0"/>
              <a:pPr/>
              <a:t>15</a:t>
            </a:fld>
            <a:endParaRPr lang="fr-CH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IRU has done several caravans in the past x years specifically focused on the</a:t>
            </a:r>
            <a:r>
              <a:rPr lang="en-GB" baseline="0" dirty="0" smtClean="0"/>
              <a:t> Silk Road that show that 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91B62-CECA-45C2-BE39-8E3CC63C1793}" type="slidenum">
              <a:rPr lang="fr-CH" smtClean="0"/>
              <a:pPr/>
              <a:t>16</a:t>
            </a:fld>
            <a:endParaRPr lang="fr-CH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Clear alternative for the</a:t>
            </a:r>
            <a:r>
              <a:rPr lang="en-GB" baseline="0" dirty="0" smtClean="0"/>
              <a:t> western region</a:t>
            </a:r>
          </a:p>
          <a:p>
            <a:endParaRPr lang="en-GB" baseline="0" dirty="0" smtClean="0"/>
          </a:p>
          <a:p>
            <a:r>
              <a:rPr lang="en-GB" baseline="0" dirty="0" smtClean="0"/>
              <a:t>Questions on the figures:</a:t>
            </a:r>
          </a:p>
          <a:p>
            <a:pPr>
              <a:buFontTx/>
              <a:buChar char="-"/>
            </a:pPr>
            <a:r>
              <a:rPr lang="en-GB" baseline="0" dirty="0" smtClean="0"/>
              <a:t>Why 8 to 17 days? </a:t>
            </a:r>
          </a:p>
          <a:p>
            <a:pPr>
              <a:buFontTx/>
              <a:buChar char="-"/>
            </a:pPr>
            <a:r>
              <a:rPr lang="en-GB" baseline="0" dirty="0" smtClean="0"/>
              <a:t>Figures until where in Europe?</a:t>
            </a:r>
          </a:p>
          <a:p>
            <a:pPr>
              <a:buFontTx/>
              <a:buChar char="-"/>
            </a:pPr>
            <a:r>
              <a:rPr lang="en-GB" baseline="0" dirty="0" smtClean="0"/>
              <a:t>How does that compare with rail and sea?</a:t>
            </a:r>
          </a:p>
          <a:p>
            <a:pPr>
              <a:buFontTx/>
              <a:buChar char="-"/>
            </a:pPr>
            <a:r>
              <a:rPr lang="en-GB" baseline="0" dirty="0" smtClean="0"/>
              <a:t>8 days? So short? How does this happen?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3FDC6-6726-4C87-8DC9-E4AE8E4CD59F}" type="slidenum">
              <a:rPr lang="fr-CH" smtClean="0"/>
              <a:pPr/>
              <a:t>17</a:t>
            </a:fld>
            <a:endParaRPr lang="fr-CH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3FDC6-6726-4C87-8DC9-E4AE8E4CD59F}" type="slidenum">
              <a:rPr lang="fr-CH" smtClean="0"/>
              <a:pPr/>
              <a:t>19</a:t>
            </a:fld>
            <a:endParaRPr lang="fr-CH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fr-CH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3FDC6-6726-4C87-8DC9-E4AE8E4CD59F}" type="slidenum">
              <a:rPr lang="fr-CH" smtClean="0"/>
              <a:pPr/>
              <a:t>20</a:t>
            </a:fld>
            <a:endParaRPr lang="fr-CH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Specific studies are under way for China and Asia. Our</a:t>
            </a:r>
            <a:r>
              <a:rPr lang="en-GB" baseline="0" dirty="0" smtClean="0"/>
              <a:t> latest study in LATAM showed that 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884A-CE8D-4EB2-97B8-E5A57FC0E7A2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3FDC6-6726-4C87-8DC9-E4AE8E4CD59F}" type="slidenum">
              <a:rPr lang="fr-CH" smtClean="0"/>
              <a:pPr/>
              <a:t>22</a:t>
            </a:fld>
            <a:endParaRPr lang="fr-C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71664-15D5-4C7B-93E9-02C0B7E626B7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3FDC6-6726-4C87-8DC9-E4AE8E4CD59F}" type="slidenum">
              <a:rPr lang="fr-CH" smtClean="0"/>
              <a:pPr/>
              <a:t>23</a:t>
            </a:fld>
            <a:endParaRPr lang="fr-C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3FDC6-6726-4C87-8DC9-E4AE8E4CD59F}" type="slidenum">
              <a:rPr lang="fr-CH" smtClean="0"/>
              <a:pPr/>
              <a:t>3</a:t>
            </a:fld>
            <a:endParaRPr lang="fr-C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3FDC6-6726-4C87-8DC9-E4AE8E4CD59F}" type="slidenum">
              <a:rPr lang="fr-CH" smtClean="0"/>
              <a:pPr/>
              <a:t>4</a:t>
            </a:fld>
            <a:endParaRPr lang="fr-C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71664-15D5-4C7B-93E9-02C0B7E626B7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884A-CE8D-4EB2-97B8-E5A57FC0E7A2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3FDC6-6726-4C87-8DC9-E4AE8E4CD59F}" type="slidenum">
              <a:rPr lang="fr-CH" smtClean="0"/>
              <a:pPr/>
              <a:t>8</a:t>
            </a:fld>
            <a:endParaRPr lang="fr-C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91B62-CECA-45C2-BE39-8E3CC63C1793}" type="slidenum">
              <a:rPr lang="fr-CH" smtClean="0"/>
              <a:pPr/>
              <a:t>10</a:t>
            </a:fld>
            <a:endParaRPr lang="fr-C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91B62-CECA-45C2-BE39-8E3CC63C1793}" type="slidenum">
              <a:rPr lang="fr-CH" smtClean="0"/>
              <a:pPr/>
              <a:t>11</a:t>
            </a:fld>
            <a:endParaRPr lang="fr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9512" y="1796819"/>
            <a:ext cx="8784976" cy="1920213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Title of the Presentation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788635"/>
            <a:ext cx="8712968" cy="1152533"/>
          </a:xfrm>
        </p:spPr>
        <p:txBody>
          <a:bodyPr>
            <a:normAutofit/>
          </a:bodyPr>
          <a:lstStyle>
            <a:lvl1pPr marL="0" indent="0" algn="l">
              <a:buNone/>
              <a:defRPr sz="1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smtClean="0"/>
              <a:t>Location, Date</a:t>
            </a:r>
          </a:p>
          <a:p>
            <a:endParaRPr lang="en-GB" noProof="0" smtClean="0"/>
          </a:p>
          <a:p>
            <a:endParaRPr lang="en-GB" noProof="0" smtClean="0"/>
          </a:p>
          <a:p>
            <a:endParaRPr lang="en-GB" noProof="0" smtClean="0"/>
          </a:p>
          <a:p>
            <a:endParaRPr lang="en-GB" noProof="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251520" y="4581128"/>
            <a:ext cx="8712968" cy="720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0" y="5085184"/>
            <a:ext cx="8712968" cy="720080"/>
          </a:xfrm>
        </p:spPr>
        <p:txBody>
          <a:bodyPr anchor="b">
            <a:normAutofit/>
          </a:bodyPr>
          <a:lstStyle>
            <a:lvl1pPr algn="r">
              <a:defRPr sz="1800" i="1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 noProof="0" smtClean="0"/>
              <a:t>Name of Presenter &amp; Position</a:t>
            </a:r>
            <a:endParaRPr lang="en-GB" noProof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9512" y="1124744"/>
            <a:ext cx="8784976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pitchFamily="34" charset="0"/>
              <a:buNone/>
              <a:defRPr sz="2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  <a:lvl6pPr>
              <a:lnSpc>
                <a:spcPct val="100000"/>
              </a:lnSpc>
              <a:defRPr sz="1400">
                <a:solidFill>
                  <a:schemeClr val="tx1"/>
                </a:solidFill>
              </a:defRPr>
            </a:lvl6pPr>
          </a:lstStyle>
          <a:p>
            <a:pPr lvl="0"/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6466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1"/>
          </p:nvPr>
        </p:nvSpPr>
        <p:spPr>
          <a:xfrm>
            <a:off x="46466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512" y="1124744"/>
            <a:ext cx="5472608" cy="52805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652120" y="1124744"/>
            <a:ext cx="3312368" cy="5280587"/>
          </a:xfrm>
        </p:spPr>
        <p:txBody>
          <a:bodyPr anchor="ctr">
            <a:normAutofit/>
          </a:bodyPr>
          <a:lstStyle>
            <a:lvl1pPr marL="0" indent="0">
              <a:buFont typeface="Arial" pitchFamily="34" charset="0"/>
              <a:buChar char="•"/>
              <a:defRPr sz="2000"/>
            </a:lvl1pPr>
            <a:lvl2pPr marL="541338" indent="-84138">
              <a:buFont typeface="Arial" pitchFamily="34" charset="0"/>
              <a:buChar char="•"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tabLst/>
              <a:defRPr/>
            </a:pPr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U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88913"/>
            <a:ext cx="8785101" cy="6264275"/>
          </a:xfrm>
        </p:spPr>
        <p:txBody>
          <a:bodyPr anchor="ctr">
            <a:normAutofit/>
          </a:bodyPr>
          <a:lstStyle>
            <a:lvl1pPr marL="0" indent="0">
              <a:buNone/>
              <a:defRPr sz="4400" b="0" cap="small" spc="0" baseline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  <a:lvl2pPr>
              <a:buNone/>
              <a:defRPr sz="4000">
                <a:solidFill>
                  <a:schemeClr val="accent4">
                    <a:lumMod val="60000"/>
                    <a:lumOff val="40000"/>
                  </a:schemeClr>
                </a:solidFill>
              </a:defRPr>
            </a:lvl2pPr>
            <a:lvl3pPr>
              <a:buNone/>
              <a:defRPr sz="3600"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None/>
              <a:defRPr sz="3200">
                <a:solidFill>
                  <a:schemeClr val="accent4">
                    <a:lumMod val="60000"/>
                    <a:lumOff val="40000"/>
                  </a:schemeClr>
                </a:solidFill>
              </a:defRPr>
            </a:lvl4pPr>
            <a:lvl5pPr>
              <a:buNone/>
              <a:defRPr sz="2800"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GB" noProof="0" dirty="0" smtClean="0"/>
              <a:t>Click here to add a key message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784976" cy="528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6" r:id="rId3"/>
    <p:sldLayoutId id="2147483667" r:id="rId4"/>
    <p:sldLayoutId id="2147483669" r:id="rId5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1"/>
        </a:buClr>
        <a:buSzPct val="50000"/>
        <a:buFont typeface="Arial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784976" cy="528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3663" indent="-936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1"/>
        </a:buClr>
        <a:buSzPct val="50000"/>
        <a:buFont typeface="Arial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2132856"/>
            <a:ext cx="4896544" cy="2592288"/>
          </a:xfrm>
          <a:prstGeom prst="rect">
            <a:avLst/>
          </a:prstGeom>
          <a:noFill/>
          <a:effectLst/>
        </p:spPr>
        <p:txBody>
          <a:bodyPr wrap="square" rtlCol="0">
            <a:normAutofit/>
          </a:bodyPr>
          <a:lstStyle/>
          <a:p>
            <a:endParaRPr lang="fr-CH" sz="1800" baseline="0" dirty="0" err="1" smtClean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Clr>
          <a:schemeClr val="bg1"/>
        </a:buClr>
        <a:buSzPct val="50000"/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ransition spd="med">
    <p:fade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Benefits</a:t>
            </a:r>
            <a:r>
              <a:rPr lang="fr-CH" dirty="0" smtClean="0"/>
              <a:t> of TIR for the New </a:t>
            </a:r>
            <a:r>
              <a:rPr lang="fr-CH" dirty="0" err="1" smtClean="0"/>
              <a:t>Silk</a:t>
            </a:r>
            <a:r>
              <a:rPr lang="fr-CH" dirty="0" smtClean="0"/>
              <a:t> </a:t>
            </a:r>
            <a:r>
              <a:rPr lang="fr-CH" dirty="0" err="1" smtClean="0"/>
              <a:t>Roads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Shanghai, 25 March 2015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Cédric Oelhafen</a:t>
            </a:r>
          </a:p>
          <a:p>
            <a:r>
              <a:rPr lang="en-US" dirty="0" smtClean="0"/>
              <a:t>Head – Project Management Office</a:t>
            </a:r>
            <a:endParaRPr lang="en-GB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TIR Expansion</a:t>
            </a:r>
            <a:endParaRPr lang="fr-CH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785918" y="1214422"/>
            <a:ext cx="3249480" cy="94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GB" sz="1600" dirty="0" smtClean="0"/>
              <a:t>September 2013 </a:t>
            </a:r>
          </a:p>
          <a:p>
            <a:pPr>
              <a:defRPr/>
            </a:pPr>
            <a:r>
              <a:rPr lang="en-GB" dirty="0" smtClean="0">
                <a:solidFill>
                  <a:schemeClr val="accent1"/>
                </a:solidFill>
                <a:effectLst/>
              </a:rPr>
              <a:t>Afghanistan </a:t>
            </a:r>
            <a:r>
              <a:rPr lang="en-GB" dirty="0" smtClean="0">
                <a:solidFill>
                  <a:schemeClr val="tx2"/>
                </a:solidFill>
                <a:effectLst/>
              </a:rPr>
              <a:t>opens for TIR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57422" y="2786058"/>
            <a:ext cx="47863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600" dirty="0" smtClean="0"/>
              <a:t>April 2014</a:t>
            </a:r>
          </a:p>
          <a:p>
            <a:pPr>
              <a:buNone/>
            </a:pPr>
            <a:r>
              <a:rPr lang="en-GB" dirty="0" smtClean="0">
                <a:solidFill>
                  <a:schemeClr val="accent1"/>
                </a:solidFill>
                <a:effectLst/>
              </a:rPr>
              <a:t>UAE </a:t>
            </a:r>
            <a:r>
              <a:rPr lang="en-GB" dirty="0" smtClean="0">
                <a:effectLst/>
              </a:rPr>
              <a:t>Customs sign guarantee agreement</a:t>
            </a:r>
            <a:endParaRPr lang="en-GB" dirty="0">
              <a:effectLst/>
            </a:endParaRPr>
          </a:p>
        </p:txBody>
      </p:sp>
      <p:pic>
        <p:nvPicPr>
          <p:cNvPr id="21" name="Picture 2" descr="W:\ADMINISTRATION  IRU-TIR\Audit &amp; Admission\Missions\Kabul 1 - 4 September 2013\photo\DSC_0844.JPG"/>
          <p:cNvPicPr>
            <a:picLocks noChangeAspect="1" noChangeArrowheads="1"/>
          </p:cNvPicPr>
          <p:nvPr/>
        </p:nvPicPr>
        <p:blipFill rotWithShape="1">
          <a:blip r:embed="rId3" cstate="screen">
            <a:lum brigh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285720" y="1071546"/>
            <a:ext cx="1290602" cy="12858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4" name="Content Placeholder 5" descr="2899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857224" y="2500306"/>
            <a:ext cx="1285884" cy="129247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3000396" y="4143380"/>
            <a:ext cx="73580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600" dirty="0" smtClean="0"/>
              <a:t>April 2014</a:t>
            </a:r>
          </a:p>
          <a:p>
            <a:pPr>
              <a:buNone/>
            </a:pPr>
            <a:r>
              <a:rPr lang="en-GB" dirty="0" smtClean="0">
                <a:solidFill>
                  <a:schemeClr val="accent1"/>
                </a:solidFill>
                <a:effectLst/>
              </a:rPr>
              <a:t>Pakistan </a:t>
            </a:r>
            <a:r>
              <a:rPr lang="en-GB" dirty="0" smtClean="0">
                <a:effectLst/>
              </a:rPr>
              <a:t>officially confirms forthcoming accession to TIR</a:t>
            </a:r>
            <a:endParaRPr lang="en-GB" dirty="0">
              <a:effectLst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14546" y="5357826"/>
            <a:ext cx="1285884" cy="12858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714744" y="5715016"/>
            <a:ext cx="61436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dirty="0" smtClean="0"/>
              <a:t>January 2015</a:t>
            </a:r>
          </a:p>
          <a:p>
            <a:pPr lvl="0"/>
            <a:r>
              <a:rPr lang="en-GB" dirty="0" smtClean="0">
                <a:solidFill>
                  <a:srgbClr val="0059C2"/>
                </a:solidFill>
              </a:rPr>
              <a:t>China</a:t>
            </a:r>
            <a:r>
              <a:rPr lang="en-GB" dirty="0" smtClean="0"/>
              <a:t> officially starts TIR accession process</a:t>
            </a:r>
            <a:endParaRPr lang="fr-CH" dirty="0" smtClean="0"/>
          </a:p>
        </p:txBody>
      </p:sp>
      <p:pic>
        <p:nvPicPr>
          <p:cNvPr id="18" name="Picture 2" descr="W:\ADMINISTRATION  IRU-TIR\Audit &amp; Admission\Missions\Kabul 1 - 4 September 2013\photo\DSC_0844.JPG"/>
          <p:cNvPicPr preferRelativeResize="0"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500198" y="3929066"/>
            <a:ext cx="1285884" cy="125979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5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TIR Expansion</a:t>
            </a:r>
            <a:endParaRPr lang="fr-CH" dirty="0"/>
          </a:p>
        </p:txBody>
      </p:sp>
      <p:sp>
        <p:nvSpPr>
          <p:cNvPr id="19" name="TextBox 18"/>
          <p:cNvSpPr txBox="1"/>
          <p:nvPr/>
        </p:nvSpPr>
        <p:spPr>
          <a:xfrm>
            <a:off x="928662" y="2743138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1"/>
                </a:solidFill>
              </a:rPr>
              <a:t>Argentina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2976" y="4886278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1"/>
                </a:solidFill>
              </a:rPr>
              <a:t>Kingdom of Saudi Arabia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71902" y="2743138"/>
            <a:ext cx="114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1"/>
                </a:solidFill>
              </a:rPr>
              <a:t>Brazil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58016" y="2743138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1"/>
                </a:solidFill>
              </a:rPr>
              <a:t>Iraq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643438" y="4886278"/>
            <a:ext cx="3950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Kenya and various </a:t>
            </a:r>
            <a:r>
              <a:rPr lang="en-GB" dirty="0" smtClean="0">
                <a:solidFill>
                  <a:schemeClr val="accent1"/>
                </a:solidFill>
              </a:rPr>
              <a:t>African countries </a:t>
            </a:r>
            <a:endParaRPr lang="en-GB" dirty="0"/>
          </a:p>
        </p:txBody>
      </p:sp>
      <p:pic>
        <p:nvPicPr>
          <p:cNvPr id="24" name="Picture 2"/>
          <p:cNvPicPr preferRelativeResize="0">
            <a:picLocks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00100" y="1285860"/>
            <a:ext cx="1285884" cy="126873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25" name="Picture 2"/>
          <p:cNvPicPr preferRelativeResize="0"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786182" y="1285860"/>
            <a:ext cx="1357322" cy="12858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26" name="Picture 2"/>
          <p:cNvPicPr preferRelativeResize="0">
            <a:picLocks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572264" y="1285860"/>
            <a:ext cx="1285884" cy="128624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27" name="Picture 2"/>
          <p:cNvPicPr preferRelativeResize="0">
            <a:picLocks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928794" y="3500438"/>
            <a:ext cx="1357322" cy="12858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28" name="Picture 2"/>
          <p:cNvPicPr preferRelativeResize="0">
            <a:picLocks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715008" y="3572144"/>
            <a:ext cx="1214446" cy="121417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2928926" y="6000768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Have expressed interest in </a:t>
            </a:r>
            <a:r>
              <a:rPr lang="en-GB" sz="2000" dirty="0" smtClean="0">
                <a:solidFill>
                  <a:schemeClr val="accent1"/>
                </a:solidFill>
              </a:rPr>
              <a:t>TIR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  <p:bldP spid="20" grpId="0"/>
      <p:bldP spid="22" grpId="0"/>
      <p:bldP spid="2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>
                <a:solidFill>
                  <a:schemeClr val="accent1"/>
                </a:solidFill>
              </a:rPr>
              <a:t>One </a:t>
            </a:r>
            <a:r>
              <a:rPr lang="fr-CH" dirty="0" err="1" smtClean="0">
                <a:solidFill>
                  <a:schemeClr val="accent1"/>
                </a:solidFill>
              </a:rPr>
              <a:t>Belt</a:t>
            </a:r>
            <a:r>
              <a:rPr lang="fr-CH" dirty="0" smtClean="0">
                <a:solidFill>
                  <a:schemeClr val="accent1"/>
                </a:solidFill>
              </a:rPr>
              <a:t>, One Road </a:t>
            </a:r>
            <a:r>
              <a:rPr lang="fr-CH" dirty="0" smtClean="0"/>
              <a:t>– </a:t>
            </a:r>
            <a:r>
              <a:rPr lang="fr-CH" dirty="0" err="1" smtClean="0"/>
              <a:t>with</a:t>
            </a:r>
            <a:r>
              <a:rPr lang="fr-CH" dirty="0" smtClean="0"/>
              <a:t> TIR</a:t>
            </a:r>
            <a:endParaRPr lang="fr-CH" dirty="0"/>
          </a:p>
        </p:txBody>
      </p:sp>
      <p:pic>
        <p:nvPicPr>
          <p:cNvPr id="1026" name="Picture 2" descr="C:\Users\Dmatic\AppData\Local\Microsoft\Windows\Temporary Internet Files\Content.Outlook\NOEFFYF5\IntermodalTIR_cropped 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9067" y="1196753"/>
            <a:ext cx="9839333" cy="509475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ad%20for%20racing-234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00108"/>
            <a:ext cx="9372627" cy="585789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Streamlined Customs Procedures at Borders</a:t>
            </a:r>
            <a:endParaRPr lang="fr-CH" dirty="0"/>
          </a:p>
        </p:txBody>
      </p:sp>
      <p:pic>
        <p:nvPicPr>
          <p:cNvPr id="36866" name="Picture 2" descr="https://tirepd.iru.org/public/images/img_transpare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71472" y="1643050"/>
            <a:ext cx="5214974" cy="3357586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 err="1" smtClean="0"/>
          </a:p>
        </p:txBody>
      </p:sp>
      <p:sp>
        <p:nvSpPr>
          <p:cNvPr id="6" name="Rectangle 5"/>
          <p:cNvSpPr/>
          <p:nvPr/>
        </p:nvSpPr>
        <p:spPr>
          <a:xfrm>
            <a:off x="642910" y="1357298"/>
            <a:ext cx="507209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spcBef>
                <a:spcPts val="1200"/>
              </a:spcBef>
              <a:buFont typeface="Wingdings" pitchFamily="2" charset="2"/>
              <a:buChar char="§"/>
            </a:pPr>
            <a:endParaRPr lang="en-US" sz="2000" dirty="0" smtClean="0">
              <a:solidFill>
                <a:schemeClr val="bg2"/>
              </a:solidFill>
            </a:endParaRPr>
          </a:p>
          <a:p>
            <a:pPr marL="361950" indent="-36195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bg2"/>
                </a:solidFill>
              </a:rPr>
              <a:t>Customs formalities done at origin and destination rather than at </a:t>
            </a:r>
            <a:r>
              <a:rPr lang="en-US" sz="2000" dirty="0" smtClean="0">
                <a:solidFill>
                  <a:schemeClr val="bg2"/>
                </a:solidFill>
              </a:rPr>
              <a:t>borders</a:t>
            </a:r>
            <a:endParaRPr lang="en-US" sz="2000" dirty="0" smtClean="0">
              <a:solidFill>
                <a:schemeClr val="bg2"/>
              </a:solidFill>
            </a:endParaRPr>
          </a:p>
          <a:p>
            <a:pPr marL="361950" indent="-36195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bg2"/>
                </a:solidFill>
              </a:rPr>
              <a:t>A</a:t>
            </a:r>
            <a:r>
              <a:rPr lang="en-US" sz="2000" dirty="0" smtClean="0">
                <a:solidFill>
                  <a:schemeClr val="bg2"/>
                </a:solidFill>
              </a:rPr>
              <a:t>dvance </a:t>
            </a:r>
            <a:r>
              <a:rPr lang="en-US" sz="2000" dirty="0" smtClean="0">
                <a:solidFill>
                  <a:schemeClr val="bg2"/>
                </a:solidFill>
              </a:rPr>
              <a:t>cargo </a:t>
            </a:r>
            <a:r>
              <a:rPr lang="en-US" sz="2000" dirty="0" smtClean="0">
                <a:solidFill>
                  <a:schemeClr val="bg2"/>
                </a:solidFill>
              </a:rPr>
              <a:t>info and </a:t>
            </a:r>
            <a:r>
              <a:rPr lang="en-US" sz="2000" dirty="0" smtClean="0">
                <a:solidFill>
                  <a:schemeClr val="bg2"/>
                </a:solidFill>
              </a:rPr>
              <a:t>risk </a:t>
            </a:r>
            <a:r>
              <a:rPr lang="en-US" sz="2000" dirty="0" smtClean="0">
                <a:solidFill>
                  <a:schemeClr val="bg2"/>
                </a:solidFill>
              </a:rPr>
              <a:t>based </a:t>
            </a:r>
            <a:r>
              <a:rPr lang="en-US" sz="2000" dirty="0" smtClean="0">
                <a:solidFill>
                  <a:schemeClr val="bg2"/>
                </a:solidFill>
              </a:rPr>
              <a:t>Customs controls</a:t>
            </a:r>
            <a:endParaRPr lang="en-US" sz="2000" dirty="0" smtClean="0">
              <a:solidFill>
                <a:schemeClr val="bg2"/>
              </a:solidFill>
            </a:endParaRPr>
          </a:p>
          <a:p>
            <a:pPr marL="361950" indent="-361950">
              <a:spcBef>
                <a:spcPts val="1200"/>
              </a:spcBef>
              <a:buFont typeface="Wingdings" pitchFamily="2" charset="2"/>
              <a:buChar char="§"/>
            </a:pPr>
            <a:r>
              <a:rPr lang="fr-CH" sz="2000" dirty="0" smtClean="0">
                <a:solidFill>
                  <a:schemeClr val="bg2"/>
                </a:solidFill>
              </a:rPr>
              <a:t>Harmonisation </a:t>
            </a:r>
            <a:r>
              <a:rPr lang="fr-CH" sz="2000" dirty="0" smtClean="0">
                <a:solidFill>
                  <a:schemeClr val="bg2"/>
                </a:solidFill>
              </a:rPr>
              <a:t>and </a:t>
            </a:r>
            <a:r>
              <a:rPr lang="fr-CH" sz="2000" dirty="0" err="1" smtClean="0">
                <a:solidFill>
                  <a:schemeClr val="bg2"/>
                </a:solidFill>
              </a:rPr>
              <a:t>digitisation</a:t>
            </a:r>
            <a:r>
              <a:rPr lang="fr-CH" sz="2000" dirty="0" smtClean="0">
                <a:solidFill>
                  <a:schemeClr val="bg2"/>
                </a:solidFill>
              </a:rPr>
              <a:t> of </a:t>
            </a:r>
            <a:r>
              <a:rPr lang="fr-CH" sz="2000" dirty="0" smtClean="0">
                <a:solidFill>
                  <a:schemeClr val="bg2"/>
                </a:solidFill>
              </a:rPr>
              <a:t>transport and </a:t>
            </a:r>
            <a:r>
              <a:rPr lang="fr-CH" sz="2000" dirty="0" smtClean="0">
                <a:solidFill>
                  <a:schemeClr val="bg2"/>
                </a:solidFill>
              </a:rPr>
              <a:t>Customs </a:t>
            </a:r>
            <a:r>
              <a:rPr lang="fr-CH" sz="2000" dirty="0" smtClean="0">
                <a:solidFill>
                  <a:schemeClr val="bg2"/>
                </a:solidFill>
              </a:rPr>
              <a:t>documents</a:t>
            </a:r>
          </a:p>
          <a:p>
            <a:pPr marL="361950" indent="-361950">
              <a:spcBef>
                <a:spcPts val="1200"/>
              </a:spcBef>
              <a:buFont typeface="Wingdings" pitchFamily="2" charset="2"/>
              <a:buChar char="§"/>
            </a:pPr>
            <a:r>
              <a:rPr lang="fr-CH" sz="2000" dirty="0" smtClean="0">
                <a:solidFill>
                  <a:schemeClr val="bg2"/>
                </a:solidFill>
              </a:rPr>
              <a:t>Modern solutions for </a:t>
            </a:r>
            <a:r>
              <a:rPr lang="fr-CH" sz="2000" dirty="0" smtClean="0">
                <a:solidFill>
                  <a:schemeClr val="bg2"/>
                </a:solidFill>
              </a:rPr>
              <a:t>real-time Business-to-Customs </a:t>
            </a:r>
            <a:r>
              <a:rPr lang="fr-CH" sz="2000" dirty="0" smtClean="0">
                <a:solidFill>
                  <a:schemeClr val="bg2"/>
                </a:solidFill>
              </a:rPr>
              <a:t>data exchanges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Electronic C2C and B2C data exchange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179512" y="1052736"/>
            <a:ext cx="8784976" cy="3315484"/>
            <a:chOff x="179512" y="1052736"/>
            <a:chExt cx="8784976" cy="3315484"/>
          </a:xfrm>
        </p:grpSpPr>
        <p:sp>
          <p:nvSpPr>
            <p:cNvPr id="7" name="TextBox 6"/>
            <p:cNvSpPr txBox="1"/>
            <p:nvPr/>
          </p:nvSpPr>
          <p:spPr>
            <a:xfrm>
              <a:off x="5580112" y="1196752"/>
              <a:ext cx="3384376" cy="792088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r>
                <a:rPr lang="en-GB" sz="1400" b="1" baseline="0" dirty="0" smtClean="0">
                  <a:solidFill>
                    <a:schemeClr val="tx1"/>
                  </a:solidFill>
                </a:rPr>
                <a:t>TIR Customs Portal</a:t>
              </a:r>
            </a:p>
            <a:p>
              <a:r>
                <a:rPr lang="en-GB" sz="1400" dirty="0" smtClean="0"/>
                <a:t>R</a:t>
              </a:r>
              <a:r>
                <a:rPr lang="en-GB" sz="1400" dirty="0" smtClean="0">
                  <a:solidFill>
                    <a:schemeClr val="tx1"/>
                  </a:solidFill>
                </a:rPr>
                <a:t>eal-time data exchange between IRU and 54 </a:t>
              </a:r>
              <a:r>
                <a:rPr lang="en-GB" sz="1400" dirty="0" smtClean="0">
                  <a:solidFill>
                    <a:schemeClr val="tx1"/>
                  </a:solidFill>
                </a:rPr>
                <a:t>Customs systems</a:t>
              </a:r>
              <a:endParaRPr lang="en-GB" sz="1400" baseline="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8" name="Picture 12" descr="httpstircustomsportal.iru.org - Windows Internet Explorer 16.03.2015 151820.bmp"/>
            <p:cNvPicPr>
              <a:picLocks noChangeAspect="1" noChangeArrowheads="1"/>
            </p:cNvPicPr>
            <p:nvPr/>
          </p:nvPicPr>
          <p:blipFill>
            <a:blip r:embed="rId3" cstate="print"/>
            <a:srcRect l="18816" r="18859" b="18861"/>
            <a:stretch>
              <a:fillRect/>
            </a:stretch>
          </p:blipFill>
          <p:spPr bwMode="auto">
            <a:xfrm>
              <a:off x="179512" y="1052736"/>
              <a:ext cx="5256584" cy="3315484"/>
            </a:xfrm>
            <a:prstGeom prst="rect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179512" y="2420888"/>
            <a:ext cx="8712968" cy="3921108"/>
            <a:chOff x="179512" y="2420888"/>
            <a:chExt cx="8712968" cy="3921108"/>
          </a:xfrm>
        </p:grpSpPr>
        <p:sp>
          <p:nvSpPr>
            <p:cNvPr id="6" name="TextBox 5"/>
            <p:cNvSpPr txBox="1"/>
            <p:nvPr/>
          </p:nvSpPr>
          <p:spPr>
            <a:xfrm>
              <a:off x="179512" y="4725144"/>
              <a:ext cx="3456384" cy="1512168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r>
                <a:rPr lang="en-GB" sz="1400" b="1" dirty="0" smtClean="0"/>
                <a:t>TIR EPD</a:t>
              </a:r>
            </a:p>
            <a:p>
              <a:r>
                <a:rPr lang="en-GB" sz="1400" dirty="0" smtClean="0"/>
                <a:t>S</a:t>
              </a:r>
              <a:r>
                <a:rPr lang="en-GB" sz="1400" dirty="0" smtClean="0"/>
                <a:t>ubmission </a:t>
              </a:r>
              <a:r>
                <a:rPr lang="en-GB" sz="1400" dirty="0" smtClean="0"/>
                <a:t>of electronic </a:t>
              </a:r>
              <a:r>
                <a:rPr lang="en-GB" sz="1400" dirty="0" smtClean="0"/>
                <a:t>pre-declarations </a:t>
              </a:r>
              <a:r>
                <a:rPr lang="en-GB" sz="1400" dirty="0" smtClean="0"/>
                <a:t>to Customs</a:t>
              </a:r>
            </a:p>
            <a:p>
              <a:pPr marL="358775" lvl="1" indent="-269875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GB" sz="1400" dirty="0" smtClean="0"/>
                <a:t>Integrated with 31 countries with more coming soon</a:t>
              </a:r>
            </a:p>
            <a:p>
              <a:pPr marL="358775" lvl="1" indent="-269875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GB" sz="1400" dirty="0" smtClean="0"/>
                <a:t>Available </a:t>
              </a:r>
              <a:r>
                <a:rPr lang="en-GB" sz="1400" dirty="0" smtClean="0"/>
                <a:t>in 17 </a:t>
              </a:r>
              <a:r>
                <a:rPr lang="en-GB" sz="1400" dirty="0" smtClean="0"/>
                <a:t>languages</a:t>
              </a:r>
              <a:endParaRPr lang="en-GB" sz="1400" dirty="0" smtClean="0"/>
            </a:p>
          </p:txBody>
        </p:sp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 l="25787" t="7434" r="27357" b="29567"/>
            <a:stretch>
              <a:fillRect/>
            </a:stretch>
          </p:blipFill>
          <p:spPr bwMode="auto">
            <a:xfrm>
              <a:off x="3707904" y="2420888"/>
              <a:ext cx="5184576" cy="3921108"/>
            </a:xfrm>
            <a:prstGeom prst="rect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Green </a:t>
            </a:r>
            <a:r>
              <a:rPr lang="es-MX" dirty="0" err="1" smtClean="0"/>
              <a:t>Lanes</a:t>
            </a:r>
            <a:r>
              <a:rPr lang="es-MX" dirty="0" smtClean="0"/>
              <a:t> at </a:t>
            </a:r>
            <a:r>
              <a:rPr lang="es-MX" dirty="0" err="1" smtClean="0"/>
              <a:t>Border</a:t>
            </a:r>
            <a:r>
              <a:rPr lang="es-MX" dirty="0" smtClean="0"/>
              <a:t> </a:t>
            </a:r>
            <a:r>
              <a:rPr lang="es-MX" dirty="0" err="1" smtClean="0"/>
              <a:t>Crossing</a:t>
            </a:r>
            <a:r>
              <a:rPr lang="es-MX" dirty="0" smtClean="0"/>
              <a:t> </a:t>
            </a:r>
            <a:r>
              <a:rPr lang="es-MX" dirty="0" err="1" smtClean="0"/>
              <a:t>Points</a:t>
            </a:r>
            <a:endParaRPr lang="es-MX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73237" y="1052736"/>
            <a:ext cx="10178192" cy="58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6 Serbest Form"/>
          <p:cNvSpPr/>
          <p:nvPr/>
        </p:nvSpPr>
        <p:spPr>
          <a:xfrm>
            <a:off x="2775712" y="2403856"/>
            <a:ext cx="5502656" cy="3814064"/>
          </a:xfrm>
          <a:custGeom>
            <a:avLst/>
            <a:gdLst>
              <a:gd name="connsiteX0" fmla="*/ 5502656 w 5502656"/>
              <a:gd name="connsiteY0" fmla="*/ 3814064 h 3814064"/>
              <a:gd name="connsiteX1" fmla="*/ 3673856 w 5502656"/>
              <a:gd name="connsiteY1" fmla="*/ 2814320 h 3814064"/>
              <a:gd name="connsiteX2" fmla="*/ 1308608 w 5502656"/>
              <a:gd name="connsiteY2" fmla="*/ 2119376 h 3814064"/>
              <a:gd name="connsiteX3" fmla="*/ 40640 w 5502656"/>
              <a:gd name="connsiteY3" fmla="*/ 729488 h 3814064"/>
              <a:gd name="connsiteX4" fmla="*/ 1064768 w 5502656"/>
              <a:gd name="connsiteY4" fmla="*/ 534416 h 3814064"/>
              <a:gd name="connsiteX5" fmla="*/ 991616 w 5502656"/>
              <a:gd name="connsiteY5" fmla="*/ 71120 h 3814064"/>
              <a:gd name="connsiteX6" fmla="*/ 991616 w 5502656"/>
              <a:gd name="connsiteY6" fmla="*/ 107696 h 3814064"/>
              <a:gd name="connsiteX7" fmla="*/ 991616 w 5502656"/>
              <a:gd name="connsiteY7" fmla="*/ 107696 h 381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2656" h="3814064">
                <a:moveTo>
                  <a:pt x="5502656" y="3814064"/>
                </a:moveTo>
                <a:cubicBezTo>
                  <a:pt x="4937760" y="3455416"/>
                  <a:pt x="4372864" y="3096768"/>
                  <a:pt x="3673856" y="2814320"/>
                </a:cubicBezTo>
                <a:cubicBezTo>
                  <a:pt x="2974848" y="2531872"/>
                  <a:pt x="1914144" y="2466848"/>
                  <a:pt x="1308608" y="2119376"/>
                </a:cubicBezTo>
                <a:cubicBezTo>
                  <a:pt x="703072" y="1771904"/>
                  <a:pt x="81280" y="993648"/>
                  <a:pt x="40640" y="729488"/>
                </a:cubicBezTo>
                <a:cubicBezTo>
                  <a:pt x="0" y="465328"/>
                  <a:pt x="906272" y="644144"/>
                  <a:pt x="1064768" y="534416"/>
                </a:cubicBezTo>
                <a:cubicBezTo>
                  <a:pt x="1223264" y="424688"/>
                  <a:pt x="1003808" y="142240"/>
                  <a:pt x="991616" y="71120"/>
                </a:cubicBezTo>
                <a:cubicBezTo>
                  <a:pt x="979424" y="0"/>
                  <a:pt x="991616" y="107696"/>
                  <a:pt x="991616" y="107696"/>
                </a:cubicBezTo>
                <a:lnTo>
                  <a:pt x="991616" y="107696"/>
                </a:lnTo>
              </a:path>
            </a:pathLst>
          </a:custGeom>
          <a:ln w="44450">
            <a:solidFill>
              <a:srgbClr val="0DA6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10 Serbest Form"/>
          <p:cNvSpPr/>
          <p:nvPr/>
        </p:nvSpPr>
        <p:spPr>
          <a:xfrm>
            <a:off x="1690624" y="2499360"/>
            <a:ext cx="6183376" cy="4151376"/>
          </a:xfrm>
          <a:custGeom>
            <a:avLst/>
            <a:gdLst>
              <a:gd name="connsiteX0" fmla="*/ 1771904 w 6183376"/>
              <a:gd name="connsiteY0" fmla="*/ 0 h 4151376"/>
              <a:gd name="connsiteX1" fmla="*/ 2015744 w 6183376"/>
              <a:gd name="connsiteY1" fmla="*/ 256032 h 4151376"/>
              <a:gd name="connsiteX2" fmla="*/ 1771904 w 6183376"/>
              <a:gd name="connsiteY2" fmla="*/ 329184 h 4151376"/>
              <a:gd name="connsiteX3" fmla="*/ 321056 w 6183376"/>
              <a:gd name="connsiteY3" fmla="*/ 621792 h 4151376"/>
              <a:gd name="connsiteX4" fmla="*/ 186944 w 6183376"/>
              <a:gd name="connsiteY4" fmla="*/ 1316736 h 4151376"/>
              <a:gd name="connsiteX5" fmla="*/ 345440 w 6183376"/>
              <a:gd name="connsiteY5" fmla="*/ 1999488 h 4151376"/>
              <a:gd name="connsiteX6" fmla="*/ 2259584 w 6183376"/>
              <a:gd name="connsiteY6" fmla="*/ 2426208 h 4151376"/>
              <a:gd name="connsiteX7" fmla="*/ 4307840 w 6183376"/>
              <a:gd name="connsiteY7" fmla="*/ 2938272 h 4151376"/>
              <a:gd name="connsiteX8" fmla="*/ 5941568 w 6183376"/>
              <a:gd name="connsiteY8" fmla="*/ 3998976 h 4151376"/>
              <a:gd name="connsiteX9" fmla="*/ 5758688 w 6183376"/>
              <a:gd name="connsiteY9" fmla="*/ 3852672 h 4151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83376" h="4151376">
                <a:moveTo>
                  <a:pt x="1771904" y="0"/>
                </a:moveTo>
                <a:cubicBezTo>
                  <a:pt x="1893824" y="100584"/>
                  <a:pt x="2015744" y="201168"/>
                  <a:pt x="2015744" y="256032"/>
                </a:cubicBezTo>
                <a:cubicBezTo>
                  <a:pt x="2015744" y="310896"/>
                  <a:pt x="2054352" y="268224"/>
                  <a:pt x="1771904" y="329184"/>
                </a:cubicBezTo>
                <a:cubicBezTo>
                  <a:pt x="1489456" y="390144"/>
                  <a:pt x="585216" y="457200"/>
                  <a:pt x="321056" y="621792"/>
                </a:cubicBezTo>
                <a:cubicBezTo>
                  <a:pt x="56896" y="786384"/>
                  <a:pt x="182880" y="1087120"/>
                  <a:pt x="186944" y="1316736"/>
                </a:cubicBezTo>
                <a:cubicBezTo>
                  <a:pt x="191008" y="1546352"/>
                  <a:pt x="0" y="1814576"/>
                  <a:pt x="345440" y="1999488"/>
                </a:cubicBezTo>
                <a:cubicBezTo>
                  <a:pt x="690880" y="2184400"/>
                  <a:pt x="1599184" y="2269744"/>
                  <a:pt x="2259584" y="2426208"/>
                </a:cubicBezTo>
                <a:cubicBezTo>
                  <a:pt x="2919984" y="2582672"/>
                  <a:pt x="3694176" y="2676144"/>
                  <a:pt x="4307840" y="2938272"/>
                </a:cubicBezTo>
                <a:cubicBezTo>
                  <a:pt x="4921504" y="3200400"/>
                  <a:pt x="5699760" y="3846576"/>
                  <a:pt x="5941568" y="3998976"/>
                </a:cubicBezTo>
                <a:cubicBezTo>
                  <a:pt x="6183376" y="4151376"/>
                  <a:pt x="5971032" y="4002024"/>
                  <a:pt x="5758688" y="3852672"/>
                </a:cubicBezTo>
              </a:path>
            </a:pathLst>
          </a:custGeom>
          <a:ln w="44450">
            <a:solidFill>
              <a:srgbClr val="0DA643"/>
            </a:solidFill>
          </a:ln>
          <a:scene3d>
            <a:camera prst="orthographicFront"/>
            <a:lightRig rig="threePt" dir="t"/>
          </a:scene3d>
          <a:sp3d>
            <a:bevelB prst="relaxedInset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5894" y="5465446"/>
            <a:ext cx="752474" cy="75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C:\Users\treybellet\AppData\Local\Microsoft\Windows\Temporary Internet Files\Content.Outlook\EKPTR0W7\DSC_0014 zoom.jpg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 l="18637" t="24395" r="4154" b="2421"/>
          <a:stretch>
            <a:fillRect/>
          </a:stretch>
        </p:blipFill>
        <p:spPr bwMode="auto">
          <a:xfrm>
            <a:off x="6695825" y="3645024"/>
            <a:ext cx="2448175" cy="1772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C:\Users\treybellet\AppData\Local\Microsoft\Windows\Temporary Internet Files\Content.Outlook\EKPTR0W7\DSC009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>
            <a:lum bright="20000" contrast="20000"/>
          </a:blip>
          <a:srcRect t="11174" r="22222" b="8374"/>
          <a:stretch>
            <a:fillRect/>
          </a:stretch>
        </p:blipFill>
        <p:spPr bwMode="auto">
          <a:xfrm>
            <a:off x="4355976" y="2780928"/>
            <a:ext cx="2843808" cy="2089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2134499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Content Placeholder 5" descr="Lisbon-Vladivost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71538" y="1571612"/>
            <a:ext cx="3027202" cy="22728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6" name="TextBox 45"/>
          <p:cNvSpPr txBox="1"/>
          <p:nvPr/>
        </p:nvSpPr>
        <p:spPr>
          <a:xfrm>
            <a:off x="571472" y="106680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fr-CH" b="1" dirty="0" err="1" smtClean="0"/>
              <a:t>Lisbon</a:t>
            </a:r>
            <a:r>
              <a:rPr lang="fr-CH" b="1" dirty="0" smtClean="0"/>
              <a:t>-Vladivostok</a:t>
            </a:r>
            <a:endParaRPr lang="fr-CH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4648200" y="1066800"/>
            <a:ext cx="4184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fr-CH" b="1" dirty="0" smtClean="0"/>
              <a:t>Beijing-Berlin-Brussels</a:t>
            </a:r>
            <a:endParaRPr lang="fr-CH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4872432" y="403860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fr-CH" sz="1400" b="1" dirty="0" smtClean="0"/>
              <a:t> </a:t>
            </a:r>
            <a:r>
              <a:rPr lang="fr-CH" b="1" dirty="0" smtClean="0"/>
              <a:t>IRU-ECO </a:t>
            </a:r>
            <a:r>
              <a:rPr lang="fr-CH" b="1" dirty="0" err="1" smtClean="0"/>
              <a:t>Silk</a:t>
            </a:r>
            <a:r>
              <a:rPr lang="fr-CH" b="1" dirty="0" smtClean="0"/>
              <a:t> </a:t>
            </a:r>
            <a:r>
              <a:rPr lang="fr-CH" b="1" dirty="0" smtClean="0"/>
              <a:t>Road</a:t>
            </a:r>
            <a:endParaRPr lang="fr-CH" b="1" dirty="0"/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500570"/>
            <a:ext cx="3587810" cy="18137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4030" y="4572008"/>
            <a:ext cx="4549970" cy="17858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1447800" y="-76200"/>
            <a:ext cx="7696200" cy="9144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Results of IRU Caravans Clearly in Favour of TIR</a:t>
            </a:r>
            <a:endParaRPr lang="en-GB" sz="2400" dirty="0"/>
          </a:p>
        </p:txBody>
      </p: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643050"/>
            <a:ext cx="4298623" cy="156151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00958" y="2500306"/>
            <a:ext cx="1785918" cy="1291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642974" y="2643182"/>
            <a:ext cx="1899138" cy="13324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92" y="5548676"/>
            <a:ext cx="1923102" cy="11643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" name="TextBox 56"/>
          <p:cNvSpPr txBox="1"/>
          <p:nvPr/>
        </p:nvSpPr>
        <p:spPr>
          <a:xfrm>
            <a:off x="277044" y="403860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fr-CH" b="1" dirty="0" smtClean="0"/>
              <a:t> Black </a:t>
            </a:r>
            <a:r>
              <a:rPr lang="fr-CH" b="1" dirty="0" err="1" smtClean="0"/>
              <a:t>Sea</a:t>
            </a:r>
            <a:r>
              <a:rPr lang="fr-CH" b="1" dirty="0" smtClean="0"/>
              <a:t> </a:t>
            </a:r>
            <a:r>
              <a:rPr lang="fr-CH" b="1" dirty="0" err="1" smtClean="0"/>
              <a:t>Highway</a:t>
            </a:r>
            <a:endParaRPr lang="fr-CH" b="1" dirty="0"/>
          </a:p>
        </p:txBody>
      </p:sp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97868" y="4857760"/>
            <a:ext cx="1346132" cy="17443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NELTI </a:t>
            </a:r>
            <a:r>
              <a:rPr lang="fr-CH" dirty="0" smtClean="0"/>
              <a:t>initiative</a:t>
            </a:r>
            <a:endParaRPr lang="fr-CH" dirty="0"/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179512" y="1124744"/>
            <a:ext cx="8784976" cy="5280586"/>
          </a:xfrm>
          <a:prstGeom prst="rect">
            <a:avLst/>
          </a:prstGeom>
        </p:spPr>
        <p:txBody>
          <a:bodyPr/>
          <a:lstStyle/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tabLst/>
              <a:defRPr/>
            </a:pPr>
            <a:endParaRPr kumimoji="0" lang="fr-CH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buFont typeface="Arial" pitchFamily="34" charset="0"/>
              <a:buChar char="•"/>
              <a:tabLst/>
              <a:defRPr/>
            </a:pPr>
            <a:endParaRPr kumimoji="0" lang="fr-CH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51520" y="1124744"/>
            <a:ext cx="8784976" cy="528058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tabLst/>
              <a:defRPr/>
            </a:pPr>
            <a:endParaRPr kumimoji="0" lang="fr-CH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ttp://www.iru-nelti.org/pix/route/5routes-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8784976" cy="432048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2" y="5589240"/>
            <a:ext cx="8640960" cy="1008112"/>
          </a:xfrm>
          <a:prstGeom prst="rect">
            <a:avLst/>
          </a:prstGeom>
          <a:noFill/>
          <a:effectLst/>
        </p:spPr>
        <p:txBody>
          <a:bodyPr wrap="square" rtlCol="0">
            <a:normAutofit fontScale="92500" lnSpcReduction="10000"/>
          </a:bodyPr>
          <a:lstStyle/>
          <a:p>
            <a:pPr marL="361950" indent="-361950">
              <a:buFont typeface="Wingdings" pitchFamily="2" charset="2"/>
              <a:buChar char="§"/>
              <a:tabLst>
                <a:tab pos="2333625" algn="l"/>
              </a:tabLst>
            </a:pPr>
            <a:r>
              <a:rPr lang="fr-CH" sz="1800" baseline="0" dirty="0" err="1" smtClean="0">
                <a:solidFill>
                  <a:schemeClr val="accent1"/>
                </a:solidFill>
              </a:rPr>
              <a:t>Northern</a:t>
            </a:r>
            <a:r>
              <a:rPr lang="fr-CH" sz="1800" dirty="0" smtClean="0">
                <a:solidFill>
                  <a:schemeClr val="accent1"/>
                </a:solidFill>
              </a:rPr>
              <a:t> Route: </a:t>
            </a:r>
            <a:r>
              <a:rPr lang="fr-CH" sz="1800" baseline="0" dirty="0" smtClean="0">
                <a:solidFill>
                  <a:schemeClr val="accent1"/>
                </a:solidFill>
              </a:rPr>
              <a:t>10–16 </a:t>
            </a:r>
            <a:r>
              <a:rPr lang="fr-CH" sz="1800" baseline="0" dirty="0" err="1" smtClean="0">
                <a:solidFill>
                  <a:schemeClr val="accent1"/>
                </a:solidFill>
              </a:rPr>
              <a:t>days</a:t>
            </a:r>
            <a:r>
              <a:rPr lang="fr-CH" sz="1800" baseline="0" dirty="0" smtClean="0">
                <a:solidFill>
                  <a:schemeClr val="accent1"/>
                </a:solidFill>
              </a:rPr>
              <a:t> (</a:t>
            </a:r>
            <a:r>
              <a:rPr lang="fr-CH" sz="1800" baseline="0" dirty="0" err="1" smtClean="0">
                <a:solidFill>
                  <a:schemeClr val="accent1"/>
                </a:solidFill>
              </a:rPr>
              <a:t>between</a:t>
            </a:r>
            <a:r>
              <a:rPr lang="fr-CH" sz="1800" dirty="0" smtClean="0">
                <a:solidFill>
                  <a:schemeClr val="accent1"/>
                </a:solidFill>
              </a:rPr>
              <a:t> 6,000 </a:t>
            </a:r>
            <a:r>
              <a:rPr lang="fr-CH" dirty="0" smtClean="0">
                <a:solidFill>
                  <a:schemeClr val="accent1"/>
                </a:solidFill>
              </a:rPr>
              <a:t>– </a:t>
            </a:r>
            <a:r>
              <a:rPr lang="fr-CH" sz="1800" dirty="0" smtClean="0">
                <a:solidFill>
                  <a:schemeClr val="accent1"/>
                </a:solidFill>
              </a:rPr>
              <a:t>7,700</a:t>
            </a:r>
            <a:r>
              <a:rPr lang="fr-CH" sz="1800" baseline="0" dirty="0" smtClean="0">
                <a:solidFill>
                  <a:schemeClr val="accent1"/>
                </a:solidFill>
              </a:rPr>
              <a:t> </a:t>
            </a:r>
            <a:r>
              <a:rPr lang="fr-CH" sz="1800" baseline="0" dirty="0" smtClean="0">
                <a:solidFill>
                  <a:schemeClr val="accent1"/>
                </a:solidFill>
              </a:rPr>
              <a:t>km)</a:t>
            </a:r>
          </a:p>
          <a:p>
            <a:pPr marL="361950" indent="-361950">
              <a:spcBef>
                <a:spcPts val="600"/>
              </a:spcBef>
              <a:buFont typeface="Wingdings" pitchFamily="2" charset="2"/>
              <a:buChar char="§"/>
              <a:tabLst>
                <a:tab pos="2333625" algn="l"/>
              </a:tabLst>
            </a:pPr>
            <a:r>
              <a:rPr lang="fr-CH" dirty="0" smtClean="0">
                <a:solidFill>
                  <a:srgbClr val="00B050"/>
                </a:solidFill>
              </a:rPr>
              <a:t>Central Route</a:t>
            </a:r>
            <a:r>
              <a:rPr lang="fr-CH" sz="1800" baseline="0" dirty="0" smtClean="0">
                <a:solidFill>
                  <a:srgbClr val="00B050"/>
                </a:solidFill>
              </a:rPr>
              <a:t>: 13</a:t>
            </a:r>
            <a:r>
              <a:rPr lang="fr-CH" dirty="0" smtClean="0">
                <a:solidFill>
                  <a:srgbClr val="00B050"/>
                </a:solidFill>
              </a:rPr>
              <a:t>–18 </a:t>
            </a:r>
            <a:r>
              <a:rPr lang="fr-CH" sz="1800" dirty="0" err="1" smtClean="0">
                <a:solidFill>
                  <a:srgbClr val="00B050"/>
                </a:solidFill>
              </a:rPr>
              <a:t>days</a:t>
            </a:r>
            <a:r>
              <a:rPr lang="fr-CH" sz="1800" dirty="0" smtClean="0">
                <a:solidFill>
                  <a:srgbClr val="00B050"/>
                </a:solidFill>
              </a:rPr>
              <a:t> (</a:t>
            </a:r>
            <a:r>
              <a:rPr lang="fr-CH" sz="1800" dirty="0" err="1" smtClean="0">
                <a:solidFill>
                  <a:srgbClr val="00B050"/>
                </a:solidFill>
              </a:rPr>
              <a:t>between</a:t>
            </a:r>
            <a:r>
              <a:rPr lang="fr-CH" sz="1800" dirty="0" smtClean="0">
                <a:solidFill>
                  <a:srgbClr val="00B050"/>
                </a:solidFill>
              </a:rPr>
              <a:t> 5,300 </a:t>
            </a:r>
            <a:r>
              <a:rPr lang="fr-CH" dirty="0" smtClean="0">
                <a:solidFill>
                  <a:srgbClr val="00B050"/>
                </a:solidFill>
              </a:rPr>
              <a:t>– </a:t>
            </a:r>
            <a:r>
              <a:rPr lang="fr-CH" sz="1800" dirty="0" smtClean="0">
                <a:solidFill>
                  <a:srgbClr val="00B050"/>
                </a:solidFill>
              </a:rPr>
              <a:t>6,000 </a:t>
            </a:r>
            <a:r>
              <a:rPr lang="fr-CH" sz="1800" dirty="0" smtClean="0">
                <a:solidFill>
                  <a:srgbClr val="00B050"/>
                </a:solidFill>
              </a:rPr>
              <a:t>km)</a:t>
            </a:r>
          </a:p>
          <a:p>
            <a:pPr marL="361950" indent="-361950">
              <a:spcBef>
                <a:spcPts val="600"/>
              </a:spcBef>
              <a:buFont typeface="Wingdings" pitchFamily="2" charset="2"/>
              <a:buChar char="§"/>
              <a:tabLst>
                <a:tab pos="2333625" algn="l"/>
              </a:tabLst>
            </a:pPr>
            <a:r>
              <a:rPr lang="fr-CH" baseline="0" dirty="0" err="1" smtClean="0">
                <a:solidFill>
                  <a:schemeClr val="accent3"/>
                </a:solidFill>
              </a:rPr>
              <a:t>Southern</a:t>
            </a:r>
            <a:r>
              <a:rPr lang="fr-CH" baseline="0" dirty="0" smtClean="0">
                <a:solidFill>
                  <a:schemeClr val="accent3"/>
                </a:solidFill>
              </a:rPr>
              <a:t> Route: 8–17 </a:t>
            </a:r>
            <a:r>
              <a:rPr lang="fr-CH" baseline="0" dirty="0" err="1" smtClean="0">
                <a:solidFill>
                  <a:schemeClr val="accent3"/>
                </a:solidFill>
              </a:rPr>
              <a:t>days</a:t>
            </a:r>
            <a:r>
              <a:rPr lang="fr-CH" baseline="0" dirty="0" smtClean="0">
                <a:solidFill>
                  <a:schemeClr val="accent3"/>
                </a:solidFill>
              </a:rPr>
              <a:t> (</a:t>
            </a:r>
            <a:r>
              <a:rPr lang="fr-CH" baseline="0" dirty="0" err="1" smtClean="0">
                <a:solidFill>
                  <a:schemeClr val="accent3"/>
                </a:solidFill>
              </a:rPr>
              <a:t>between</a:t>
            </a:r>
            <a:r>
              <a:rPr lang="fr-CH" baseline="0" dirty="0" smtClean="0">
                <a:solidFill>
                  <a:schemeClr val="accent3"/>
                </a:solidFill>
              </a:rPr>
              <a:t> 4,500 km – 6,200 km) </a:t>
            </a:r>
            <a:r>
              <a:rPr lang="fr-CH" sz="1800" baseline="0" dirty="0" smtClean="0">
                <a:solidFill>
                  <a:schemeClr val="accent3"/>
                </a:solidFill>
              </a:rPr>
              <a:t>	</a:t>
            </a:r>
          </a:p>
        </p:txBody>
      </p:sp>
      <p:pic>
        <p:nvPicPr>
          <p:cNvPr id="8" name="Picture 4" descr="NELTI_ne_en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64088" y="1412776"/>
            <a:ext cx="1584176" cy="145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1043608" y="1340768"/>
            <a:ext cx="7344816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 smtClean="0">
                <a:solidFill>
                  <a:schemeClr val="accent1"/>
                </a:solidFill>
              </a:rPr>
              <a:t>21</a:t>
            </a:r>
            <a:r>
              <a:rPr lang="en-GB" baseline="30000" dirty="0" smtClean="0">
                <a:solidFill>
                  <a:schemeClr val="accent1"/>
                </a:solidFill>
              </a:rPr>
              <a:t>st</a:t>
            </a:r>
            <a:r>
              <a:rPr lang="en-GB" dirty="0" smtClean="0">
                <a:solidFill>
                  <a:schemeClr val="accent1"/>
                </a:solidFill>
              </a:rPr>
              <a:t> Century Maritime Silk Road </a:t>
            </a:r>
            <a:r>
              <a:rPr lang="en-GB" dirty="0" smtClean="0">
                <a:solidFill>
                  <a:srgbClr val="0059C2"/>
                </a:solidFill>
              </a:rPr>
              <a:t>with TIR</a:t>
            </a:r>
            <a:endParaRPr lang="fr-CH" dirty="0">
              <a:solidFill>
                <a:srgbClr val="0059C2"/>
              </a:solidFill>
            </a:endParaRPr>
          </a:p>
        </p:txBody>
      </p:sp>
      <p:pic>
        <p:nvPicPr>
          <p:cNvPr id="9" name="Picture 8" descr="Ship_TI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016" y="1000107"/>
            <a:ext cx="10072759" cy="671517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4581128"/>
            <a:ext cx="8784976" cy="1824202"/>
          </a:xfrm>
        </p:spPr>
        <p:txBody>
          <a:bodyPr>
            <a:normAutofit/>
          </a:bodyPr>
          <a:lstStyle/>
          <a:p>
            <a:pPr algn="ctr">
              <a:buClrTx/>
              <a:buSzPct val="100000"/>
            </a:pPr>
            <a:r>
              <a:rPr lang="fr-CH" sz="3600" dirty="0" err="1" smtClean="0">
                <a:solidFill>
                  <a:schemeClr val="tx2"/>
                </a:solidFill>
              </a:rPr>
              <a:t>Door</a:t>
            </a:r>
            <a:r>
              <a:rPr lang="fr-CH" sz="3600" dirty="0" smtClean="0">
                <a:solidFill>
                  <a:schemeClr val="tx2"/>
                </a:solidFill>
              </a:rPr>
              <a:t>-to-</a:t>
            </a:r>
            <a:r>
              <a:rPr lang="fr-CH" sz="3600" dirty="0" err="1" smtClean="0">
                <a:solidFill>
                  <a:schemeClr val="tx2"/>
                </a:solidFill>
              </a:rPr>
              <a:t>door</a:t>
            </a:r>
            <a:r>
              <a:rPr lang="fr-CH" sz="3600" dirty="0" smtClean="0">
                <a:solidFill>
                  <a:schemeClr val="tx2"/>
                </a:solidFill>
              </a:rPr>
              <a:t> transport by road, </a:t>
            </a:r>
            <a:r>
              <a:rPr lang="fr-CH" sz="3600" dirty="0" err="1" smtClean="0">
                <a:solidFill>
                  <a:schemeClr val="tx2"/>
                </a:solidFill>
              </a:rPr>
              <a:t>sea</a:t>
            </a:r>
            <a:r>
              <a:rPr lang="fr-CH" sz="3600" dirty="0" smtClean="0">
                <a:solidFill>
                  <a:schemeClr val="tx2"/>
                </a:solidFill>
              </a:rPr>
              <a:t>, rail and in the future by air.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344816" cy="60161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21</a:t>
            </a:r>
            <a:r>
              <a:rPr lang="en-GB" baseline="30000" dirty="0" smtClean="0">
                <a:solidFill>
                  <a:schemeClr val="accent1"/>
                </a:solidFill>
              </a:rPr>
              <a:t>st</a:t>
            </a:r>
            <a:r>
              <a:rPr lang="en-GB" dirty="0" smtClean="0">
                <a:solidFill>
                  <a:schemeClr val="accent1"/>
                </a:solidFill>
              </a:rPr>
              <a:t> Century Maritime Silk Road </a:t>
            </a:r>
            <a:r>
              <a:rPr lang="en-GB" dirty="0" smtClean="0">
                <a:solidFill>
                  <a:srgbClr val="0059C2"/>
                </a:solidFill>
              </a:rPr>
              <a:t>with TIR</a:t>
            </a:r>
            <a:endParaRPr lang="fr-CH" dirty="0">
              <a:solidFill>
                <a:srgbClr val="0059C2"/>
              </a:solidFill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845405"/>
            <a:ext cx="5571008" cy="23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Meet the IRU</a:t>
            </a:r>
            <a:endParaRPr lang="fr-CH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99592" y="2204864"/>
            <a:ext cx="7776864" cy="1152128"/>
          </a:xfrm>
          <a:prstGeom prst="rect">
            <a:avLst/>
          </a:prstGeom>
          <a:ln>
            <a:noFill/>
          </a:ln>
        </p:spPr>
        <p:txBody>
          <a:bodyPr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uphold the interests of truck, bus, coach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taxi operators</a:t>
            </a:r>
            <a:r>
              <a:rPr lang="en-US" sz="2000" noProof="0" dirty="0" smtClean="0"/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ensure economic growth and prosperity via the sustainable mobility of people and goods by road worldwide.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99592" y="1484784"/>
            <a:ext cx="3960440" cy="720080"/>
          </a:xfrm>
          <a:prstGeom prst="rect">
            <a:avLst/>
          </a:prstGeom>
          <a:ln>
            <a:noFill/>
          </a:ln>
        </p:spPr>
        <p:txBody>
          <a:bodyPr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iStock_000007692999Large.jpg"/>
          <p:cNvPicPr>
            <a:picLocks noChangeAspect="1"/>
          </p:cNvPicPr>
          <p:nvPr/>
        </p:nvPicPr>
        <p:blipFill>
          <a:blip r:embed="rId3" cstate="print"/>
          <a:srcRect t="42594" r="19185" b="9797"/>
          <a:stretch>
            <a:fillRect/>
          </a:stretch>
        </p:blipFill>
        <p:spPr>
          <a:xfrm>
            <a:off x="3118160" y="3793152"/>
            <a:ext cx="3168352" cy="1812145"/>
          </a:xfrm>
          <a:prstGeom prst="rect">
            <a:avLst/>
          </a:prstGeom>
        </p:spPr>
      </p:pic>
      <p:pic>
        <p:nvPicPr>
          <p:cNvPr id="13" name="Picture 12" descr="dreamstime_3475288-TIR.jpg"/>
          <p:cNvPicPr>
            <a:picLocks noChangeAspect="1"/>
          </p:cNvPicPr>
          <p:nvPr/>
        </p:nvPicPr>
        <p:blipFill>
          <a:blip r:embed="rId4" cstate="print"/>
          <a:srcRect t="12924"/>
          <a:stretch>
            <a:fillRect/>
          </a:stretch>
        </p:blipFill>
        <p:spPr>
          <a:xfrm>
            <a:off x="0" y="3793152"/>
            <a:ext cx="3131840" cy="1818780"/>
          </a:xfrm>
          <a:prstGeom prst="rect">
            <a:avLst/>
          </a:prstGeom>
        </p:spPr>
      </p:pic>
      <p:pic>
        <p:nvPicPr>
          <p:cNvPr id="14" name="Picture 13" descr="Taxi driver.jpg"/>
          <p:cNvPicPr>
            <a:picLocks noChangeAspect="1"/>
          </p:cNvPicPr>
          <p:nvPr/>
        </p:nvPicPr>
        <p:blipFill>
          <a:blip r:embed="rId5" cstate="print"/>
          <a:srcRect l="21765" b="25615"/>
          <a:stretch>
            <a:fillRect/>
          </a:stretch>
        </p:blipFill>
        <p:spPr>
          <a:xfrm>
            <a:off x="6286512" y="3789040"/>
            <a:ext cx="2857488" cy="180431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819630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76339"/>
            <a:ext cx="9143999" cy="6095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 smtClean="0"/>
              <a:t>Streamlined</a:t>
            </a:r>
            <a:r>
              <a:rPr lang="fr-CH" dirty="0" smtClean="0"/>
              <a:t> </a:t>
            </a:r>
            <a:r>
              <a:rPr lang="fr-CH" dirty="0" smtClean="0"/>
              <a:t>Customs </a:t>
            </a:r>
            <a:r>
              <a:rPr lang="fr-CH" dirty="0" err="1" smtClean="0"/>
              <a:t>procedures</a:t>
            </a:r>
            <a:r>
              <a:rPr lang="fr-CH" dirty="0" smtClean="0"/>
              <a:t> </a:t>
            </a:r>
            <a:r>
              <a:rPr lang="fr-CH" dirty="0" err="1" smtClean="0"/>
              <a:t>at</a:t>
            </a:r>
            <a:r>
              <a:rPr lang="fr-CH" dirty="0" smtClean="0"/>
              <a:t> </a:t>
            </a:r>
            <a:r>
              <a:rPr lang="fr-CH" dirty="0" err="1" smtClean="0"/>
              <a:t>borders</a:t>
            </a:r>
            <a:r>
              <a:rPr lang="fr-CH" dirty="0" smtClean="0"/>
              <a:t>,</a:t>
            </a:r>
            <a:br>
              <a:rPr lang="fr-CH" dirty="0" smtClean="0"/>
            </a:br>
            <a:r>
              <a:rPr lang="fr-CH" dirty="0" smtClean="0"/>
              <a:t>ports </a:t>
            </a:r>
            <a:r>
              <a:rPr lang="fr-CH" dirty="0" smtClean="0"/>
              <a:t>and rail </a:t>
            </a:r>
            <a:r>
              <a:rPr lang="fr-CH" dirty="0" err="1" smtClean="0"/>
              <a:t>terminals</a:t>
            </a:r>
            <a:endParaRPr lang="fr-CH" dirty="0"/>
          </a:p>
        </p:txBody>
      </p:sp>
      <p:sp>
        <p:nvSpPr>
          <p:cNvPr id="9" name="Rectangle 8"/>
          <p:cNvSpPr/>
          <p:nvPr/>
        </p:nvSpPr>
        <p:spPr>
          <a:xfrm>
            <a:off x="142844" y="1214422"/>
            <a:ext cx="5214974" cy="4643470"/>
          </a:xfrm>
          <a:prstGeom prst="rect">
            <a:avLst/>
          </a:prstGeom>
          <a:solidFill>
            <a:schemeClr val="accent1">
              <a:alpha val="51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 err="1" smtClean="0"/>
          </a:p>
        </p:txBody>
      </p:sp>
      <p:sp>
        <p:nvSpPr>
          <p:cNvPr id="8" name="Rectangle 7"/>
          <p:cNvSpPr/>
          <p:nvPr/>
        </p:nvSpPr>
        <p:spPr>
          <a:xfrm>
            <a:off x="251520" y="1312307"/>
            <a:ext cx="50405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bg2"/>
                </a:solidFill>
              </a:rPr>
              <a:t>Door-to-door </a:t>
            </a:r>
            <a:r>
              <a:rPr lang="en-US" sz="2000" dirty="0" smtClean="0">
                <a:solidFill>
                  <a:schemeClr val="bg2"/>
                </a:solidFill>
              </a:rPr>
              <a:t>transport under a unique </a:t>
            </a:r>
            <a:r>
              <a:rPr lang="en-US" sz="2000" dirty="0" smtClean="0">
                <a:solidFill>
                  <a:schemeClr val="bg2"/>
                </a:solidFill>
              </a:rPr>
              <a:t>Customs </a:t>
            </a:r>
            <a:r>
              <a:rPr lang="en-US" sz="2000" dirty="0" smtClean="0">
                <a:solidFill>
                  <a:schemeClr val="bg2"/>
                </a:solidFill>
              </a:rPr>
              <a:t>guarantee</a:t>
            </a:r>
          </a:p>
          <a:p>
            <a:pPr marL="361950" indent="-36195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bg2"/>
                </a:solidFill>
              </a:rPr>
              <a:t>Customs formalities done at origin and destination rather than at </a:t>
            </a:r>
            <a:r>
              <a:rPr lang="en-US" sz="2000" dirty="0" smtClean="0">
                <a:solidFill>
                  <a:schemeClr val="bg2"/>
                </a:solidFill>
              </a:rPr>
              <a:t>borders, ports </a:t>
            </a:r>
            <a:r>
              <a:rPr lang="en-US" sz="2000" dirty="0" smtClean="0">
                <a:solidFill>
                  <a:schemeClr val="bg2"/>
                </a:solidFill>
              </a:rPr>
              <a:t>and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smtClean="0">
                <a:solidFill>
                  <a:schemeClr val="bg2"/>
                </a:solidFill>
              </a:rPr>
              <a:t>railway terminals</a:t>
            </a:r>
          </a:p>
          <a:p>
            <a:pPr marL="361950" indent="-36195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bg2"/>
                </a:solidFill>
              </a:rPr>
              <a:t>Advance cargo info and </a:t>
            </a:r>
            <a:r>
              <a:rPr lang="en-US" sz="2000" dirty="0" smtClean="0">
                <a:solidFill>
                  <a:schemeClr val="bg2"/>
                </a:solidFill>
              </a:rPr>
              <a:t>mutual </a:t>
            </a:r>
            <a:r>
              <a:rPr lang="en-US" sz="2000" dirty="0" smtClean="0">
                <a:solidFill>
                  <a:schemeClr val="bg2"/>
                </a:solidFill>
              </a:rPr>
              <a:t>recognition of </a:t>
            </a:r>
            <a:r>
              <a:rPr lang="en-US" sz="2000" dirty="0" smtClean="0">
                <a:solidFill>
                  <a:schemeClr val="bg2"/>
                </a:solidFill>
              </a:rPr>
              <a:t>Customs </a:t>
            </a:r>
            <a:r>
              <a:rPr lang="en-US" sz="2000" dirty="0" smtClean="0">
                <a:solidFill>
                  <a:schemeClr val="bg2"/>
                </a:solidFill>
              </a:rPr>
              <a:t>controls to reduce number of inspections</a:t>
            </a:r>
            <a:endParaRPr lang="en-US" sz="2000" dirty="0" smtClean="0">
              <a:solidFill>
                <a:schemeClr val="bg2"/>
              </a:solidFill>
            </a:endParaRPr>
          </a:p>
          <a:p>
            <a:pPr marL="361950" indent="-361950">
              <a:spcBef>
                <a:spcPts val="1200"/>
              </a:spcBef>
              <a:buFont typeface="Wingdings" pitchFamily="2" charset="2"/>
              <a:buChar char="§"/>
            </a:pPr>
            <a:r>
              <a:rPr lang="fr-CH" sz="2000" dirty="0" err="1" smtClean="0">
                <a:solidFill>
                  <a:schemeClr val="bg2"/>
                </a:solidFill>
              </a:rPr>
              <a:t>Further</a:t>
            </a:r>
            <a:r>
              <a:rPr lang="fr-CH" sz="2000" dirty="0" smtClean="0">
                <a:solidFill>
                  <a:schemeClr val="bg2"/>
                </a:solidFill>
              </a:rPr>
              <a:t> </a:t>
            </a:r>
            <a:r>
              <a:rPr lang="fr-CH" sz="2000" dirty="0" err="1" smtClean="0">
                <a:solidFill>
                  <a:schemeClr val="bg2"/>
                </a:solidFill>
              </a:rPr>
              <a:t>dematerialisation</a:t>
            </a:r>
            <a:r>
              <a:rPr lang="fr-CH" sz="2000" dirty="0" smtClean="0">
                <a:solidFill>
                  <a:schemeClr val="bg2"/>
                </a:solidFill>
              </a:rPr>
              <a:t> of transport and </a:t>
            </a:r>
            <a:r>
              <a:rPr lang="fr-CH" sz="2000" dirty="0" smtClean="0">
                <a:solidFill>
                  <a:schemeClr val="bg2"/>
                </a:solidFill>
              </a:rPr>
              <a:t>Customs </a:t>
            </a:r>
            <a:r>
              <a:rPr lang="fr-CH" sz="2000" dirty="0" smtClean="0">
                <a:solidFill>
                  <a:schemeClr val="bg2"/>
                </a:solidFill>
              </a:rPr>
              <a:t>documents</a:t>
            </a:r>
          </a:p>
          <a:p>
            <a:pPr marL="361950" indent="-36195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bg2"/>
                </a:solidFill>
              </a:rPr>
              <a:t>Improved B2B and B2C sharing of transport and </a:t>
            </a:r>
            <a:r>
              <a:rPr lang="en-US" sz="2000" dirty="0" smtClean="0">
                <a:solidFill>
                  <a:schemeClr val="bg2"/>
                </a:solidFill>
              </a:rPr>
              <a:t>Customs </a:t>
            </a:r>
            <a:r>
              <a:rPr lang="en-US" sz="2000" dirty="0" smtClean="0">
                <a:solidFill>
                  <a:schemeClr val="bg2"/>
                </a:solidFill>
              </a:rPr>
              <a:t>data</a:t>
            </a:r>
          </a:p>
        </p:txBody>
      </p:sp>
      <p:pic>
        <p:nvPicPr>
          <p:cNvPr id="36866" name="Picture 2" descr="https://tirepd.iru.org/public/images/img_transpare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200800" cy="601616"/>
          </a:xfrm>
        </p:spPr>
        <p:txBody>
          <a:bodyPr>
            <a:normAutofit/>
          </a:bodyPr>
          <a:lstStyle/>
          <a:p>
            <a:r>
              <a:rPr lang="fr-CH" sz="2400" dirty="0" smtClean="0"/>
              <a:t>TIR C</a:t>
            </a:r>
            <a:r>
              <a:rPr lang="fr-CH" sz="2400" dirty="0" smtClean="0"/>
              <a:t>ase </a:t>
            </a:r>
            <a:r>
              <a:rPr lang="fr-CH" sz="2400" dirty="0" err="1" smtClean="0"/>
              <a:t>study</a:t>
            </a:r>
            <a:r>
              <a:rPr lang="fr-CH" sz="2400" dirty="0" smtClean="0"/>
              <a:t>: Latin </a:t>
            </a:r>
            <a:r>
              <a:rPr lang="fr-CH" sz="2400" dirty="0" err="1" smtClean="0"/>
              <a:t>America</a:t>
            </a:r>
            <a:r>
              <a:rPr lang="fr-CH" sz="2400" dirty="0" smtClean="0"/>
              <a:t> </a:t>
            </a:r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3059832" y="1268760"/>
            <a:ext cx="5832708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 b="1" dirty="0" smtClean="0">
                <a:solidFill>
                  <a:schemeClr val="bg2"/>
                </a:solidFill>
              </a:rPr>
              <a:t>B</a:t>
            </a:r>
            <a:r>
              <a:rPr lang="en-GB" b="1" dirty="0" smtClean="0">
                <a:solidFill>
                  <a:schemeClr val="bg2"/>
                </a:solidFill>
              </a:rPr>
              <a:t>oosts </a:t>
            </a:r>
            <a:r>
              <a:rPr lang="en-GB" b="1" dirty="0" smtClean="0">
                <a:solidFill>
                  <a:schemeClr val="bg2"/>
                </a:solidFill>
              </a:rPr>
              <a:t>exports </a:t>
            </a:r>
            <a:r>
              <a:rPr lang="en-GB" b="1" dirty="0" smtClean="0">
                <a:solidFill>
                  <a:schemeClr val="bg2"/>
                </a:solidFill>
              </a:rPr>
              <a:t>in Argentina, Brazil and Mexico, </a:t>
            </a:r>
            <a:br>
              <a:rPr lang="en-GB" b="1" dirty="0" smtClean="0">
                <a:solidFill>
                  <a:schemeClr val="bg2"/>
                </a:solidFill>
              </a:rPr>
            </a:br>
            <a:r>
              <a:rPr lang="en-GB" b="1" dirty="0" smtClean="0">
                <a:solidFill>
                  <a:schemeClr val="bg2"/>
                </a:solidFill>
              </a:rPr>
              <a:t>by USD 9 billion/year </a:t>
            </a:r>
            <a:endParaRPr lang="en-GB" b="1" dirty="0" smtClean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5" y="548640"/>
            <a:ext cx="914400" cy="914400"/>
          </a:xfrm>
          <a:prstGeom prst="rect">
            <a:avLst/>
          </a:prstGeom>
          <a:noFill/>
          <a:effectLst/>
        </p:spPr>
        <p:txBody>
          <a:bodyPr wrap="none" rtlCol="0">
            <a:normAutofit/>
          </a:bodyPr>
          <a:lstStyle/>
          <a:p>
            <a:endParaRPr lang="en-GB" sz="1800" baseline="0" dirty="0" err="1" smtClean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59832" y="3861048"/>
            <a:ext cx="5832708" cy="122413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 dirty="0" smtClean="0">
                <a:solidFill>
                  <a:schemeClr val="bg2"/>
                </a:solidFill>
              </a:rPr>
              <a:t>In </a:t>
            </a:r>
            <a:r>
              <a:rPr lang="en-GB" b="1" dirty="0" smtClean="0">
                <a:solidFill>
                  <a:schemeClr val="bg2"/>
                </a:solidFill>
              </a:rPr>
              <a:t>Argentina and Brazil </a:t>
            </a:r>
            <a:r>
              <a:rPr lang="en-GB" dirty="0" smtClean="0">
                <a:solidFill>
                  <a:schemeClr val="bg2"/>
                </a:solidFill>
              </a:rPr>
              <a:t>most of the </a:t>
            </a:r>
            <a:r>
              <a:rPr lang="en-GB" b="1" dirty="0" smtClean="0">
                <a:solidFill>
                  <a:schemeClr val="bg2"/>
                </a:solidFill>
              </a:rPr>
              <a:t>boost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smtClean="0">
                <a:solidFill>
                  <a:schemeClr val="bg2"/>
                </a:solidFill>
              </a:rPr>
              <a:t>comes from </a:t>
            </a:r>
            <a:r>
              <a:rPr lang="en-GB" b="1" dirty="0" smtClean="0">
                <a:solidFill>
                  <a:schemeClr val="bg2"/>
                </a:solidFill>
              </a:rPr>
              <a:t>intermodal trade</a:t>
            </a:r>
            <a:r>
              <a:rPr lang="en-GB" b="1" dirty="0" smtClean="0">
                <a:solidFill>
                  <a:schemeClr val="bg2"/>
                </a:solidFill>
              </a:rPr>
              <a:t>. </a:t>
            </a:r>
            <a:r>
              <a:rPr lang="en-GB" b="1" dirty="0" smtClean="0">
                <a:solidFill>
                  <a:schemeClr val="bg2"/>
                </a:solidFill>
              </a:rPr>
              <a:t>I</a:t>
            </a:r>
            <a:r>
              <a:rPr lang="en-GB" dirty="0" smtClean="0">
                <a:solidFill>
                  <a:schemeClr val="bg2"/>
                </a:solidFill>
              </a:rPr>
              <a:t>n </a:t>
            </a:r>
            <a:r>
              <a:rPr lang="en-GB" b="1" dirty="0" smtClean="0">
                <a:solidFill>
                  <a:schemeClr val="bg2"/>
                </a:solidFill>
              </a:rPr>
              <a:t>Mexico</a:t>
            </a:r>
            <a:r>
              <a:rPr lang="en-GB" dirty="0" smtClean="0">
                <a:solidFill>
                  <a:schemeClr val="bg2"/>
                </a:solidFill>
              </a:rPr>
              <a:t>, by </a:t>
            </a:r>
            <a:r>
              <a:rPr lang="en-GB" b="1" dirty="0" smtClean="0">
                <a:solidFill>
                  <a:schemeClr val="bg2"/>
                </a:solidFill>
              </a:rPr>
              <a:t>road transport</a:t>
            </a:r>
            <a:endParaRPr lang="en-GB" b="1" dirty="0">
              <a:solidFill>
                <a:schemeClr val="bg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59832" y="2564904"/>
            <a:ext cx="5832708" cy="122412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 b="1" dirty="0" smtClean="0">
                <a:solidFill>
                  <a:schemeClr val="bg2"/>
                </a:solidFill>
              </a:rPr>
              <a:t>C</a:t>
            </a:r>
            <a:r>
              <a:rPr lang="en-GB" b="1" dirty="0" smtClean="0">
                <a:solidFill>
                  <a:schemeClr val="bg2"/>
                </a:solidFill>
              </a:rPr>
              <a:t>uts </a:t>
            </a:r>
            <a:r>
              <a:rPr lang="en-GB" b="1" dirty="0" smtClean="0">
                <a:solidFill>
                  <a:schemeClr val="bg2"/>
                </a:solidFill>
              </a:rPr>
              <a:t>border waiting times </a:t>
            </a:r>
            <a:r>
              <a:rPr lang="en-GB" b="1" dirty="0" smtClean="0">
                <a:solidFill>
                  <a:schemeClr val="bg2"/>
                </a:solidFill>
              </a:rPr>
              <a:t>by up to 50</a:t>
            </a:r>
            <a:r>
              <a:rPr lang="en-GB" b="1" dirty="0" smtClean="0">
                <a:solidFill>
                  <a:schemeClr val="bg2"/>
                </a:solidFill>
              </a:rPr>
              <a:t>%</a:t>
            </a:r>
          </a:p>
        </p:txBody>
      </p:sp>
      <p:sp>
        <p:nvSpPr>
          <p:cNvPr id="9" name="Rectangle 8"/>
          <p:cNvSpPr/>
          <p:nvPr/>
        </p:nvSpPr>
        <p:spPr>
          <a:xfrm>
            <a:off x="3059832" y="5157192"/>
            <a:ext cx="5832708" cy="122412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GB" dirty="0" smtClean="0">
                <a:solidFill>
                  <a:schemeClr val="bg2"/>
                </a:solidFill>
              </a:rPr>
              <a:t>Average Port </a:t>
            </a:r>
            <a:r>
              <a:rPr lang="en-GB" dirty="0" smtClean="0">
                <a:solidFill>
                  <a:schemeClr val="bg2"/>
                </a:solidFill>
              </a:rPr>
              <a:t>Customs clearance and technical controls </a:t>
            </a:r>
            <a:r>
              <a:rPr lang="en-GB" dirty="0" smtClean="0">
                <a:solidFill>
                  <a:schemeClr val="bg2"/>
                </a:solidFill>
              </a:rPr>
              <a:t>	Argentina/Mexico - 2 </a:t>
            </a:r>
            <a:r>
              <a:rPr lang="en-GB" dirty="0" smtClean="0">
                <a:solidFill>
                  <a:schemeClr val="bg2"/>
                </a:solidFill>
              </a:rPr>
              <a:t>days </a:t>
            </a:r>
            <a:endParaRPr lang="en-GB" dirty="0" smtClean="0">
              <a:solidFill>
                <a:schemeClr val="bg2"/>
              </a:solidFill>
            </a:endParaRPr>
          </a:p>
          <a:p>
            <a:r>
              <a:rPr lang="en-GB" dirty="0" smtClean="0">
                <a:solidFill>
                  <a:schemeClr val="bg2"/>
                </a:solidFill>
              </a:rPr>
              <a:t>	Brazil - 3 days</a:t>
            </a:r>
          </a:p>
          <a:p>
            <a:r>
              <a:rPr lang="en-GB" dirty="0" smtClean="0">
                <a:solidFill>
                  <a:schemeClr val="bg2"/>
                </a:solidFill>
              </a:rPr>
              <a:t>	Major EU countries - 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b="1" u="sng" dirty="0" smtClean="0">
                <a:solidFill>
                  <a:schemeClr val="bg2"/>
                </a:solidFill>
              </a:rPr>
              <a:t>only 1 </a:t>
            </a:r>
            <a:r>
              <a:rPr lang="en-GB" b="1" u="sng" dirty="0" smtClean="0">
                <a:solidFill>
                  <a:schemeClr val="bg2"/>
                </a:solidFill>
              </a:rPr>
              <a:t>day</a:t>
            </a:r>
            <a:endParaRPr lang="en-GB" b="1" dirty="0" smtClean="0">
              <a:solidFill>
                <a:schemeClr val="bg2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251520" y="1988840"/>
            <a:ext cx="2664296" cy="361876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740352" cy="601616"/>
          </a:xfrm>
        </p:spPr>
        <p:txBody>
          <a:bodyPr>
            <a:normAutofit/>
          </a:bodyPr>
          <a:lstStyle/>
          <a:p>
            <a:r>
              <a:rPr lang="en-GB" dirty="0" smtClean="0"/>
              <a:t>What’s next once China joins TIR?</a:t>
            </a:r>
            <a:endParaRPr lang="en-GB" dirty="0"/>
          </a:p>
        </p:txBody>
      </p:sp>
      <p:pic>
        <p:nvPicPr>
          <p:cNvPr id="7" name="Picture 6" descr="map.jpg"/>
          <p:cNvPicPr>
            <a:picLocks noChangeAspect="1"/>
          </p:cNvPicPr>
          <p:nvPr/>
        </p:nvPicPr>
        <p:blipFill>
          <a:blip r:embed="rId3" cstate="print"/>
          <a:srcRect t="15807" r="11283"/>
          <a:stretch>
            <a:fillRect/>
          </a:stretch>
        </p:blipFill>
        <p:spPr>
          <a:xfrm>
            <a:off x="-4991696" y="1071546"/>
            <a:ext cx="15064422" cy="9858444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>
            <a:off x="2643174" y="2214554"/>
            <a:ext cx="4922550" cy="1943920"/>
          </a:xfrm>
          <a:custGeom>
            <a:avLst/>
            <a:gdLst>
              <a:gd name="connsiteX0" fmla="*/ 3149029 w 3250914"/>
              <a:gd name="connsiteY0" fmla="*/ 482886 h 1262865"/>
              <a:gd name="connsiteX1" fmla="*/ 3231222 w 3250914"/>
              <a:gd name="connsiteY1" fmla="*/ 529120 h 1262865"/>
              <a:gd name="connsiteX2" fmla="*/ 3030876 w 3250914"/>
              <a:gd name="connsiteY2" fmla="*/ 1232899 h 1262865"/>
              <a:gd name="connsiteX3" fmla="*/ 2383604 w 3250914"/>
              <a:gd name="connsiteY3" fmla="*/ 708917 h 1262865"/>
              <a:gd name="connsiteX4" fmla="*/ 2321959 w 3250914"/>
              <a:gd name="connsiteY4" fmla="*/ 1089061 h 1262865"/>
              <a:gd name="connsiteX5" fmla="*/ 1972638 w 3250914"/>
              <a:gd name="connsiteY5" fmla="*/ 986320 h 1262865"/>
              <a:gd name="connsiteX6" fmla="*/ 1751744 w 3250914"/>
              <a:gd name="connsiteY6" fmla="*/ 667821 h 1262865"/>
              <a:gd name="connsiteX7" fmla="*/ 1464067 w 3250914"/>
              <a:gd name="connsiteY7" fmla="*/ 601039 h 1262865"/>
              <a:gd name="connsiteX8" fmla="*/ 1376737 w 3250914"/>
              <a:gd name="connsiteY8" fmla="*/ 621587 h 1262865"/>
              <a:gd name="connsiteX9" fmla="*/ 1623317 w 3250914"/>
              <a:gd name="connsiteY9" fmla="*/ 652409 h 1262865"/>
              <a:gd name="connsiteX10" fmla="*/ 1541124 w 3250914"/>
              <a:gd name="connsiteY10" fmla="*/ 821933 h 1262865"/>
              <a:gd name="connsiteX11" fmla="*/ 1145568 w 3250914"/>
              <a:gd name="connsiteY11" fmla="*/ 940086 h 1262865"/>
              <a:gd name="connsiteX12" fmla="*/ 816795 w 3250914"/>
              <a:gd name="connsiteY12" fmla="*/ 539394 h 1262865"/>
              <a:gd name="connsiteX13" fmla="*/ 503434 w 3250914"/>
              <a:gd name="connsiteY13" fmla="*/ 369870 h 1262865"/>
              <a:gd name="connsiteX14" fmla="*/ 220894 w 3250914"/>
              <a:gd name="connsiteY14" fmla="*/ 123290 h 1262865"/>
              <a:gd name="connsiteX15" fmla="*/ 0 w 3250914"/>
              <a:gd name="connsiteY15" fmla="*/ 0 h 126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50914" h="1262865">
                <a:moveTo>
                  <a:pt x="3149029" y="482886"/>
                </a:moveTo>
                <a:cubicBezTo>
                  <a:pt x="3199971" y="443502"/>
                  <a:pt x="3250914" y="404118"/>
                  <a:pt x="3231222" y="529120"/>
                </a:cubicBezTo>
                <a:cubicBezTo>
                  <a:pt x="3211530" y="654122"/>
                  <a:pt x="3172146" y="1202933"/>
                  <a:pt x="3030876" y="1232899"/>
                </a:cubicBezTo>
                <a:cubicBezTo>
                  <a:pt x="2889606" y="1262865"/>
                  <a:pt x="2501757" y="732890"/>
                  <a:pt x="2383604" y="708917"/>
                </a:cubicBezTo>
                <a:cubicBezTo>
                  <a:pt x="2265451" y="684944"/>
                  <a:pt x="2390453" y="1042827"/>
                  <a:pt x="2321959" y="1089061"/>
                </a:cubicBezTo>
                <a:cubicBezTo>
                  <a:pt x="2253465" y="1135295"/>
                  <a:pt x="2067674" y="1056527"/>
                  <a:pt x="1972638" y="986320"/>
                </a:cubicBezTo>
                <a:cubicBezTo>
                  <a:pt x="1877602" y="916113"/>
                  <a:pt x="1836506" y="732034"/>
                  <a:pt x="1751744" y="667821"/>
                </a:cubicBezTo>
                <a:cubicBezTo>
                  <a:pt x="1666982" y="603608"/>
                  <a:pt x="1526568" y="608745"/>
                  <a:pt x="1464067" y="601039"/>
                </a:cubicBezTo>
                <a:cubicBezTo>
                  <a:pt x="1401566" y="593333"/>
                  <a:pt x="1350195" y="613025"/>
                  <a:pt x="1376737" y="621587"/>
                </a:cubicBezTo>
                <a:cubicBezTo>
                  <a:pt x="1403279" y="630149"/>
                  <a:pt x="1595919" y="619018"/>
                  <a:pt x="1623317" y="652409"/>
                </a:cubicBezTo>
                <a:cubicBezTo>
                  <a:pt x="1650715" y="685800"/>
                  <a:pt x="1620749" y="773987"/>
                  <a:pt x="1541124" y="821933"/>
                </a:cubicBezTo>
                <a:cubicBezTo>
                  <a:pt x="1461499" y="869879"/>
                  <a:pt x="1266289" y="987176"/>
                  <a:pt x="1145568" y="940086"/>
                </a:cubicBezTo>
                <a:cubicBezTo>
                  <a:pt x="1024847" y="892996"/>
                  <a:pt x="923817" y="634430"/>
                  <a:pt x="816795" y="539394"/>
                </a:cubicBezTo>
                <a:cubicBezTo>
                  <a:pt x="709773" y="444358"/>
                  <a:pt x="602751" y="439221"/>
                  <a:pt x="503434" y="369870"/>
                </a:cubicBezTo>
                <a:cubicBezTo>
                  <a:pt x="404117" y="300519"/>
                  <a:pt x="304800" y="184935"/>
                  <a:pt x="220894" y="123290"/>
                </a:cubicBezTo>
                <a:cubicBezTo>
                  <a:pt x="136988" y="61645"/>
                  <a:pt x="68494" y="30822"/>
                  <a:pt x="0" y="0"/>
                </a:cubicBezTo>
              </a:path>
            </a:pathLst>
          </a:custGeom>
          <a:ln w="28575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 36"/>
          <p:cNvSpPr/>
          <p:nvPr/>
        </p:nvSpPr>
        <p:spPr>
          <a:xfrm>
            <a:off x="2684678" y="2223821"/>
            <a:ext cx="4315968" cy="775411"/>
          </a:xfrm>
          <a:custGeom>
            <a:avLst/>
            <a:gdLst>
              <a:gd name="connsiteX0" fmla="*/ 4315968 w 4315968"/>
              <a:gd name="connsiteY0" fmla="*/ 775411 h 775411"/>
              <a:gd name="connsiteX1" fmla="*/ 3035808 w 4315968"/>
              <a:gd name="connsiteY1" fmla="*/ 277977 h 775411"/>
              <a:gd name="connsiteX2" fmla="*/ 2538375 w 4315968"/>
              <a:gd name="connsiteY2" fmla="*/ 241401 h 775411"/>
              <a:gd name="connsiteX3" fmla="*/ 2136039 w 4315968"/>
              <a:gd name="connsiteY3" fmla="*/ 475488 h 775411"/>
              <a:gd name="connsiteX4" fmla="*/ 1755648 w 4315968"/>
              <a:gd name="connsiteY4" fmla="*/ 321869 h 775411"/>
              <a:gd name="connsiteX5" fmla="*/ 1331367 w 4315968"/>
              <a:gd name="connsiteY5" fmla="*/ 314553 h 775411"/>
              <a:gd name="connsiteX6" fmla="*/ 863194 w 4315968"/>
              <a:gd name="connsiteY6" fmla="*/ 277977 h 775411"/>
              <a:gd name="connsiteX7" fmla="*/ 0 w 4315968"/>
              <a:gd name="connsiteY7" fmla="*/ 0 h 77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5968" h="775411">
                <a:moveTo>
                  <a:pt x="4315968" y="775411"/>
                </a:moveTo>
                <a:cubicBezTo>
                  <a:pt x="3824021" y="571195"/>
                  <a:pt x="3332074" y="366979"/>
                  <a:pt x="3035808" y="277977"/>
                </a:cubicBezTo>
                <a:cubicBezTo>
                  <a:pt x="2739543" y="188975"/>
                  <a:pt x="2688337" y="208483"/>
                  <a:pt x="2538375" y="241401"/>
                </a:cubicBezTo>
                <a:cubicBezTo>
                  <a:pt x="2388414" y="274320"/>
                  <a:pt x="2266494" y="462077"/>
                  <a:pt x="2136039" y="475488"/>
                </a:cubicBezTo>
                <a:cubicBezTo>
                  <a:pt x="2005585" y="488899"/>
                  <a:pt x="1889760" y="348691"/>
                  <a:pt x="1755648" y="321869"/>
                </a:cubicBezTo>
                <a:cubicBezTo>
                  <a:pt x="1621536" y="295047"/>
                  <a:pt x="1480109" y="321868"/>
                  <a:pt x="1331367" y="314553"/>
                </a:cubicBezTo>
                <a:cubicBezTo>
                  <a:pt x="1182625" y="307238"/>
                  <a:pt x="1085088" y="330402"/>
                  <a:pt x="863194" y="277977"/>
                </a:cubicBezTo>
                <a:cubicBezTo>
                  <a:pt x="641300" y="225552"/>
                  <a:pt x="320650" y="112776"/>
                  <a:pt x="0" y="0"/>
                </a:cubicBezTo>
              </a:path>
            </a:pathLst>
          </a:custGeom>
          <a:ln w="28575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 37"/>
          <p:cNvSpPr/>
          <p:nvPr/>
        </p:nvSpPr>
        <p:spPr>
          <a:xfrm>
            <a:off x="4272077" y="3269894"/>
            <a:ext cx="905866" cy="1060704"/>
          </a:xfrm>
          <a:custGeom>
            <a:avLst/>
            <a:gdLst>
              <a:gd name="connsiteX0" fmla="*/ 870509 w 905866"/>
              <a:gd name="connsiteY0" fmla="*/ 0 h 1060704"/>
              <a:gd name="connsiteX1" fmla="*/ 760781 w 905866"/>
              <a:gd name="connsiteY1" fmla="*/ 672999 h 1060704"/>
              <a:gd name="connsiteX2" fmla="*/ 0 w 905866"/>
              <a:gd name="connsiteY2" fmla="*/ 1060704 h 106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866" h="1060704">
                <a:moveTo>
                  <a:pt x="870509" y="0"/>
                </a:moveTo>
                <a:cubicBezTo>
                  <a:pt x="888187" y="248107"/>
                  <a:pt x="905866" y="496215"/>
                  <a:pt x="760781" y="672999"/>
                </a:cubicBezTo>
                <a:cubicBezTo>
                  <a:pt x="615696" y="849783"/>
                  <a:pt x="307848" y="955243"/>
                  <a:pt x="0" y="1060704"/>
                </a:cubicBezTo>
              </a:path>
            </a:pathLst>
          </a:custGeom>
          <a:ln w="28575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 38"/>
          <p:cNvSpPr/>
          <p:nvPr/>
        </p:nvSpPr>
        <p:spPr>
          <a:xfrm>
            <a:off x="4118458" y="4162349"/>
            <a:ext cx="146304" cy="153619"/>
          </a:xfrm>
          <a:custGeom>
            <a:avLst/>
            <a:gdLst>
              <a:gd name="connsiteX0" fmla="*/ 146304 w 146304"/>
              <a:gd name="connsiteY0" fmla="*/ 153619 h 153619"/>
              <a:gd name="connsiteX1" fmla="*/ 87782 w 146304"/>
              <a:gd name="connsiteY1" fmla="*/ 51206 h 153619"/>
              <a:gd name="connsiteX2" fmla="*/ 0 w 146304"/>
              <a:gd name="connsiteY2" fmla="*/ 0 h 153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304" h="153619">
                <a:moveTo>
                  <a:pt x="146304" y="153619"/>
                </a:moveTo>
                <a:cubicBezTo>
                  <a:pt x="129235" y="115214"/>
                  <a:pt x="112166" y="76809"/>
                  <a:pt x="87782" y="51206"/>
                </a:cubicBezTo>
                <a:cubicBezTo>
                  <a:pt x="63398" y="25603"/>
                  <a:pt x="31699" y="12801"/>
                  <a:pt x="0" y="0"/>
                </a:cubicBezTo>
              </a:path>
            </a:pathLst>
          </a:custGeom>
          <a:ln w="28575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form 39"/>
          <p:cNvSpPr/>
          <p:nvPr/>
        </p:nvSpPr>
        <p:spPr>
          <a:xfrm>
            <a:off x="4067251" y="4315968"/>
            <a:ext cx="190195" cy="60960"/>
          </a:xfrm>
          <a:custGeom>
            <a:avLst/>
            <a:gdLst>
              <a:gd name="connsiteX0" fmla="*/ 190195 w 190195"/>
              <a:gd name="connsiteY0" fmla="*/ 14630 h 60960"/>
              <a:gd name="connsiteX1" fmla="*/ 87783 w 190195"/>
              <a:gd name="connsiteY1" fmla="*/ 58522 h 60960"/>
              <a:gd name="connsiteX2" fmla="*/ 0 w 190195"/>
              <a:gd name="connsiteY2" fmla="*/ 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195" h="60960">
                <a:moveTo>
                  <a:pt x="190195" y="14630"/>
                </a:moveTo>
                <a:cubicBezTo>
                  <a:pt x="154838" y="37795"/>
                  <a:pt x="119482" y="60960"/>
                  <a:pt x="87783" y="58522"/>
                </a:cubicBezTo>
                <a:cubicBezTo>
                  <a:pt x="56084" y="56084"/>
                  <a:pt x="28042" y="28042"/>
                  <a:pt x="0" y="0"/>
                </a:cubicBezTo>
              </a:path>
            </a:pathLst>
          </a:custGeom>
          <a:ln w="28575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Freeform 42"/>
          <p:cNvSpPr/>
          <p:nvPr/>
        </p:nvSpPr>
        <p:spPr>
          <a:xfrm>
            <a:off x="6844588" y="3152851"/>
            <a:ext cx="170689" cy="431597"/>
          </a:xfrm>
          <a:custGeom>
            <a:avLst/>
            <a:gdLst>
              <a:gd name="connsiteX0" fmla="*/ 170689 w 170689"/>
              <a:gd name="connsiteY0" fmla="*/ 0 h 431597"/>
              <a:gd name="connsiteX1" fmla="*/ 9754 w 170689"/>
              <a:gd name="connsiteY1" fmla="*/ 153619 h 431597"/>
              <a:gd name="connsiteX2" fmla="*/ 112167 w 170689"/>
              <a:gd name="connsiteY2" fmla="*/ 431597 h 431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689" h="431597">
                <a:moveTo>
                  <a:pt x="170689" y="0"/>
                </a:moveTo>
                <a:cubicBezTo>
                  <a:pt x="95098" y="40843"/>
                  <a:pt x="19508" y="81686"/>
                  <a:pt x="9754" y="153619"/>
                </a:cubicBezTo>
                <a:cubicBezTo>
                  <a:pt x="0" y="225552"/>
                  <a:pt x="56083" y="328574"/>
                  <a:pt x="112167" y="431597"/>
                </a:cubicBezTo>
              </a:path>
            </a:pathLst>
          </a:custGeom>
          <a:ln w="28575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7" grpId="1" animBg="1"/>
      <p:bldP spid="38" grpId="1" animBg="1"/>
      <p:bldP spid="39" grpId="0" animBg="1"/>
      <p:bldP spid="40" grpId="0" animBg="1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This is the IRU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1125538"/>
            <a:ext cx="8785225" cy="5280025"/>
          </a:xfrm>
        </p:spPr>
        <p:txBody>
          <a:bodyPr/>
          <a:lstStyle/>
          <a:p>
            <a:endParaRPr lang="en-GB" dirty="0" smtClean="0"/>
          </a:p>
          <a:p>
            <a:pPr lvl="1"/>
            <a:endParaRPr lang="en-GB" dirty="0" smtClean="0"/>
          </a:p>
          <a:p>
            <a:pPr lvl="3"/>
            <a:endParaRPr lang="en-GB" dirty="0" smtClean="0"/>
          </a:p>
          <a:p>
            <a:pPr lvl="4"/>
            <a:endParaRPr lang="en-GB" dirty="0" smtClean="0"/>
          </a:p>
          <a:p>
            <a:pPr lvl="5"/>
            <a:endParaRPr lang="en-GB" dirty="0" smtClean="0"/>
          </a:p>
          <a:p>
            <a:pPr lvl="6"/>
            <a:endParaRPr lang="en-GB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76" y="1260140"/>
            <a:ext cx="8976320" cy="504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rteMembresIRU-jan2015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72058" y="1784378"/>
            <a:ext cx="9612562" cy="4668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CH" dirty="0" smtClean="0"/>
              <a:t>Evolution of IRU </a:t>
            </a:r>
            <a:r>
              <a:rPr lang="fr-CH" dirty="0" err="1" smtClean="0"/>
              <a:t>Membership</a:t>
            </a:r>
            <a:endParaRPr lang="fr-CH" dirty="0"/>
          </a:p>
        </p:txBody>
      </p:sp>
      <p:pic>
        <p:nvPicPr>
          <p:cNvPr id="12" name="Picture 11" descr="CarteMembresIRU-jan2015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72058" y="1784378"/>
            <a:ext cx="9612562" cy="46689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119675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rgbClr val="B43E97"/>
                </a:solidFill>
                <a:effectLst/>
              </a:rPr>
              <a:t>1948: 8 </a:t>
            </a:r>
            <a:r>
              <a:rPr lang="en-GB" dirty="0" smtClean="0">
                <a:solidFill>
                  <a:srgbClr val="B43E97"/>
                </a:solidFill>
              </a:rPr>
              <a:t>F</a:t>
            </a:r>
            <a:r>
              <a:rPr lang="en-GB" dirty="0" smtClean="0">
                <a:solidFill>
                  <a:srgbClr val="B43E97"/>
                </a:solidFill>
                <a:effectLst/>
              </a:rPr>
              <a:t>ounding Member </a:t>
            </a:r>
            <a:r>
              <a:rPr lang="en-GB" dirty="0" smtClean="0">
                <a:solidFill>
                  <a:srgbClr val="B43E97"/>
                </a:solidFill>
              </a:rPr>
              <a:t>C</a:t>
            </a:r>
            <a:r>
              <a:rPr lang="en-GB" dirty="0" smtClean="0">
                <a:solidFill>
                  <a:srgbClr val="B43E97"/>
                </a:solidFill>
                <a:effectLst/>
              </a:rPr>
              <a:t>ountries </a:t>
            </a:r>
            <a:endParaRPr lang="en-GB" dirty="0">
              <a:solidFill>
                <a:srgbClr val="B43E97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119675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CH" dirty="0" smtClean="0">
                <a:solidFill>
                  <a:srgbClr val="005EA4"/>
                </a:solidFill>
                <a:effectLst/>
              </a:rPr>
              <a:t>2015: </a:t>
            </a:r>
            <a:r>
              <a:rPr lang="fr-CH" dirty="0" err="1" smtClean="0">
                <a:solidFill>
                  <a:srgbClr val="005EA4"/>
                </a:solidFill>
              </a:rPr>
              <a:t>p</a:t>
            </a:r>
            <a:r>
              <a:rPr lang="fr-CH" dirty="0" err="1" smtClean="0">
                <a:solidFill>
                  <a:srgbClr val="005EA4"/>
                </a:solidFill>
                <a:effectLst/>
              </a:rPr>
              <a:t>resent</a:t>
            </a:r>
            <a:r>
              <a:rPr lang="fr-CH" dirty="0" smtClean="0">
                <a:solidFill>
                  <a:srgbClr val="005EA4"/>
                </a:solidFill>
                <a:effectLst/>
              </a:rPr>
              <a:t> in over 100 countries</a:t>
            </a:r>
            <a:endParaRPr lang="fr-CH" dirty="0">
              <a:solidFill>
                <a:srgbClr val="005EA4"/>
              </a:solidFill>
              <a:effectLst/>
            </a:endParaRPr>
          </a:p>
        </p:txBody>
      </p:sp>
      <p:pic>
        <p:nvPicPr>
          <p:cNvPr id="17" name="Picture 16" descr="CarteMembresIRU-jan2015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72436" y="1784378"/>
            <a:ext cx="9612560" cy="466895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43042" y="2060848"/>
            <a:ext cx="2304255" cy="1440161"/>
          </a:xfrm>
        </p:spPr>
        <p:txBody>
          <a:bodyPr>
            <a:normAutofit fontScale="92500"/>
          </a:bodyPr>
          <a:lstStyle/>
          <a:p>
            <a:r>
              <a:rPr lang="fr-CH" sz="7200" dirty="0" err="1" smtClean="0"/>
              <a:t>Meet</a:t>
            </a:r>
            <a:endParaRPr lang="fr-CH" sz="7200" dirty="0"/>
          </a:p>
        </p:txBody>
      </p:sp>
      <p:pic>
        <p:nvPicPr>
          <p:cNvPr id="5" name="Picture 4" descr="TIRfram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91314" y="1988840"/>
            <a:ext cx="2592288" cy="176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57224" y="4797152"/>
            <a:ext cx="6048672" cy="504056"/>
          </a:xfrm>
          <a:prstGeom prst="rect">
            <a:avLst/>
          </a:prstGeom>
          <a:ln>
            <a:noFill/>
          </a:ln>
        </p:spPr>
        <p:txBody>
          <a:bodyPr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Managed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the IRU </a:t>
            </a:r>
            <a:r>
              <a:rPr lang="en-US" sz="2000" dirty="0" smtClean="0">
                <a:solidFill>
                  <a:schemeClr val="bg2"/>
                </a:solidFill>
              </a:rPr>
              <a:t>under UN mandate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since 1949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986" name="Picture 2" descr="http://www.clker.com/cliparts/G/J/C/1/f/a/blue-un-logo-vectorised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8144" y="4581128"/>
            <a:ext cx="1180280" cy="100127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Meet TIR</a:t>
            </a:r>
            <a:endParaRPr lang="fr-CH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23416" y="2060848"/>
            <a:ext cx="8469064" cy="1632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Customs transit system and guarantee that uses 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9C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59C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simple procedure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applied globally, for door-to-door transport by road, sea, rail and in the future by air.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3663" marR="0" lvl="0" indent="-936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buFont typeface="Arial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30756" y="3501007"/>
            <a:ext cx="8480576" cy="1747424"/>
            <a:chOff x="683727" y="4725142"/>
            <a:chExt cx="8037773" cy="16561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83727" y="4725144"/>
              <a:ext cx="2453867" cy="1637956"/>
            </a:xfrm>
            <a:prstGeom prst="rect">
              <a:avLst/>
            </a:prstGeom>
          </p:spPr>
        </p:pic>
        <p:pic>
          <p:nvPicPr>
            <p:cNvPr id="7" name="Picture 6" descr="train_TIR.jpg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6273228" y="4725142"/>
              <a:ext cx="2448272" cy="1634003"/>
            </a:xfrm>
            <a:prstGeom prst="rect">
              <a:avLst/>
            </a:prstGeom>
          </p:spPr>
        </p:pic>
        <p:pic>
          <p:nvPicPr>
            <p:cNvPr id="8" name="Picture 7" descr="Ship_TIR.jpg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3475052" y="4725142"/>
              <a:ext cx="2498218" cy="165618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TIR System</a:t>
            </a:r>
            <a:endParaRPr lang="fr-CH" dirty="0"/>
          </a:p>
        </p:txBody>
      </p:sp>
      <p:pic>
        <p:nvPicPr>
          <p:cNvPr id="5" name="Picture 4" descr="CarteTIR-jan2014-E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6358" y="1977761"/>
            <a:ext cx="10042934" cy="4880239"/>
          </a:xfrm>
          <a:prstGeom prst="rect">
            <a:avLst/>
          </a:prstGeom>
        </p:spPr>
      </p:pic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95536" y="4725144"/>
            <a:ext cx="1267429" cy="187220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99792" y="1052736"/>
            <a:ext cx="3960440" cy="144016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Clr>
                <a:schemeClr val="accent1"/>
              </a:buClr>
              <a:buSzPct val="100000"/>
            </a:pPr>
            <a:r>
              <a:rPr lang="en-US" sz="1800" dirty="0" smtClean="0"/>
              <a:t>Based on </a:t>
            </a:r>
            <a:r>
              <a:rPr lang="en-US" sz="1800" dirty="0" smtClean="0">
                <a:solidFill>
                  <a:schemeClr val="accent1"/>
                </a:solidFill>
              </a:rPr>
              <a:t>TIR Convention </a:t>
            </a:r>
            <a:r>
              <a:rPr lang="en-US" sz="1800" dirty="0" smtClean="0"/>
              <a:t>of 1975</a:t>
            </a:r>
          </a:p>
          <a:p>
            <a:pPr>
              <a:spcBef>
                <a:spcPts val="0"/>
              </a:spcBef>
              <a:buSzPct val="100000"/>
            </a:pPr>
            <a:r>
              <a:rPr lang="en-US" sz="1800" dirty="0" smtClean="0">
                <a:solidFill>
                  <a:schemeClr val="accent1"/>
                </a:solidFill>
              </a:rPr>
              <a:t>68 contracting parties</a:t>
            </a:r>
            <a:r>
              <a:rPr lang="en-US" sz="1800" dirty="0" smtClean="0"/>
              <a:t> </a:t>
            </a:r>
          </a:p>
          <a:p>
            <a:pPr>
              <a:spcBef>
                <a:spcPts val="0"/>
              </a:spcBef>
              <a:buSzPct val="100000"/>
            </a:pPr>
            <a:r>
              <a:rPr lang="en-US" sz="1800" dirty="0" smtClean="0">
                <a:solidFill>
                  <a:schemeClr val="accent1"/>
                </a:solidFill>
              </a:rPr>
              <a:t>58 TIR operational countries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740352" cy="601616"/>
          </a:xfrm>
        </p:spPr>
        <p:txBody>
          <a:bodyPr>
            <a:normAutofit/>
          </a:bodyPr>
          <a:lstStyle/>
          <a:p>
            <a:r>
              <a:rPr lang="en-GB" dirty="0" smtClean="0"/>
              <a:t>TIR gives your supply chain a competitive edge.</a:t>
            </a:r>
            <a:endParaRPr lang="en-GB" dirty="0"/>
          </a:p>
        </p:txBody>
      </p:sp>
      <p:pic>
        <p:nvPicPr>
          <p:cNvPr id="7" name="Picture 6" descr="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28600" y="1006656"/>
            <a:ext cx="11031183" cy="76069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99592" y="2636912"/>
            <a:ext cx="2016224" cy="288032"/>
          </a:xfrm>
          <a:prstGeom prst="rect">
            <a:avLst/>
          </a:prstGeom>
          <a:solidFill>
            <a:srgbClr val="00B0F0">
              <a:alpha val="47000"/>
            </a:srgbClr>
          </a:solidFill>
          <a:ln w="9525" cap="rnd"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  <p:txBody>
          <a:bodyPr wrap="square" rtlCol="0">
            <a:normAutofit lnSpcReduction="10000"/>
          </a:bodyPr>
          <a:lstStyle/>
          <a:p>
            <a:pPr algn="ctr"/>
            <a:r>
              <a:rPr lang="fr-CH" sz="1400" baseline="0" dirty="0" err="1" smtClean="0">
                <a:solidFill>
                  <a:schemeClr val="bg1"/>
                </a:solidFill>
              </a:rPr>
              <a:t>Connects</a:t>
            </a:r>
            <a:r>
              <a:rPr lang="fr-CH" sz="1400" baseline="0" dirty="0" smtClean="0">
                <a:solidFill>
                  <a:schemeClr val="bg1"/>
                </a:solidFill>
              </a:rPr>
              <a:t> continents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9592" y="4653136"/>
            <a:ext cx="1728192" cy="288032"/>
          </a:xfrm>
          <a:prstGeom prst="rect">
            <a:avLst/>
          </a:prstGeom>
          <a:solidFill>
            <a:srgbClr val="00B0F0">
              <a:alpha val="47000"/>
            </a:srgbClr>
          </a:solidFill>
          <a:ln w="9525" cap="rnd"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  <p:txBody>
          <a:bodyPr wrap="square" rtlCol="0">
            <a:normAutofit lnSpcReduction="10000"/>
          </a:bodyPr>
          <a:lstStyle/>
          <a:p>
            <a:pPr algn="ctr"/>
            <a:r>
              <a:rPr lang="fr-CH" sz="1400" baseline="0" dirty="0" err="1" smtClean="0">
                <a:solidFill>
                  <a:schemeClr val="bg1"/>
                </a:solidFill>
              </a:rPr>
              <a:t>Boost</a:t>
            </a:r>
            <a:r>
              <a:rPr lang="fr-CH" sz="1400" baseline="0" dirty="0" smtClean="0">
                <a:solidFill>
                  <a:schemeClr val="bg1"/>
                </a:solidFill>
              </a:rPr>
              <a:t> exports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43808" y="1700808"/>
            <a:ext cx="2016224" cy="288032"/>
          </a:xfrm>
          <a:prstGeom prst="rect">
            <a:avLst/>
          </a:prstGeom>
          <a:solidFill>
            <a:srgbClr val="00B0F0">
              <a:alpha val="47000"/>
            </a:srgbClr>
          </a:solidFill>
          <a:ln w="9525" cap="rnd"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  <p:txBody>
          <a:bodyPr wrap="square" rtlCol="0">
            <a:normAutofit lnSpcReduction="10000"/>
          </a:bodyPr>
          <a:lstStyle/>
          <a:p>
            <a:pPr algn="ctr"/>
            <a:r>
              <a:rPr lang="fr-CH" sz="1400" baseline="0" dirty="0" err="1" smtClean="0">
                <a:solidFill>
                  <a:schemeClr val="bg1"/>
                </a:solidFill>
              </a:rPr>
              <a:t>Saves</a:t>
            </a:r>
            <a:r>
              <a:rPr lang="fr-CH" sz="1400" baseline="0" dirty="0" smtClean="0">
                <a:solidFill>
                  <a:schemeClr val="bg1"/>
                </a:solidFill>
              </a:rPr>
              <a:t> time and money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55976" y="4365104"/>
            <a:ext cx="2880320" cy="288032"/>
          </a:xfrm>
          <a:prstGeom prst="rect">
            <a:avLst/>
          </a:prstGeom>
          <a:solidFill>
            <a:srgbClr val="00B0F0">
              <a:alpha val="47000"/>
            </a:srgbClr>
          </a:solidFill>
          <a:ln w="9525" cap="rnd"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  <p:txBody>
          <a:bodyPr wrap="square" rtlCol="0">
            <a:normAutofit lnSpcReduction="10000"/>
          </a:bodyPr>
          <a:lstStyle/>
          <a:p>
            <a:pPr algn="ctr"/>
            <a:r>
              <a:rPr lang="fr-CH" sz="1400" baseline="0" dirty="0" smtClean="0">
                <a:solidFill>
                  <a:schemeClr val="bg1"/>
                </a:solidFill>
              </a:rPr>
              <a:t>Uses re</a:t>
            </a:r>
            <a:r>
              <a:rPr lang="fr-CH" sz="1400" dirty="0" smtClean="0">
                <a:solidFill>
                  <a:schemeClr val="bg1"/>
                </a:solidFill>
              </a:rPr>
              <a:t>al-time data exchange</a:t>
            </a:r>
            <a:endParaRPr lang="fr-CH" sz="1400" baseline="0" dirty="0" smtClean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28184" y="2492896"/>
            <a:ext cx="2664296" cy="288032"/>
          </a:xfrm>
          <a:prstGeom prst="rect">
            <a:avLst/>
          </a:prstGeom>
          <a:solidFill>
            <a:srgbClr val="00B0F0">
              <a:alpha val="47000"/>
            </a:srgbClr>
          </a:solidFill>
          <a:ln w="9525" cap="rnd"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  <p:txBody>
          <a:bodyPr wrap="square" rtlCol="0">
            <a:noAutofit/>
          </a:bodyPr>
          <a:lstStyle/>
          <a:p>
            <a:pPr algn="ctr"/>
            <a:r>
              <a:rPr lang="fr-CH" sz="1400" baseline="0" dirty="0" smtClean="0">
                <a:solidFill>
                  <a:schemeClr val="bg1"/>
                </a:solidFill>
              </a:rPr>
              <a:t>Optimises intermodal transport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56176" y="5805264"/>
            <a:ext cx="2592288" cy="288032"/>
          </a:xfrm>
          <a:prstGeom prst="rect">
            <a:avLst/>
          </a:prstGeom>
          <a:solidFill>
            <a:srgbClr val="00B0F0">
              <a:alpha val="47000"/>
            </a:srgbClr>
          </a:solidFill>
          <a:ln w="9525" cap="rnd"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  <p:txBody>
          <a:bodyPr wrap="square" rtlCol="0">
            <a:normAutofit lnSpcReduction="10000"/>
          </a:bodyPr>
          <a:lstStyle/>
          <a:p>
            <a:pPr algn="ctr"/>
            <a:r>
              <a:rPr lang="fr-CH" sz="1400" baseline="0" dirty="0" err="1" smtClean="0">
                <a:solidFill>
                  <a:schemeClr val="bg1"/>
                </a:solidFill>
              </a:rPr>
              <a:t>Provides</a:t>
            </a:r>
            <a:r>
              <a:rPr lang="fr-CH" sz="1400" baseline="0" dirty="0" smtClean="0">
                <a:solidFill>
                  <a:schemeClr val="bg1"/>
                </a:solidFill>
              </a:rPr>
              <a:t> Customs </a:t>
            </a:r>
            <a:r>
              <a:rPr lang="fr-CH" sz="1400" baseline="0" dirty="0" err="1" smtClean="0">
                <a:solidFill>
                  <a:schemeClr val="bg1"/>
                </a:solidFill>
              </a:rPr>
              <a:t>guarantee</a:t>
            </a:r>
            <a:endParaRPr lang="fr-CH" sz="1400" baseline="0" dirty="0" smtClean="0">
              <a:solidFill>
                <a:schemeClr val="bg1"/>
              </a:solidFill>
            </a:endParaRPr>
          </a:p>
        </p:txBody>
      </p:sp>
      <p:pic>
        <p:nvPicPr>
          <p:cNvPr id="8" name="Picture 7" descr="icon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5013176"/>
            <a:ext cx="636662" cy="636662"/>
          </a:xfrm>
          <a:prstGeom prst="rect">
            <a:avLst/>
          </a:prstGeom>
        </p:spPr>
      </p:pic>
      <p:pic>
        <p:nvPicPr>
          <p:cNvPr id="9" name="Picture 8" descr="icon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3068960"/>
            <a:ext cx="648072" cy="648072"/>
          </a:xfrm>
          <a:prstGeom prst="rect">
            <a:avLst/>
          </a:prstGeom>
        </p:spPr>
      </p:pic>
      <p:pic>
        <p:nvPicPr>
          <p:cNvPr id="13" name="Picture 12" descr="icon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3284984"/>
            <a:ext cx="648072" cy="648072"/>
          </a:xfrm>
          <a:prstGeom prst="rect">
            <a:avLst/>
          </a:prstGeom>
        </p:spPr>
      </p:pic>
      <p:pic>
        <p:nvPicPr>
          <p:cNvPr id="11" name="Picture 10" descr="icon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5936" y="2420888"/>
            <a:ext cx="648072" cy="648072"/>
          </a:xfrm>
          <a:prstGeom prst="rect">
            <a:avLst/>
          </a:prstGeom>
        </p:spPr>
      </p:pic>
      <p:pic>
        <p:nvPicPr>
          <p:cNvPr id="15" name="Picture 14" descr="icon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04448" y="5085184"/>
            <a:ext cx="648072" cy="648072"/>
          </a:xfrm>
          <a:prstGeom prst="rect">
            <a:avLst/>
          </a:prstGeom>
        </p:spPr>
      </p:pic>
      <p:pic>
        <p:nvPicPr>
          <p:cNvPr id="14" name="Picture 13" descr="icon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92280" y="3356992"/>
            <a:ext cx="648072" cy="648072"/>
          </a:xfrm>
          <a:prstGeom prst="rect">
            <a:avLst/>
          </a:prstGeom>
        </p:spPr>
      </p:pic>
      <p:pic>
        <p:nvPicPr>
          <p:cNvPr id="10" name="Picture 9" descr="icon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75856" y="3573016"/>
            <a:ext cx="648072" cy="648072"/>
          </a:xfrm>
          <a:prstGeom prst="rect">
            <a:avLst/>
          </a:prstGeom>
        </p:spPr>
      </p:pic>
      <p:pic>
        <p:nvPicPr>
          <p:cNvPr id="12" name="Picture 11" descr="icon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99992" y="3068960"/>
            <a:ext cx="648072" cy="64807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39752" y="4850920"/>
            <a:ext cx="4464496" cy="864096"/>
          </a:xfrm>
        </p:spPr>
        <p:txBody>
          <a:bodyPr/>
          <a:lstStyle/>
          <a:p>
            <a:pPr algn="ctr"/>
            <a:r>
              <a:rPr lang="fr-CH" dirty="0" smtClean="0"/>
              <a:t>How TIR </a:t>
            </a:r>
            <a:r>
              <a:rPr lang="fr-CH" dirty="0" err="1" smtClean="0"/>
              <a:t>works</a:t>
            </a:r>
            <a:endParaRPr lang="fr-CH" dirty="0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9272" y="928670"/>
            <a:ext cx="6651752" cy="374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Template IRU 4-3 en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6350">
          <a:solidFill>
            <a:schemeClr val="accent3"/>
          </a:solidFill>
        </a:ln>
      </a:spPr>
      <a:bodyPr rtlCol="0" anchor="ctr">
        <a:normAutofit/>
      </a:bodyPr>
      <a:lstStyle>
        <a:defPPr algn="ctr">
          <a:defRPr dirty="0" smtClean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lides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Key messages 2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accent4">
                <a:lumMod val="60000"/>
                <a:lumOff val="40000"/>
              </a:schemeClr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Picture Slides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3200" baseline="0" dirty="0" smtClean="0">
            <a:solidFill>
              <a:schemeClr val="tx1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Closure page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accent3"/>
          </a:solidFill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IRU 4-3 en</Template>
  <TotalTime>5473</TotalTime>
  <Words>682</Words>
  <Application>Microsoft Office PowerPoint</Application>
  <PresentationFormat>On-screen Show (4:3)</PresentationFormat>
  <Paragraphs>131</Paragraphs>
  <Slides>23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Template IRU 4-3 en</vt:lpstr>
      <vt:lpstr>Slides</vt:lpstr>
      <vt:lpstr>1_Key messages 2</vt:lpstr>
      <vt:lpstr>Picture Slides</vt:lpstr>
      <vt:lpstr>Closure page</vt:lpstr>
      <vt:lpstr>Benefits of TIR for the New Silk Roads</vt:lpstr>
      <vt:lpstr>Meet the IRU</vt:lpstr>
      <vt:lpstr>This is the IRU</vt:lpstr>
      <vt:lpstr>Evolution of IRU Membership</vt:lpstr>
      <vt:lpstr>Slide 5</vt:lpstr>
      <vt:lpstr>Meet TIR</vt:lpstr>
      <vt:lpstr>The TIR System</vt:lpstr>
      <vt:lpstr>TIR gives your supply chain a competitive edge.</vt:lpstr>
      <vt:lpstr>Slide 9</vt:lpstr>
      <vt:lpstr>TIR Expansion</vt:lpstr>
      <vt:lpstr>TIR Expansion</vt:lpstr>
      <vt:lpstr>One Belt, One Road – with TIR</vt:lpstr>
      <vt:lpstr>Streamlined Customs Procedures at Borders</vt:lpstr>
      <vt:lpstr>Electronic C2C and B2C data exchange</vt:lpstr>
      <vt:lpstr>Green Lanes at Border Crossing Points</vt:lpstr>
      <vt:lpstr>Results of IRU Caravans Clearly in Favour of TIR</vt:lpstr>
      <vt:lpstr>NELTI initiative</vt:lpstr>
      <vt:lpstr>21st Century Maritime Silk Road with TIR</vt:lpstr>
      <vt:lpstr>21st Century Maritime Silk Road with TIR</vt:lpstr>
      <vt:lpstr>Streamlined Customs procedures at borders, ports and rail terminals</vt:lpstr>
      <vt:lpstr>TIR Case study: Latin America </vt:lpstr>
      <vt:lpstr>What’s next once China joins TIR?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mchouvalova</dc:creator>
  <cp:lastModifiedBy>Meeting</cp:lastModifiedBy>
  <cp:revision>224</cp:revision>
  <dcterms:created xsi:type="dcterms:W3CDTF">2015-02-13T12:31:57Z</dcterms:created>
  <dcterms:modified xsi:type="dcterms:W3CDTF">2015-03-24T08:53:54Z</dcterms:modified>
</cp:coreProperties>
</file>