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theme/theme5.xml" ContentType="application/vnd.openxmlformats-officedocument.theme+xml"/>
  <Override PartName="/ppt/slideLayouts/slideLayout3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3.xml" ContentType="application/vnd.openxmlformats-officedocument.presentationml.slideMaster+xml"/>
  <Override PartName="/ppt/commentAuthors.xml" ContentType="application/vnd.openxmlformats-officedocument.presentationml.commentAuthors+xml"/>
  <Override PartName="/ppt/theme/theme14.xml" ContentType="application/vnd.openxmlformats-officedocument.them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10.xml" ContentType="application/vnd.openxmlformats-officedocument.them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Default Extension="tiff" ContentType="image/tiff"/>
  <Override PartName="/ppt/comments/comment1.xml" ContentType="application/vnd.openxmlformats-officedocument.presentationml.comments+xml"/>
  <Override PartName="/ppt/notesSlides/notesSlide8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theme/theme11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  <p:sldMasterId id="2147483686" r:id="rId3"/>
    <p:sldMasterId id="2147483692" r:id="rId4"/>
    <p:sldMasterId id="2147483698" r:id="rId5"/>
    <p:sldMasterId id="2147483704" r:id="rId6"/>
    <p:sldMasterId id="2147483710" r:id="rId7"/>
    <p:sldMasterId id="2147483716" r:id="rId8"/>
    <p:sldMasterId id="2147483722" r:id="rId9"/>
    <p:sldMasterId id="2147483728" r:id="rId10"/>
    <p:sldMasterId id="2147483684" r:id="rId11"/>
    <p:sldMasterId id="2147483670" r:id="rId12"/>
    <p:sldMasterId id="2147483677" r:id="rId13"/>
  </p:sldMasterIdLst>
  <p:notesMasterIdLst>
    <p:notesMasterId r:id="rId33"/>
  </p:notesMasterIdLst>
  <p:handoutMasterIdLst>
    <p:handoutMasterId r:id="rId34"/>
  </p:handoutMasterIdLst>
  <p:sldIdLst>
    <p:sldId id="348" r:id="rId14"/>
    <p:sldId id="258" r:id="rId15"/>
    <p:sldId id="325" r:id="rId16"/>
    <p:sldId id="313" r:id="rId17"/>
    <p:sldId id="358" r:id="rId18"/>
    <p:sldId id="353" r:id="rId19"/>
    <p:sldId id="329" r:id="rId20"/>
    <p:sldId id="338" r:id="rId21"/>
    <p:sldId id="330" r:id="rId22"/>
    <p:sldId id="340" r:id="rId23"/>
    <p:sldId id="356" r:id="rId24"/>
    <p:sldId id="339" r:id="rId25"/>
    <p:sldId id="343" r:id="rId26"/>
    <p:sldId id="354" r:id="rId27"/>
    <p:sldId id="345" r:id="rId28"/>
    <p:sldId id="357" r:id="rId29"/>
    <p:sldId id="351" r:id="rId30"/>
    <p:sldId id="352" r:id="rId31"/>
    <p:sldId id="260" r:id="rId32"/>
  </p:sldIdLst>
  <p:sldSz cx="9144000" cy="6858000" type="screen4x3"/>
  <p:notesSz cx="6808788" cy="9940925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ebele" initials="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3E97"/>
    <a:srgbClr val="40404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30" autoAdjust="0"/>
    <p:restoredTop sz="94629" autoAdjust="0"/>
  </p:normalViewPr>
  <p:slideViewPr>
    <p:cSldViewPr>
      <p:cViewPr varScale="1">
        <p:scale>
          <a:sx n="62" d="100"/>
          <a:sy n="62" d="100"/>
        </p:scale>
        <p:origin x="-149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8.xml"/><Relationship Id="rId34" Type="http://schemas.openxmlformats.org/officeDocument/2006/relationships/handoutMaster" Target="handoutMasters/handoutMaster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32" Type="http://schemas.openxmlformats.org/officeDocument/2006/relationships/slide" Target="slides/slide19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36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31" Type="http://schemas.openxmlformats.org/officeDocument/2006/relationships/slide" Target="slides/slide1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slide" Target="slides/slide17.xml"/><Relationship Id="rId35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CH"/>
  <c:chart>
    <c:autoTitleDeleted val="1"/>
    <c:view3D>
      <c:hPercent val="46"/>
      <c:depthPercent val="100"/>
      <c:rAngAx val="1"/>
    </c:view3D>
    <c:floor>
      <c:spPr>
        <a:solidFill>
          <a:srgbClr val="C0C0C0"/>
        </a:solidFill>
        <a:ln w="12700">
          <a:solidFill>
            <a:srgbClr val="FFFFFF"/>
          </a:solidFill>
          <a:prstDash val="solid"/>
        </a:ln>
      </c:spPr>
    </c:floor>
    <c:sideWall>
      <c:spPr>
        <a:noFill/>
        <a:ln w="12700">
          <a:solidFill>
            <a:srgbClr val="FFFFFF"/>
          </a:solidFill>
          <a:prstDash val="solid"/>
        </a:ln>
      </c:spPr>
    </c:sideWall>
    <c:backWall>
      <c:spPr>
        <a:noFill/>
        <a:ln w="12700">
          <a:solidFill>
            <a:srgbClr val="FFFFFF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9.062494342113378E-2"/>
          <c:y val="1.820312388356184E-2"/>
          <c:w val="0.90937500000000004"/>
          <c:h val="0.88565022421524653"/>
        </c:manualLayout>
      </c:layout>
      <c:bar3DChart>
        <c:barDir val="col"/>
        <c:grouping val="clustered"/>
        <c:ser>
          <c:idx val="5"/>
          <c:order val="0"/>
          <c:tx>
            <c:strRef>
              <c:f>Sheet1!$A$2</c:f>
              <c:strCache>
                <c:ptCount val="1"/>
              </c:strCache>
            </c:strRef>
          </c:tx>
          <c:spPr>
            <a:solidFill>
              <a:schemeClr val="hlink"/>
            </a:solidFill>
            <a:ln w="5986">
              <a:solidFill>
                <a:schemeClr val="tx1"/>
              </a:solidFill>
              <a:prstDash val="solid"/>
            </a:ln>
          </c:spPr>
          <c:dPt>
            <c:idx val="0"/>
            <c:spPr>
              <a:solidFill>
                <a:srgbClr val="FFC000"/>
              </a:solidFill>
              <a:ln w="5986">
                <a:solidFill>
                  <a:schemeClr val="tx1"/>
                </a:solidFill>
                <a:prstDash val="solid"/>
              </a:ln>
            </c:spPr>
          </c:dPt>
          <c:dPt>
            <c:idx val="1"/>
            <c:spPr>
              <a:solidFill>
                <a:srgbClr val="FFC000"/>
              </a:solidFill>
              <a:ln w="5986">
                <a:solidFill>
                  <a:schemeClr val="tx1"/>
                </a:solidFill>
                <a:prstDash val="solid"/>
              </a:ln>
            </c:spPr>
          </c:dPt>
          <c:cat>
            <c:strRef>
              <c:f>Sheet1!$B$1:$C$1</c:f>
              <c:strCache>
                <c:ptCount val="2"/>
                <c:pt idx="0">
                  <c:v>Transport Costs only</c:v>
                </c:pt>
                <c:pt idx="1">
                  <c:v>All Costs *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8</c:v>
                </c:pt>
                <c:pt idx="1">
                  <c:v>16</c:v>
                </c:pt>
              </c:numCache>
            </c:numRef>
          </c:val>
        </c:ser>
        <c:gapDepth val="0"/>
        <c:shape val="box"/>
        <c:axId val="88349696"/>
        <c:axId val="88384256"/>
        <c:axId val="0"/>
      </c:bar3DChart>
      <c:catAx>
        <c:axId val="88349696"/>
        <c:scaling>
          <c:orientation val="minMax"/>
        </c:scaling>
        <c:axPos val="b"/>
        <c:numFmt formatCode="General" sourceLinked="1"/>
        <c:tickLblPos val="low"/>
        <c:spPr>
          <a:ln w="5986">
            <a:solidFill>
              <a:srgbClr val="FFFFFF"/>
            </a:solidFill>
            <a:prstDash val="solid"/>
          </a:ln>
        </c:spPr>
        <c:txPr>
          <a:bodyPr rot="0" vert="horz"/>
          <a:lstStyle/>
          <a:p>
            <a:pPr>
              <a:defRPr sz="754" b="1" i="0" u="none" strike="noStrike" baseline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endParaRPr lang="fr-FR"/>
          </a:p>
        </c:txPr>
        <c:crossAx val="88384256"/>
        <c:crosses val="autoZero"/>
        <c:lblAlgn val="ctr"/>
        <c:lblOffset val="100"/>
        <c:tickLblSkip val="1"/>
        <c:tickMarkSkip val="1"/>
      </c:catAx>
      <c:valAx>
        <c:axId val="88384256"/>
        <c:scaling>
          <c:orientation val="minMax"/>
        </c:scaling>
        <c:axPos val="l"/>
        <c:majorGridlines>
          <c:spPr>
            <a:ln w="5986">
              <a:solidFill>
                <a:srgbClr val="FFFFFF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848" b="1" i="0" u="none" strike="noStrike" baseline="0">
                    <a:solidFill>
                      <a:srgbClr val="FFFFFF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GB" dirty="0"/>
                  <a:t>USD Billions</a:t>
                </a:r>
              </a:p>
            </c:rich>
          </c:tx>
          <c:layout>
            <c:manualLayout>
              <c:xMode val="edge"/>
              <c:yMode val="edge"/>
              <c:x val="0"/>
              <c:y val="0.35447161210111894"/>
            </c:manualLayout>
          </c:layout>
          <c:spPr>
            <a:noFill/>
            <a:ln w="11971">
              <a:noFill/>
            </a:ln>
          </c:spPr>
        </c:title>
        <c:numFmt formatCode="General" sourceLinked="1"/>
        <c:tickLblPos val="nextTo"/>
        <c:spPr>
          <a:ln w="5986">
            <a:solidFill>
              <a:srgbClr val="FFFFFF"/>
            </a:solidFill>
            <a:prstDash val="solid"/>
          </a:ln>
        </c:spPr>
        <c:txPr>
          <a:bodyPr rot="0" vert="horz"/>
          <a:lstStyle/>
          <a:p>
            <a:pPr>
              <a:defRPr sz="872" b="1" i="0" u="none" strike="noStrike" baseline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endParaRPr lang="fr-FR"/>
          </a:p>
        </c:txPr>
        <c:crossAx val="88349696"/>
        <c:crosses val="autoZero"/>
        <c:crossBetween val="between"/>
      </c:valAx>
      <c:spPr>
        <a:noFill/>
        <a:ln w="11971">
          <a:noFill/>
        </a:ln>
      </c:spPr>
    </c:plotArea>
    <c:plotVisOnly val="1"/>
    <c:dispBlanksAs val="gap"/>
  </c:chart>
  <c:spPr>
    <a:solidFill>
      <a:srgbClr val="3366FF"/>
    </a:solidFill>
    <a:ln w="9525" cap="flat" cmpd="sng" algn="ctr">
      <a:solidFill>
        <a:schemeClr val="tx1"/>
      </a:solidFill>
      <a:prstDash val="solid"/>
      <a:miter lim="800000"/>
      <a:headEnd type="none" w="med" len="med"/>
      <a:tailEnd type="none" w="med" len="med"/>
    </a:ln>
  </c:spPr>
  <c:txPr>
    <a:bodyPr/>
    <a:lstStyle/>
    <a:p>
      <a:pPr>
        <a:defRPr sz="848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fr-FR"/>
    </a:p>
  </c:txPr>
  <c:externalData r:id="rId1"/>
</c:chartSpac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03-31T21:26:57.424" idx="1">
    <p:pos x="-12" y="4"/>
    <p:text>that might actually be counter productive. keep it in fo rnow, but flag it. </p:tex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511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1AB3E-FF4B-442B-8AF8-7B3998326D45}" type="datetimeFigureOut">
              <a:rPr lang="fr-CH" smtClean="0"/>
              <a:pPr/>
              <a:t>14.09.2015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2450"/>
            <a:ext cx="2951163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6038" y="9442450"/>
            <a:ext cx="2951162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ED256-294A-4C08-B7F1-E2B1FEFFBD3E}" type="slidenum">
              <a:rPr lang="fr-CH" smtClean="0"/>
              <a:pPr/>
              <a:t>‹#›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7047"/>
          </a:xfrm>
          <a:prstGeom prst="rect">
            <a:avLst/>
          </a:prstGeom>
        </p:spPr>
        <p:txBody>
          <a:bodyPr vert="horz" lIns="91861" tIns="45930" rIns="91861" bIns="4593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38" y="0"/>
            <a:ext cx="2950475" cy="497047"/>
          </a:xfrm>
          <a:prstGeom prst="rect">
            <a:avLst/>
          </a:prstGeom>
        </p:spPr>
        <p:txBody>
          <a:bodyPr vert="horz" lIns="91861" tIns="45930" rIns="91861" bIns="45930" rtlCol="0"/>
          <a:lstStyle>
            <a:lvl1pPr algn="r">
              <a:defRPr sz="1200"/>
            </a:lvl1pPr>
          </a:lstStyle>
          <a:p>
            <a:fld id="{0D9F2041-EC85-4E37-9955-607F1C7B1BA8}" type="datetimeFigureOut">
              <a:rPr lang="en-GB" smtClean="0"/>
              <a:pPr/>
              <a:t>14/09/2015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7288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61" tIns="45930" rIns="91861" bIns="4593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80" y="4721940"/>
            <a:ext cx="5447030" cy="4473417"/>
          </a:xfrm>
          <a:prstGeom prst="rect">
            <a:avLst/>
          </a:prstGeom>
        </p:spPr>
        <p:txBody>
          <a:bodyPr vert="horz" lIns="91861" tIns="45930" rIns="91861" bIns="4593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2154"/>
            <a:ext cx="2950475" cy="497047"/>
          </a:xfrm>
          <a:prstGeom prst="rect">
            <a:avLst/>
          </a:prstGeom>
        </p:spPr>
        <p:txBody>
          <a:bodyPr vert="horz" lIns="91861" tIns="45930" rIns="91861" bIns="4593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38" y="9442154"/>
            <a:ext cx="2950475" cy="497047"/>
          </a:xfrm>
          <a:prstGeom prst="rect">
            <a:avLst/>
          </a:prstGeom>
        </p:spPr>
        <p:txBody>
          <a:bodyPr vert="horz" lIns="91861" tIns="45930" rIns="91861" bIns="45930" rtlCol="0" anchor="b"/>
          <a:lstStyle>
            <a:lvl1pPr algn="r">
              <a:defRPr sz="1200"/>
            </a:lvl1pPr>
          </a:lstStyle>
          <a:p>
            <a:fld id="{16BFA231-60CC-4966-B82D-086B00859E8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733418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95F8BC-C288-41A4-995D-C35FED9C2E19}" type="slidenum">
              <a:rPr lang="fr-CH" smtClean="0"/>
              <a:pPr/>
              <a:t>5</a:t>
            </a:fld>
            <a:endParaRPr lang="fr-C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A91B62-CECA-45C2-BE39-8E3CC63C1793}" type="slidenum">
              <a:rPr lang="fr-CH" smtClean="0"/>
              <a:pPr/>
              <a:t>7</a:t>
            </a:fld>
            <a:endParaRPr lang="fr-CH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CABB3BE-1299-4126-A66C-A8C4650B37E5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838" y="4721944"/>
            <a:ext cx="4993114" cy="4473417"/>
          </a:xfrm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CABB3BE-1299-4126-A66C-A8C4650B37E5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838" y="4721944"/>
            <a:ext cx="4993114" cy="4473417"/>
          </a:xfrm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changes the dimension</a:t>
            </a:r>
            <a:r>
              <a:rPr lang="en-GB" baseline="0" dirty="0" smtClean="0"/>
              <a:t> of TIR is the accession of China !</a:t>
            </a:r>
          </a:p>
          <a:p>
            <a:endParaRPr lang="en-GB" baseline="0" dirty="0" smtClean="0"/>
          </a:p>
          <a:p>
            <a:r>
              <a:rPr lang="en-GB" baseline="0" dirty="0" smtClean="0"/>
              <a:t>Calls for </a:t>
            </a:r>
            <a:r>
              <a:rPr lang="en-GB" baseline="0" dirty="0" err="1" smtClean="0"/>
              <a:t>intermodality</a:t>
            </a:r>
            <a:r>
              <a:rPr lang="en-GB" baseline="0" dirty="0" smtClean="0"/>
              <a:t> </a:t>
            </a:r>
            <a:endParaRPr lang="fr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3FDC6-6726-4C87-8DC9-E4AE8E4CD59F}" type="slidenum">
              <a:rPr lang="fr-CH" smtClean="0"/>
              <a:pPr/>
              <a:t>15</a:t>
            </a:fld>
            <a:endParaRPr lang="fr-CH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fr-CH" dirty="0" err="1" smtClean="0">
                <a:latin typeface="Arial" pitchFamily="34" charset="0"/>
              </a:rPr>
              <a:t>Hizli</a:t>
            </a:r>
            <a:r>
              <a:rPr lang="fr-CH" baseline="0" dirty="0" smtClean="0">
                <a:latin typeface="Arial" pitchFamily="34" charset="0"/>
              </a:rPr>
              <a:t> : </a:t>
            </a:r>
            <a:r>
              <a:rPr lang="fr-CH" baseline="0" dirty="0" err="1" smtClean="0">
                <a:latin typeface="Arial" pitchFamily="34" charset="0"/>
              </a:rPr>
              <a:t>fast</a:t>
            </a:r>
            <a:r>
              <a:rPr lang="fr-CH" baseline="0" dirty="0" smtClean="0">
                <a:latin typeface="Arial" pitchFamily="34" charset="0"/>
              </a:rPr>
              <a:t> in </a:t>
            </a:r>
            <a:r>
              <a:rPr lang="fr-CH" baseline="0" dirty="0" err="1" smtClean="0">
                <a:latin typeface="Arial" pitchFamily="34" charset="0"/>
              </a:rPr>
              <a:t>turkish</a:t>
            </a:r>
            <a:endParaRPr lang="fr-CH" dirty="0" smtClean="0">
              <a:latin typeface="Arial" pitchFamily="34" charset="0"/>
            </a:endParaRPr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6A3607-E493-446F-9291-1F5E19AE8F55}" type="slidenum">
              <a:rPr lang="en-US" smtClean="0">
                <a:latin typeface="Arial" pitchFamily="34" charset="0"/>
                <a:cs typeface="Arial" pitchFamily="34" charset="0"/>
              </a:rPr>
              <a:pPr/>
              <a:t>16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5A46EF-7E70-4C4B-9CF2-64F77ADF10F1}" type="slidenum">
              <a:rPr lang="en-GB">
                <a:cs typeface="Arial" charset="0"/>
              </a:rPr>
              <a:pPr/>
              <a:t>17</a:t>
            </a:fld>
            <a:endParaRPr lang="en-GB">
              <a:cs typeface="Arial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840" y="4721942"/>
            <a:ext cx="4993112" cy="4473417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5A46EF-7E70-4C4B-9CF2-64F77ADF10F1}" type="slidenum">
              <a:rPr lang="en-GB">
                <a:cs typeface="Arial" charset="0"/>
              </a:rPr>
              <a:pPr/>
              <a:t>18</a:t>
            </a:fld>
            <a:endParaRPr lang="en-GB">
              <a:cs typeface="Arial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840" y="4721942"/>
            <a:ext cx="4993112" cy="4473417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79512" y="1796819"/>
            <a:ext cx="8784976" cy="1920213"/>
          </a:xfrm>
        </p:spPr>
        <p:txBody>
          <a:bodyPr anchor="b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 smtClean="0"/>
              <a:t>Title of the Presentation</a:t>
            </a:r>
            <a:endParaRPr lang="en-GB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51520" y="3788635"/>
            <a:ext cx="8712968" cy="1152533"/>
          </a:xfrm>
        </p:spPr>
        <p:txBody>
          <a:bodyPr>
            <a:normAutofit/>
          </a:bodyPr>
          <a:lstStyle>
            <a:lvl1pPr marL="0" indent="0" algn="l">
              <a:buNone/>
              <a:defRPr sz="1800" i="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noProof="0" smtClean="0"/>
              <a:t>Location, Date</a:t>
            </a:r>
          </a:p>
          <a:p>
            <a:endParaRPr lang="en-GB" noProof="0" smtClean="0"/>
          </a:p>
          <a:p>
            <a:endParaRPr lang="en-GB" noProof="0" smtClean="0"/>
          </a:p>
          <a:p>
            <a:endParaRPr lang="en-GB" noProof="0" smtClean="0"/>
          </a:p>
          <a:p>
            <a:endParaRPr lang="en-GB" noProof="0"/>
          </a:p>
        </p:txBody>
      </p:sp>
      <p:sp>
        <p:nvSpPr>
          <p:cNvPr id="7" name="Subtitle 2"/>
          <p:cNvSpPr txBox="1">
            <a:spLocks/>
          </p:cNvSpPr>
          <p:nvPr userDrawn="1"/>
        </p:nvSpPr>
        <p:spPr>
          <a:xfrm>
            <a:off x="251520" y="4581128"/>
            <a:ext cx="8712968" cy="7204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>
              <a:buNone/>
              <a:defRPr sz="18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251520" y="5085184"/>
            <a:ext cx="8712968" cy="720080"/>
          </a:xfrm>
        </p:spPr>
        <p:txBody>
          <a:bodyPr anchor="b">
            <a:normAutofit/>
          </a:bodyPr>
          <a:lstStyle>
            <a:lvl1pPr algn="r">
              <a:defRPr sz="1800" i="1">
                <a:solidFill>
                  <a:schemeClr val="accent4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GB" noProof="0" smtClean="0"/>
              <a:t>Name of Presenter &amp; Position</a:t>
            </a:r>
            <a:endParaRPr lang="en-GB" noProof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124744"/>
            <a:ext cx="4316288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6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3"/>
          </p:nvPr>
        </p:nvSpPr>
        <p:spPr>
          <a:xfrm>
            <a:off x="4648200" y="1124744"/>
            <a:ext cx="4316288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defRPr sz="26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79512" y="1124744"/>
            <a:ext cx="8784976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bg1"/>
              </a:buClr>
              <a:buFont typeface="Arial" pitchFamily="34" charset="0"/>
              <a:buNone/>
              <a:defRPr sz="2600"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 sz="1800"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 sz="1600">
                <a:solidFill>
                  <a:schemeClr val="tx1"/>
                </a:solidFill>
              </a:defRPr>
            </a:lvl5pPr>
            <a:lvl6pPr>
              <a:lnSpc>
                <a:spcPct val="100000"/>
              </a:lnSpc>
              <a:defRPr sz="1400">
                <a:solidFill>
                  <a:schemeClr val="tx1"/>
                </a:solidFill>
              </a:defRPr>
            </a:lvl6pPr>
          </a:lstStyle>
          <a:p>
            <a:pPr lvl="0"/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95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0"/>
          </p:nvPr>
        </p:nvSpPr>
        <p:spPr>
          <a:xfrm>
            <a:off x="46466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9" name="Content Placeholder 3"/>
          <p:cNvSpPr>
            <a:spLocks noGrp="1"/>
          </p:cNvSpPr>
          <p:nvPr>
            <p:ph sz="half" idx="11"/>
          </p:nvPr>
        </p:nvSpPr>
        <p:spPr>
          <a:xfrm>
            <a:off x="46466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512" y="1124744"/>
            <a:ext cx="5472608" cy="52805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652120" y="1124744"/>
            <a:ext cx="3312368" cy="5280587"/>
          </a:xfrm>
        </p:spPr>
        <p:txBody>
          <a:bodyPr anchor="ctr">
            <a:normAutofit/>
          </a:bodyPr>
          <a:lstStyle>
            <a:lvl1pPr marL="0" indent="0">
              <a:buFont typeface="Arial" pitchFamily="34" charset="0"/>
              <a:buChar char="•"/>
              <a:defRPr sz="2000"/>
            </a:lvl1pPr>
            <a:lvl2pPr marL="541338" indent="-84138">
              <a:buFont typeface="Arial" pitchFamily="34" charset="0"/>
              <a:buChar char="•"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50000"/>
              <a:tabLst/>
              <a:defRPr/>
            </a:pPr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1"/>
          <p:cNvSpPr>
            <a:spLocks noGrp="1"/>
          </p:cNvSpPr>
          <p:nvPr>
            <p:ph type="dt" sz="half" idx="10"/>
          </p:nvPr>
        </p:nvSpPr>
        <p:spPr>
          <a:xfrm>
            <a:off x="428596" y="6629400"/>
            <a:ext cx="3929090" cy="457200"/>
          </a:xfrm>
          <a:prstGeom prst="rect">
            <a:avLst/>
          </a:prstGeom>
          <a:effectLst/>
        </p:spPr>
        <p:txBody>
          <a:bodyPr/>
          <a:lstStyle>
            <a:lvl1pPr>
              <a:defRPr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>
              <a:buFontTx/>
              <a:buNone/>
              <a:defRPr/>
            </a:pPr>
            <a:endParaRPr lang="en-US" sz="1000" dirty="0"/>
          </a:p>
        </p:txBody>
      </p:sp>
      <p:sp>
        <p:nvSpPr>
          <p:cNvPr id="7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5940152" y="6629400"/>
            <a:ext cx="3168352" cy="457200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r>
              <a:rPr lang="en-US" smtClean="0">
                <a:effectLst/>
              </a:rPr>
              <a:t>© International Road Transport Union (IRU) 2013</a:t>
            </a:r>
            <a:endParaRPr lang="en-US" dirty="0">
              <a:effectLst/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0" y="6613376"/>
            <a:ext cx="9144000" cy="489248"/>
          </a:xfrm>
          <a:prstGeom prst="rect">
            <a:avLst/>
          </a:prstGeom>
          <a:effectLst/>
        </p:spPr>
        <p:txBody>
          <a:bodyPr/>
          <a:lstStyle>
            <a:lvl1pPr>
              <a:defRPr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>
              <a:defRPr/>
            </a:pPr>
            <a:r>
              <a:rPr lang="en-US" dirty="0" smtClean="0">
                <a:effectLst/>
              </a:rPr>
              <a:t>Page</a:t>
            </a:r>
            <a:r>
              <a:rPr lang="en-US" dirty="0" smtClean="0"/>
              <a:t> </a:t>
            </a:r>
            <a:fld id="{1DED8866-FF6C-4927-BBE0-BE5524942850}" type="slidenum">
              <a:rPr lang="en-US" smtClean="0">
                <a:effectLst/>
              </a:rPr>
              <a:pPr>
                <a:defRPr/>
              </a:pPr>
              <a:t>‹#›</a:t>
            </a:fld>
            <a:endParaRPr lang="en-US" dirty="0">
              <a:effectLst/>
            </a:endParaRP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ictur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124744"/>
            <a:ext cx="4316288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defRPr sz="26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3"/>
          </p:nvPr>
        </p:nvSpPr>
        <p:spPr>
          <a:xfrm>
            <a:off x="4648200" y="1124744"/>
            <a:ext cx="4316288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defRPr sz="26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79512" y="1124744"/>
            <a:ext cx="8784976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bg1"/>
              </a:buClr>
              <a:buFont typeface="Arial" pitchFamily="34" charset="0"/>
              <a:buNone/>
              <a:defRPr sz="2600"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 sz="1800"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 sz="1600">
                <a:solidFill>
                  <a:schemeClr val="tx1"/>
                </a:solidFill>
              </a:defRPr>
            </a:lvl5pPr>
            <a:lvl6pPr>
              <a:lnSpc>
                <a:spcPct val="100000"/>
              </a:lnSpc>
              <a:defRPr sz="1400">
                <a:solidFill>
                  <a:schemeClr val="tx1"/>
                </a:solidFill>
              </a:defRPr>
            </a:lvl6pPr>
          </a:lstStyle>
          <a:p>
            <a:pPr lvl="0"/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95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0"/>
          </p:nvPr>
        </p:nvSpPr>
        <p:spPr>
          <a:xfrm>
            <a:off x="46466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9" name="Content Placeholder 3"/>
          <p:cNvSpPr>
            <a:spLocks noGrp="1"/>
          </p:cNvSpPr>
          <p:nvPr>
            <p:ph sz="half" idx="11"/>
          </p:nvPr>
        </p:nvSpPr>
        <p:spPr>
          <a:xfrm>
            <a:off x="46466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512" y="1124744"/>
            <a:ext cx="5472608" cy="52805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652120" y="1124744"/>
            <a:ext cx="3312368" cy="5280587"/>
          </a:xfrm>
        </p:spPr>
        <p:txBody>
          <a:bodyPr anchor="ctr">
            <a:normAutofit/>
          </a:bodyPr>
          <a:lstStyle>
            <a:lvl1pPr marL="0" indent="0">
              <a:buFont typeface="Arial" pitchFamily="34" charset="0"/>
              <a:buChar char="•"/>
              <a:defRPr sz="2000"/>
            </a:lvl1pPr>
            <a:lvl2pPr marL="541338" indent="-84138">
              <a:buFont typeface="Arial" pitchFamily="34" charset="0"/>
              <a:buChar char="•"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50000"/>
              <a:tabLst/>
              <a:defRPr/>
            </a:pPr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124744"/>
            <a:ext cx="4316288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defRPr sz="26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3"/>
          </p:nvPr>
        </p:nvSpPr>
        <p:spPr>
          <a:xfrm>
            <a:off x="4648200" y="1124744"/>
            <a:ext cx="4316288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defRPr sz="26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79512" y="1124744"/>
            <a:ext cx="8784976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bg1"/>
              </a:buClr>
              <a:buFont typeface="Arial" pitchFamily="34" charset="0"/>
              <a:buNone/>
              <a:defRPr sz="2600"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 sz="1800"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 sz="1600">
                <a:solidFill>
                  <a:schemeClr val="tx1"/>
                </a:solidFill>
              </a:defRPr>
            </a:lvl5pPr>
            <a:lvl6pPr>
              <a:lnSpc>
                <a:spcPct val="100000"/>
              </a:lnSpc>
              <a:defRPr sz="1400">
                <a:solidFill>
                  <a:schemeClr val="tx1"/>
                </a:solidFill>
              </a:defRPr>
            </a:lvl6pPr>
          </a:lstStyle>
          <a:p>
            <a:pPr lvl="0"/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95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0"/>
          </p:nvPr>
        </p:nvSpPr>
        <p:spPr>
          <a:xfrm>
            <a:off x="46466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9" name="Content Placeholder 3"/>
          <p:cNvSpPr>
            <a:spLocks noGrp="1"/>
          </p:cNvSpPr>
          <p:nvPr>
            <p:ph sz="half" idx="11"/>
          </p:nvPr>
        </p:nvSpPr>
        <p:spPr>
          <a:xfrm>
            <a:off x="46466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512" y="1124744"/>
            <a:ext cx="5472608" cy="52805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652120" y="1124744"/>
            <a:ext cx="3312368" cy="5280587"/>
          </a:xfrm>
        </p:spPr>
        <p:txBody>
          <a:bodyPr anchor="ctr">
            <a:normAutofit/>
          </a:bodyPr>
          <a:lstStyle>
            <a:lvl1pPr marL="0" indent="0">
              <a:buFont typeface="Arial" pitchFamily="34" charset="0"/>
              <a:buChar char="•"/>
              <a:defRPr sz="2000"/>
            </a:lvl1pPr>
            <a:lvl2pPr marL="541338" indent="-84138">
              <a:buFont typeface="Arial" pitchFamily="34" charset="0"/>
              <a:buChar char="•"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50000"/>
              <a:tabLst/>
              <a:defRPr/>
            </a:pPr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124744"/>
            <a:ext cx="4316288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defRPr sz="26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3"/>
          </p:nvPr>
        </p:nvSpPr>
        <p:spPr>
          <a:xfrm>
            <a:off x="4648200" y="1124744"/>
            <a:ext cx="4316288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defRPr sz="26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79512" y="1124744"/>
            <a:ext cx="8784976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bg1"/>
              </a:buClr>
              <a:buFont typeface="Arial" pitchFamily="34" charset="0"/>
              <a:buNone/>
              <a:defRPr sz="2600"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 sz="1800"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 sz="1600">
                <a:solidFill>
                  <a:schemeClr val="tx1"/>
                </a:solidFill>
              </a:defRPr>
            </a:lvl5pPr>
            <a:lvl6pPr>
              <a:lnSpc>
                <a:spcPct val="100000"/>
              </a:lnSpc>
              <a:defRPr sz="1400">
                <a:solidFill>
                  <a:schemeClr val="tx1"/>
                </a:solidFill>
              </a:defRPr>
            </a:lvl6pPr>
          </a:lstStyle>
          <a:p>
            <a:pPr lvl="0"/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95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0"/>
          </p:nvPr>
        </p:nvSpPr>
        <p:spPr>
          <a:xfrm>
            <a:off x="46466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9" name="Content Placeholder 3"/>
          <p:cNvSpPr>
            <a:spLocks noGrp="1"/>
          </p:cNvSpPr>
          <p:nvPr>
            <p:ph sz="half" idx="11"/>
          </p:nvPr>
        </p:nvSpPr>
        <p:spPr>
          <a:xfrm>
            <a:off x="46466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512" y="1124744"/>
            <a:ext cx="5472608" cy="52805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652120" y="1124744"/>
            <a:ext cx="3312368" cy="5280587"/>
          </a:xfrm>
        </p:spPr>
        <p:txBody>
          <a:bodyPr anchor="ctr">
            <a:normAutofit/>
          </a:bodyPr>
          <a:lstStyle>
            <a:lvl1pPr marL="0" indent="0">
              <a:buFont typeface="Arial" pitchFamily="34" charset="0"/>
              <a:buChar char="•"/>
              <a:defRPr sz="2000"/>
            </a:lvl1pPr>
            <a:lvl2pPr marL="541338" indent="-84138">
              <a:buFont typeface="Arial" pitchFamily="34" charset="0"/>
              <a:buChar char="•"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50000"/>
              <a:tabLst/>
              <a:defRPr/>
            </a:pPr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124744"/>
            <a:ext cx="4316288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defRPr sz="26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3"/>
          </p:nvPr>
        </p:nvSpPr>
        <p:spPr>
          <a:xfrm>
            <a:off x="4648200" y="1124744"/>
            <a:ext cx="4316288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defRPr sz="26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79512" y="1124744"/>
            <a:ext cx="8784976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bg1"/>
              </a:buClr>
              <a:buFont typeface="Arial" pitchFamily="34" charset="0"/>
              <a:buNone/>
              <a:defRPr sz="2600"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 sz="1800"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 sz="1600">
                <a:solidFill>
                  <a:schemeClr val="tx1"/>
                </a:solidFill>
              </a:defRPr>
            </a:lvl5pPr>
            <a:lvl6pPr>
              <a:lnSpc>
                <a:spcPct val="100000"/>
              </a:lnSpc>
              <a:defRPr sz="1400">
                <a:solidFill>
                  <a:schemeClr val="tx1"/>
                </a:solidFill>
              </a:defRPr>
            </a:lvl6pPr>
          </a:lstStyle>
          <a:p>
            <a:pPr lvl="0"/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95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0"/>
          </p:nvPr>
        </p:nvSpPr>
        <p:spPr>
          <a:xfrm>
            <a:off x="46466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9" name="Content Placeholder 3"/>
          <p:cNvSpPr>
            <a:spLocks noGrp="1"/>
          </p:cNvSpPr>
          <p:nvPr>
            <p:ph sz="half" idx="11"/>
          </p:nvPr>
        </p:nvSpPr>
        <p:spPr>
          <a:xfrm>
            <a:off x="46466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512" y="1124744"/>
            <a:ext cx="5472608" cy="52805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652120" y="1124744"/>
            <a:ext cx="3312368" cy="5280587"/>
          </a:xfrm>
        </p:spPr>
        <p:txBody>
          <a:bodyPr anchor="ctr">
            <a:normAutofit/>
          </a:bodyPr>
          <a:lstStyle>
            <a:lvl1pPr marL="0" indent="0">
              <a:buFont typeface="Arial" pitchFamily="34" charset="0"/>
              <a:buChar char="•"/>
              <a:defRPr sz="2000"/>
            </a:lvl1pPr>
            <a:lvl2pPr marL="541338" indent="-84138">
              <a:buFont typeface="Arial" pitchFamily="34" charset="0"/>
              <a:buChar char="•"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50000"/>
              <a:tabLst/>
              <a:defRPr/>
            </a:pPr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124744"/>
            <a:ext cx="4316288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defRPr sz="26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3"/>
          </p:nvPr>
        </p:nvSpPr>
        <p:spPr>
          <a:xfrm>
            <a:off x="4648200" y="1124744"/>
            <a:ext cx="4316288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defRPr sz="26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79512" y="1124744"/>
            <a:ext cx="8784976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bg1"/>
              </a:buClr>
              <a:buFont typeface="Arial" pitchFamily="34" charset="0"/>
              <a:buNone/>
              <a:defRPr sz="2600"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 sz="1800"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 sz="1600">
                <a:solidFill>
                  <a:schemeClr val="tx1"/>
                </a:solidFill>
              </a:defRPr>
            </a:lvl5pPr>
            <a:lvl6pPr>
              <a:lnSpc>
                <a:spcPct val="100000"/>
              </a:lnSpc>
              <a:defRPr sz="1400">
                <a:solidFill>
                  <a:schemeClr val="tx1"/>
                </a:solidFill>
              </a:defRPr>
            </a:lvl6pPr>
          </a:lstStyle>
          <a:p>
            <a:pPr lvl="0"/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95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0"/>
          </p:nvPr>
        </p:nvSpPr>
        <p:spPr>
          <a:xfrm>
            <a:off x="46466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9" name="Content Placeholder 3"/>
          <p:cNvSpPr>
            <a:spLocks noGrp="1"/>
          </p:cNvSpPr>
          <p:nvPr>
            <p:ph sz="half" idx="11"/>
          </p:nvPr>
        </p:nvSpPr>
        <p:spPr>
          <a:xfrm>
            <a:off x="46466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512" y="1124744"/>
            <a:ext cx="5472608" cy="52805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652120" y="1124744"/>
            <a:ext cx="3312368" cy="5280587"/>
          </a:xfrm>
        </p:spPr>
        <p:txBody>
          <a:bodyPr anchor="ctr">
            <a:normAutofit/>
          </a:bodyPr>
          <a:lstStyle>
            <a:lvl1pPr marL="0" indent="0">
              <a:buFont typeface="Arial" pitchFamily="34" charset="0"/>
              <a:buChar char="•"/>
              <a:defRPr sz="2000"/>
            </a:lvl1pPr>
            <a:lvl2pPr marL="541338" indent="-84138">
              <a:buFont typeface="Arial" pitchFamily="34" charset="0"/>
              <a:buChar char="•"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50000"/>
              <a:tabLst/>
              <a:defRPr/>
            </a:pPr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124744"/>
            <a:ext cx="4316288" cy="5280586"/>
          </a:xfrm>
        </p:spPr>
        <p:txBody>
          <a:bodyPr>
            <a:normAutofit/>
          </a:bodyPr>
          <a:lstStyle>
            <a:lvl1pPr marL="93663" indent="-93663"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3"/>
          </p:nvPr>
        </p:nvSpPr>
        <p:spPr>
          <a:xfrm>
            <a:off x="4648200" y="1124744"/>
            <a:ext cx="4316288" cy="5280586"/>
          </a:xfrm>
        </p:spPr>
        <p:txBody>
          <a:bodyPr>
            <a:normAutofit/>
          </a:bodyPr>
          <a:lstStyle>
            <a:lvl1pPr marL="93663" indent="-93663"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79512" y="1124744"/>
            <a:ext cx="8784976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bg1"/>
              </a:buClr>
              <a:buFont typeface="Arial" pitchFamily="34" charset="0"/>
              <a:buNone/>
              <a:defRPr sz="2600"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 sz="1800"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 sz="1600">
                <a:solidFill>
                  <a:schemeClr val="tx1"/>
                </a:solidFill>
              </a:defRPr>
            </a:lvl5pPr>
            <a:lvl6pPr>
              <a:lnSpc>
                <a:spcPct val="100000"/>
              </a:lnSpc>
              <a:defRPr sz="1400">
                <a:solidFill>
                  <a:schemeClr val="tx1"/>
                </a:solidFill>
              </a:defRPr>
            </a:lvl6pPr>
          </a:lstStyle>
          <a:p>
            <a:pPr lvl="0"/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95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0"/>
          </p:nvPr>
        </p:nvSpPr>
        <p:spPr>
          <a:xfrm>
            <a:off x="46466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9" name="Content Placeholder 3"/>
          <p:cNvSpPr>
            <a:spLocks noGrp="1"/>
          </p:cNvSpPr>
          <p:nvPr>
            <p:ph sz="half" idx="11"/>
          </p:nvPr>
        </p:nvSpPr>
        <p:spPr>
          <a:xfrm>
            <a:off x="46466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512" y="1124744"/>
            <a:ext cx="5472608" cy="52805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652120" y="1124744"/>
            <a:ext cx="3312368" cy="5280587"/>
          </a:xfrm>
        </p:spPr>
        <p:txBody>
          <a:bodyPr anchor="ctr">
            <a:normAutofit/>
          </a:bodyPr>
          <a:lstStyle>
            <a:lvl1pPr marL="0" indent="0">
              <a:buFont typeface="Arial" pitchFamily="34" charset="0"/>
              <a:buChar char="•"/>
              <a:defRPr sz="2000"/>
            </a:lvl1pPr>
            <a:lvl2pPr marL="541338" indent="-84138">
              <a:buFont typeface="Arial" pitchFamily="34" charset="0"/>
              <a:buChar char="•"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50000"/>
              <a:tabLst/>
              <a:defRPr/>
            </a:pPr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124744"/>
            <a:ext cx="4316288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defRPr sz="26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3"/>
          </p:nvPr>
        </p:nvSpPr>
        <p:spPr>
          <a:xfrm>
            <a:off x="4648200" y="1124744"/>
            <a:ext cx="4316288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defRPr sz="26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79512" y="1124744"/>
            <a:ext cx="8784976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bg1"/>
              </a:buClr>
              <a:buFont typeface="Arial" pitchFamily="34" charset="0"/>
              <a:buNone/>
              <a:defRPr sz="2600"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 sz="1800"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 sz="1600">
                <a:solidFill>
                  <a:schemeClr val="tx1"/>
                </a:solidFill>
              </a:defRPr>
            </a:lvl5pPr>
            <a:lvl6pPr>
              <a:lnSpc>
                <a:spcPct val="100000"/>
              </a:lnSpc>
              <a:defRPr sz="1400">
                <a:solidFill>
                  <a:schemeClr val="tx1"/>
                </a:solidFill>
              </a:defRPr>
            </a:lvl6pPr>
          </a:lstStyle>
          <a:p>
            <a:pPr lvl="0"/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95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0"/>
          </p:nvPr>
        </p:nvSpPr>
        <p:spPr>
          <a:xfrm>
            <a:off x="46466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9" name="Content Placeholder 3"/>
          <p:cNvSpPr>
            <a:spLocks noGrp="1"/>
          </p:cNvSpPr>
          <p:nvPr>
            <p:ph sz="half" idx="11"/>
          </p:nvPr>
        </p:nvSpPr>
        <p:spPr>
          <a:xfrm>
            <a:off x="46466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512" y="1124744"/>
            <a:ext cx="5472608" cy="52805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652120" y="1124744"/>
            <a:ext cx="3312368" cy="5280587"/>
          </a:xfrm>
        </p:spPr>
        <p:txBody>
          <a:bodyPr anchor="ctr">
            <a:normAutofit/>
          </a:bodyPr>
          <a:lstStyle>
            <a:lvl1pPr marL="0" indent="0">
              <a:buFont typeface="Arial" pitchFamily="34" charset="0"/>
              <a:buChar char="•"/>
              <a:defRPr sz="2000"/>
            </a:lvl1pPr>
            <a:lvl2pPr marL="541338" indent="-84138">
              <a:buFont typeface="Arial" pitchFamily="34" charset="0"/>
              <a:buChar char="•"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50000"/>
              <a:tabLst/>
              <a:defRPr/>
            </a:pPr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124744"/>
            <a:ext cx="4316288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defRPr sz="26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3"/>
          </p:nvPr>
        </p:nvSpPr>
        <p:spPr>
          <a:xfrm>
            <a:off x="4648200" y="1124744"/>
            <a:ext cx="4316288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defRPr sz="26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79512" y="1124744"/>
            <a:ext cx="8784976" cy="52805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bg1"/>
              </a:buClr>
              <a:buFont typeface="Arial" pitchFamily="34" charset="0"/>
              <a:buNone/>
              <a:defRPr sz="2600"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 sz="1800"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 sz="1600">
                <a:solidFill>
                  <a:schemeClr val="tx1"/>
                </a:solidFill>
              </a:defRPr>
            </a:lvl5pPr>
            <a:lvl6pPr>
              <a:lnSpc>
                <a:spcPct val="100000"/>
              </a:lnSpc>
              <a:defRPr sz="1400">
                <a:solidFill>
                  <a:schemeClr val="tx1"/>
                </a:solidFill>
              </a:defRPr>
            </a:lvl6pPr>
          </a:lstStyle>
          <a:p>
            <a:pPr lvl="0"/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95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0"/>
          </p:nvPr>
        </p:nvSpPr>
        <p:spPr>
          <a:xfrm>
            <a:off x="4646612" y="1124744"/>
            <a:ext cx="4317876" cy="56121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</p:txBody>
      </p:sp>
      <p:sp>
        <p:nvSpPr>
          <p:cNvPr id="9" name="Content Placeholder 3"/>
          <p:cNvSpPr>
            <a:spLocks noGrp="1"/>
          </p:cNvSpPr>
          <p:nvPr>
            <p:ph sz="half" idx="11"/>
          </p:nvPr>
        </p:nvSpPr>
        <p:spPr>
          <a:xfrm>
            <a:off x="4646612" y="1700808"/>
            <a:ext cx="4317876" cy="4656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Clr>
                <a:schemeClr val="accent1"/>
              </a:buClr>
              <a:buSzPct val="100000"/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lnSpc>
                <a:spcPct val="100000"/>
              </a:lnSpc>
              <a:defRPr sz="14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</p:spTree>
  </p:cSld>
  <p:clrMapOvr>
    <a:masterClrMapping/>
  </p:clrMapOvr>
  <p:transition spd="med"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512" y="1124744"/>
            <a:ext cx="5472608" cy="52805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652120" y="1124744"/>
            <a:ext cx="3312368" cy="5280587"/>
          </a:xfrm>
        </p:spPr>
        <p:txBody>
          <a:bodyPr anchor="ctr">
            <a:normAutofit/>
          </a:bodyPr>
          <a:lstStyle>
            <a:lvl1pPr marL="0" indent="0">
              <a:buFont typeface="Arial" pitchFamily="34" charset="0"/>
              <a:buChar char="•"/>
              <a:defRPr sz="2000"/>
            </a:lvl1pPr>
            <a:lvl2pPr marL="541338" indent="-84138">
              <a:buFont typeface="Arial" pitchFamily="34" charset="0"/>
              <a:buChar char="•"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50000"/>
              <a:tabLst/>
              <a:defRPr/>
            </a:pPr>
            <a:r>
              <a:rPr lang="en-GB" noProof="0" dirty="0" smtClean="0"/>
              <a:t>Click to edit Master text styles </a:t>
            </a:r>
          </a:p>
          <a:p>
            <a:pPr lvl="1"/>
            <a:r>
              <a:rPr lang="en-GB" noProof="0" dirty="0" smtClean="0"/>
              <a:t>Second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200800" cy="576064"/>
          </a:xfrm>
        </p:spPr>
        <p:txBody>
          <a:bodyPr/>
          <a:lstStyle/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</p:spTree>
  </p:cSld>
  <p:clrMapOvr>
    <a:masterClrMapping/>
  </p:clrMapOvr>
  <p:transition spd="med"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RU Key me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179512" y="188913"/>
            <a:ext cx="8785101" cy="6264275"/>
          </a:xfrm>
        </p:spPr>
        <p:txBody>
          <a:bodyPr anchor="ctr">
            <a:normAutofit/>
          </a:bodyPr>
          <a:lstStyle>
            <a:lvl1pPr marL="0" indent="0">
              <a:buNone/>
              <a:defRPr sz="4400" b="0" cap="small" spc="0" baseline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</a:defRPr>
            </a:lvl1pPr>
            <a:lvl2pPr>
              <a:buNone/>
              <a:defRPr sz="4000">
                <a:solidFill>
                  <a:schemeClr val="accent4">
                    <a:lumMod val="60000"/>
                    <a:lumOff val="40000"/>
                  </a:schemeClr>
                </a:solidFill>
              </a:defRPr>
            </a:lvl2pPr>
            <a:lvl3pPr>
              <a:buNone/>
              <a:defRPr sz="3600">
                <a:solidFill>
                  <a:schemeClr val="accent4">
                    <a:lumMod val="60000"/>
                    <a:lumOff val="40000"/>
                  </a:schemeClr>
                </a:solidFill>
              </a:defRPr>
            </a:lvl3pPr>
            <a:lvl4pPr>
              <a:buNone/>
              <a:defRPr sz="3200">
                <a:solidFill>
                  <a:schemeClr val="accent4">
                    <a:lumMod val="60000"/>
                    <a:lumOff val="40000"/>
                  </a:schemeClr>
                </a:solidFill>
              </a:defRPr>
            </a:lvl4pPr>
            <a:lvl5pPr>
              <a:buNone/>
              <a:defRPr sz="2800">
                <a:solidFill>
                  <a:schemeClr val="accent4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en-GB" noProof="0" dirty="0" smtClean="0"/>
              <a:t>Click here to add a key message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33.xml"/><Relationship Id="rId4" Type="http://schemas.openxmlformats.org/officeDocument/2006/relationships/slideLayout" Target="../slideLayouts/slideLayout32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theme" Target="../theme/theme8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1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theme" Target="../theme/theme9.xml"/><Relationship Id="rId5" Type="http://schemas.openxmlformats.org/officeDocument/2006/relationships/slideLayout" Target="../slideLayouts/slideLayout43.xml"/><Relationship Id="rId4" Type="http://schemas.openxmlformats.org/officeDocument/2006/relationships/slideLayout" Target="../slideLayouts/slideLayout4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49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50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5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spcBef>
          <a:spcPct val="20000"/>
        </a:spcBef>
        <a:buFontTx/>
        <a:buNone/>
        <a:defRPr sz="2000" kern="1200">
          <a:solidFill>
            <a:schemeClr val="bg1"/>
          </a:solidFill>
          <a:latin typeface="+mn-lt"/>
          <a:ea typeface="+mn-ea"/>
          <a:cs typeface="+mn-cs"/>
        </a:defRPr>
      </a:lvl1pPr>
      <a:lvl2pPr marL="623888" indent="-176213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2pPr>
      <a:lvl3pPr marL="1077913" indent="-163513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bg1"/>
          </a:solidFill>
          <a:latin typeface="+mn-lt"/>
          <a:ea typeface="+mn-ea"/>
          <a:cs typeface="+mn-cs"/>
        </a:defRPr>
      </a:lvl3pPr>
      <a:lvl4pPr marL="1525588" indent="-153988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4pPr>
      <a:lvl5pPr marL="1973263" indent="-144463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9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8784976" cy="5280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Slide Number Placeholder 5"/>
          <p:cNvSpPr txBox="1">
            <a:spLocks/>
          </p:cNvSpPr>
          <p:nvPr/>
        </p:nvSpPr>
        <p:spPr>
          <a:xfrm>
            <a:off x="4355976" y="6448251"/>
            <a:ext cx="432048" cy="365125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125171-1718-4284-B057-0086126218B6}" type="slidenum">
              <a:rPr kumimoji="0" lang="en-GB" sz="7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4" r:id="rId2"/>
    <p:sldLayoutId id="2147483666" r:id="rId3"/>
    <p:sldLayoutId id="2147483667" r:id="rId4"/>
    <p:sldLayoutId id="2147483669" r:id="rId5"/>
    <p:sldLayoutId id="2147483734" r:id="rId6"/>
    <p:sldLayoutId id="2147483735" r:id="rId7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bg1"/>
        </a:buClr>
        <a:buSzPct val="50000"/>
        <a:buFont typeface="Arial" pitchFamily="34" charset="0"/>
        <a:buNone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23888" indent="-1762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077913" indent="-1635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5588" indent="-153988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73263" indent="-14446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8784976" cy="5280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Slide Number Placeholder 5"/>
          <p:cNvSpPr txBox="1">
            <a:spLocks/>
          </p:cNvSpPr>
          <p:nvPr/>
        </p:nvSpPr>
        <p:spPr>
          <a:xfrm>
            <a:off x="4355976" y="6448251"/>
            <a:ext cx="432048" cy="365125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125171-1718-4284-B057-0086126218B6}" type="slidenum">
              <a:rPr kumimoji="0" lang="en-GB" sz="7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bg1"/>
        </a:buClr>
        <a:buSzPct val="50000"/>
        <a:buFont typeface="Arial" pitchFamily="34" charset="0"/>
        <a:buNone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23888" indent="-1762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077913" indent="-1635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5588" indent="-153988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73263" indent="-14446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8784976" cy="5280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Slide Number Placeholder 5"/>
          <p:cNvSpPr txBox="1">
            <a:spLocks/>
          </p:cNvSpPr>
          <p:nvPr/>
        </p:nvSpPr>
        <p:spPr>
          <a:xfrm>
            <a:off x="4355976" y="6448251"/>
            <a:ext cx="432048" cy="365125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125171-1718-4284-B057-0086126218B6}" type="slidenum">
              <a:rPr kumimoji="0" lang="en-GB" sz="7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bg1"/>
        </a:buClr>
        <a:buSzPct val="50000"/>
        <a:buFont typeface="Arial" pitchFamily="34" charset="0"/>
        <a:buNone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23888" indent="-1762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077913" indent="-1635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5588" indent="-153988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73263" indent="-14446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8784976" cy="5280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Slide Number Placeholder 5"/>
          <p:cNvSpPr txBox="1">
            <a:spLocks/>
          </p:cNvSpPr>
          <p:nvPr/>
        </p:nvSpPr>
        <p:spPr>
          <a:xfrm>
            <a:off x="4355976" y="6448251"/>
            <a:ext cx="432048" cy="365125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125171-1718-4284-B057-0086126218B6}" type="slidenum">
              <a:rPr kumimoji="0" lang="en-GB" sz="7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bg1"/>
        </a:buClr>
        <a:buSzPct val="50000"/>
        <a:buFont typeface="Arial" pitchFamily="34" charset="0"/>
        <a:buNone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23888" indent="-1762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077913" indent="-1635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5588" indent="-153988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73263" indent="-14446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8784976" cy="5280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Slide Number Placeholder 5"/>
          <p:cNvSpPr txBox="1">
            <a:spLocks/>
          </p:cNvSpPr>
          <p:nvPr/>
        </p:nvSpPr>
        <p:spPr>
          <a:xfrm>
            <a:off x="4355976" y="6448251"/>
            <a:ext cx="432048" cy="365125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125171-1718-4284-B057-0086126218B6}" type="slidenum">
              <a:rPr kumimoji="0" lang="en-GB" sz="7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bg1"/>
        </a:buClr>
        <a:buSzPct val="50000"/>
        <a:buFont typeface="Arial" pitchFamily="34" charset="0"/>
        <a:buNone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23888" indent="-1762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077913" indent="-1635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5588" indent="-153988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73263" indent="-14446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8784976" cy="5280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Slide Number Placeholder 5"/>
          <p:cNvSpPr txBox="1">
            <a:spLocks/>
          </p:cNvSpPr>
          <p:nvPr/>
        </p:nvSpPr>
        <p:spPr>
          <a:xfrm>
            <a:off x="4355976" y="6448251"/>
            <a:ext cx="432048" cy="365125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125171-1718-4284-B057-0086126218B6}" type="slidenum">
              <a:rPr kumimoji="0" lang="en-GB" sz="7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bg1"/>
        </a:buClr>
        <a:buSzPct val="50000"/>
        <a:buFont typeface="Arial" pitchFamily="34" charset="0"/>
        <a:buNone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23888" indent="-1762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077913" indent="-1635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5588" indent="-153988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73263" indent="-14446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8784976" cy="5280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Slide Number Placeholder 5"/>
          <p:cNvSpPr txBox="1">
            <a:spLocks/>
          </p:cNvSpPr>
          <p:nvPr/>
        </p:nvSpPr>
        <p:spPr>
          <a:xfrm>
            <a:off x="4355976" y="6448251"/>
            <a:ext cx="432048" cy="365125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125171-1718-4284-B057-0086126218B6}" type="slidenum">
              <a:rPr kumimoji="0" lang="en-GB" sz="7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bg1"/>
        </a:buClr>
        <a:buSzPct val="50000"/>
        <a:buFont typeface="Arial" pitchFamily="34" charset="0"/>
        <a:buNone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23888" indent="-1762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077913" indent="-1635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5588" indent="-153988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73263" indent="-14446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8784976" cy="5280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Slide Number Placeholder 5"/>
          <p:cNvSpPr txBox="1">
            <a:spLocks/>
          </p:cNvSpPr>
          <p:nvPr/>
        </p:nvSpPr>
        <p:spPr>
          <a:xfrm>
            <a:off x="4355976" y="6448251"/>
            <a:ext cx="432048" cy="365125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125171-1718-4284-B057-0086126218B6}" type="slidenum">
              <a:rPr kumimoji="0" lang="en-GB" sz="7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bg1"/>
        </a:buClr>
        <a:buSzPct val="50000"/>
        <a:buFont typeface="Arial" pitchFamily="34" charset="0"/>
        <a:buNone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23888" indent="-1762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077913" indent="-1635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5588" indent="-153988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73263" indent="-14446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200800" cy="601616"/>
          </a:xfrm>
          <a:prstGeom prst="rect">
            <a:avLst/>
          </a:prstGeom>
        </p:spPr>
        <p:txBody>
          <a:bodyPr vert="horz" wrap="square" lIns="36000" tIns="45720" rIns="0" bIns="0" rtlCol="0" anchor="b">
            <a:normAutofit/>
          </a:bodyPr>
          <a:lstStyle/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8784976" cy="5280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Slide Number Placeholder 5"/>
          <p:cNvSpPr txBox="1">
            <a:spLocks/>
          </p:cNvSpPr>
          <p:nvPr/>
        </p:nvSpPr>
        <p:spPr>
          <a:xfrm>
            <a:off x="4355976" y="6448251"/>
            <a:ext cx="432048" cy="365125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125171-1718-4284-B057-0086126218B6}" type="slidenum">
              <a:rPr kumimoji="0" lang="en-GB" sz="7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bg1"/>
        </a:buClr>
        <a:buSzPct val="50000"/>
        <a:buFont typeface="Arial" pitchFamily="34" charset="0"/>
        <a:buNone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23888" indent="-1762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077913" indent="-1635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5588" indent="-153988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73263" indent="-14446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8784976" cy="5280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  <a:p>
            <a:pPr lvl="5"/>
            <a:r>
              <a:rPr lang="en-GB" noProof="0" dirty="0" smtClean="0"/>
              <a:t>Sixth level</a:t>
            </a:r>
            <a:endParaRPr lang="en-GB" noProof="0" dirty="0"/>
          </a:p>
        </p:txBody>
      </p:sp>
      <p:sp>
        <p:nvSpPr>
          <p:cNvPr id="5" name="Slide Number Placeholder 5"/>
          <p:cNvSpPr txBox="1">
            <a:spLocks/>
          </p:cNvSpPr>
          <p:nvPr/>
        </p:nvSpPr>
        <p:spPr>
          <a:xfrm>
            <a:off x="4355976" y="6448251"/>
            <a:ext cx="432048" cy="365125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125171-1718-4284-B057-0086126218B6}" type="slidenum">
              <a:rPr kumimoji="0" lang="en-GB" sz="7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3663" indent="-9366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bg1"/>
        </a:buClr>
        <a:buSzPct val="50000"/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23888" indent="-1762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077913" indent="-16351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5588" indent="-153988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73263" indent="-144463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 txBox="1">
            <a:spLocks/>
          </p:cNvSpPr>
          <p:nvPr/>
        </p:nvSpPr>
        <p:spPr>
          <a:xfrm>
            <a:off x="4355976" y="6448251"/>
            <a:ext cx="432048" cy="365125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125171-1718-4284-B057-0086126218B6}" type="slidenum">
              <a:rPr kumimoji="0" lang="en-GB" sz="7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75656" y="2132856"/>
            <a:ext cx="4896544" cy="2592288"/>
          </a:xfrm>
          <a:prstGeom prst="rect">
            <a:avLst/>
          </a:prstGeom>
          <a:noFill/>
          <a:effectLst/>
        </p:spPr>
        <p:txBody>
          <a:bodyPr wrap="square" rtlCol="0">
            <a:normAutofit/>
          </a:bodyPr>
          <a:lstStyle/>
          <a:p>
            <a:endParaRPr lang="fr-CH" sz="1800" baseline="0" dirty="0" err="1" smtClean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28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Clr>
          <a:schemeClr val="bg1"/>
        </a:buClr>
        <a:buSzPct val="50000"/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23888" indent="-176213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077913" indent="-163513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525588" indent="-153988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973263" indent="-144463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ransition spd="med">
    <p:fade/>
  </p:transition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spcBef>
          <a:spcPct val="20000"/>
        </a:spcBef>
        <a:buFontTx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23888" indent="-176213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077913" indent="-163513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525588" indent="-153988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973263" indent="-144463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jpeg"/><Relationship Id="rId12" Type="http://schemas.openxmlformats.org/officeDocument/2006/relationships/comments" Target="../comments/commen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www.google.ch/url?sa=i&amp;source=images&amp;cd=&amp;cad=rja&amp;docid=0R73u0FK3nG4nM&amp;tbnid=DGFFkCNOr3rExM:&amp;ved=0CAgQjRwwAA&amp;url=http://mgnas.blogspot.com/2013/01/driving-on-open-highway.html&amp;ei=kYArUZflEpDVsgavjoA4&amp;psig=AFQjCNEs1rpEPhCRHXKPaTJWJAnAkNC6YA&amp;ust=1361891857360591" TargetMode="Externa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fr-CH" sz="3600" dirty="0" smtClean="0"/>
              <a:t>IRF 1st  IRF Europe &amp; Central Asia </a:t>
            </a:r>
            <a:r>
              <a:rPr lang="fr-CH" sz="3600" dirty="0" err="1" smtClean="0"/>
              <a:t>Regional</a:t>
            </a:r>
            <a:r>
              <a:rPr lang="fr-CH" sz="3600" dirty="0" smtClean="0"/>
              <a:t> </a:t>
            </a:r>
            <a:r>
              <a:rPr lang="fr-CH" sz="3600" dirty="0" err="1" smtClean="0"/>
              <a:t>Congress</a:t>
            </a:r>
            <a:r>
              <a:rPr lang="fr-CH" sz="3600" dirty="0" smtClean="0"/>
              <a:t> </a:t>
            </a:r>
            <a:r>
              <a:rPr lang="fr-CH" dirty="0" smtClean="0"/>
              <a:t/>
            </a:r>
            <a:br>
              <a:rPr lang="fr-CH" dirty="0" smtClean="0"/>
            </a:br>
            <a:r>
              <a:rPr lang="fr-CH" dirty="0" smtClean="0"/>
              <a:t/>
            </a:r>
            <a:br>
              <a:rPr lang="fr-CH" dirty="0" smtClean="0"/>
            </a:br>
            <a:r>
              <a:rPr lang="fr-CH" sz="2800" dirty="0" smtClean="0"/>
              <a:t>Euro-Asian Transport Links: </a:t>
            </a:r>
            <a:br>
              <a:rPr lang="fr-CH" sz="2800" dirty="0" smtClean="0"/>
            </a:br>
            <a:r>
              <a:rPr lang="fr-CH" sz="2800" dirty="0" smtClean="0"/>
              <a:t>An agenda for </a:t>
            </a:r>
            <a:r>
              <a:rPr lang="fr-CH" sz="2800" dirty="0" err="1" smtClean="0"/>
              <a:t>Regional</a:t>
            </a:r>
            <a:r>
              <a:rPr lang="fr-CH" sz="2800" dirty="0" smtClean="0"/>
              <a:t> </a:t>
            </a:r>
            <a:r>
              <a:rPr lang="fr-CH" sz="2800" dirty="0" err="1" smtClean="0"/>
              <a:t>Prosperity</a:t>
            </a:r>
            <a:endParaRPr lang="en-GB" sz="28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51520" y="4033336"/>
            <a:ext cx="8712968" cy="1152533"/>
          </a:xfrm>
        </p:spPr>
        <p:txBody>
          <a:bodyPr/>
          <a:lstStyle/>
          <a:p>
            <a:r>
              <a:rPr lang="en-GB" dirty="0" smtClean="0"/>
              <a:t>Istanbul, 16 September 2015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7" name="Text Placeholder 5"/>
          <p:cNvSpPr txBox="1">
            <a:spLocks/>
          </p:cNvSpPr>
          <p:nvPr/>
        </p:nvSpPr>
        <p:spPr>
          <a:xfrm>
            <a:off x="403920" y="5085184"/>
            <a:ext cx="8712968" cy="7200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457200" marR="0" lvl="0" indent="-4572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CH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Umberto de Pretto</a:t>
            </a:r>
          </a:p>
          <a:p>
            <a:pPr marL="457200" marR="0" lvl="0" indent="-4572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CH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Secretary General</a:t>
            </a:r>
            <a:endParaRPr kumimoji="0" lang="en-GB" sz="1800" b="0" i="1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This is the IRU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4294967295"/>
          </p:nvPr>
        </p:nvSpPr>
        <p:spPr>
          <a:xfrm>
            <a:off x="0" y="1125538"/>
            <a:ext cx="8785225" cy="5280025"/>
          </a:xfrm>
        </p:spPr>
        <p:txBody>
          <a:bodyPr/>
          <a:lstStyle/>
          <a:p>
            <a:endParaRPr lang="en-GB" dirty="0" smtClean="0"/>
          </a:p>
          <a:p>
            <a:pPr lvl="1"/>
            <a:endParaRPr lang="en-GB" dirty="0" smtClean="0"/>
          </a:p>
          <a:p>
            <a:pPr lvl="3"/>
            <a:endParaRPr lang="en-GB" dirty="0" smtClean="0"/>
          </a:p>
          <a:p>
            <a:pPr lvl="4"/>
            <a:endParaRPr lang="en-GB" dirty="0" smtClean="0"/>
          </a:p>
          <a:p>
            <a:pPr lvl="5"/>
            <a:endParaRPr lang="en-GB" dirty="0" smtClean="0"/>
          </a:p>
          <a:p>
            <a:pPr lvl="6"/>
            <a:endParaRPr lang="en-GB" dirty="0"/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76" y="1260140"/>
            <a:ext cx="8976320" cy="5049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arteMembresIRU-jan2015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72058" y="1784378"/>
            <a:ext cx="9612562" cy="466895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fr-CH" dirty="0" smtClean="0"/>
              <a:t>Evolution of IRU </a:t>
            </a:r>
            <a:r>
              <a:rPr lang="fr-CH" dirty="0" err="1" smtClean="0"/>
              <a:t>Membership</a:t>
            </a:r>
            <a:endParaRPr lang="fr-CH" dirty="0"/>
          </a:p>
        </p:txBody>
      </p:sp>
      <p:pic>
        <p:nvPicPr>
          <p:cNvPr id="12" name="Picture 11" descr="CarteMembresIRU-jan2015-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72058" y="1784378"/>
            <a:ext cx="9612562" cy="466895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1520" y="1196752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dirty="0" smtClean="0">
                <a:solidFill>
                  <a:srgbClr val="B43E97"/>
                </a:solidFill>
                <a:effectLst/>
              </a:rPr>
              <a:t>1948: 8 </a:t>
            </a:r>
            <a:r>
              <a:rPr lang="en-GB" dirty="0" smtClean="0">
                <a:solidFill>
                  <a:srgbClr val="B43E97"/>
                </a:solidFill>
              </a:rPr>
              <a:t>F</a:t>
            </a:r>
            <a:r>
              <a:rPr lang="en-GB" dirty="0" smtClean="0">
                <a:solidFill>
                  <a:srgbClr val="B43E97"/>
                </a:solidFill>
                <a:effectLst/>
              </a:rPr>
              <a:t>ounding Member </a:t>
            </a:r>
            <a:r>
              <a:rPr lang="en-GB" dirty="0" smtClean="0">
                <a:solidFill>
                  <a:srgbClr val="B43E97"/>
                </a:solidFill>
              </a:rPr>
              <a:t>C</a:t>
            </a:r>
            <a:r>
              <a:rPr lang="en-GB" dirty="0" smtClean="0">
                <a:solidFill>
                  <a:srgbClr val="B43E97"/>
                </a:solidFill>
                <a:effectLst/>
              </a:rPr>
              <a:t>ountries </a:t>
            </a:r>
            <a:endParaRPr lang="en-GB" dirty="0">
              <a:solidFill>
                <a:srgbClr val="B43E97"/>
              </a:soli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4048" y="1196752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CH" dirty="0" smtClean="0">
                <a:solidFill>
                  <a:srgbClr val="005EA4"/>
                </a:solidFill>
                <a:effectLst/>
              </a:rPr>
              <a:t>2015: </a:t>
            </a:r>
            <a:r>
              <a:rPr lang="fr-CH" dirty="0" err="1" smtClean="0">
                <a:solidFill>
                  <a:srgbClr val="005EA4"/>
                </a:solidFill>
              </a:rPr>
              <a:t>p</a:t>
            </a:r>
            <a:r>
              <a:rPr lang="fr-CH" dirty="0" err="1" smtClean="0">
                <a:solidFill>
                  <a:srgbClr val="005EA4"/>
                </a:solidFill>
                <a:effectLst/>
              </a:rPr>
              <a:t>resent</a:t>
            </a:r>
            <a:r>
              <a:rPr lang="fr-CH" dirty="0" smtClean="0">
                <a:solidFill>
                  <a:srgbClr val="005EA4"/>
                </a:solidFill>
                <a:effectLst/>
              </a:rPr>
              <a:t> in over 100 countries</a:t>
            </a:r>
            <a:endParaRPr lang="fr-CH" dirty="0">
              <a:solidFill>
                <a:srgbClr val="005EA4"/>
              </a:solidFill>
              <a:effectLst/>
            </a:endParaRPr>
          </a:p>
        </p:txBody>
      </p:sp>
      <p:pic>
        <p:nvPicPr>
          <p:cNvPr id="17" name="Picture 16" descr="CarteMembresIRU-jan2015-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72436" y="1784378"/>
            <a:ext cx="9612560" cy="4668958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kirillm130500016.tif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0" y="980728"/>
            <a:ext cx="9144000" cy="547260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Globalisation</a:t>
            </a:r>
            <a:r>
              <a:rPr lang="fr-CH" dirty="0" smtClean="0"/>
              <a:t>?</a:t>
            </a:r>
            <a:endParaRPr lang="fr-CH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84175" y="5949702"/>
            <a:ext cx="1056700" cy="272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None/>
              <a:defRPr/>
            </a:pPr>
            <a:r>
              <a:rPr lang="en-GB" sz="1200" dirty="0">
                <a:solidFill>
                  <a:srgbClr val="005EA4"/>
                </a:solidFill>
                <a:effectLst/>
                <a:cs typeface="+mn-cs"/>
              </a:rPr>
              <a:t>Source: IRU</a:t>
            </a:r>
            <a:r>
              <a:rPr lang="en-GB" sz="1000" dirty="0">
                <a:solidFill>
                  <a:srgbClr val="005EA4"/>
                </a:solidFill>
                <a:effectLst/>
                <a:cs typeface="+mn-cs"/>
              </a:rPr>
              <a:t> 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51520" y="5301208"/>
            <a:ext cx="8575675" cy="5619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None/>
              <a:defRPr/>
            </a:pPr>
            <a:r>
              <a:rPr lang="en-GB" sz="2800" dirty="0">
                <a:solidFill>
                  <a:schemeClr val="bg2"/>
                </a:solidFill>
                <a:effectLst/>
                <a:cs typeface="+mn-cs"/>
              </a:rPr>
              <a:t>Road Transport has become a vital production tool!</a:t>
            </a: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676275" y="6084640"/>
            <a:ext cx="1841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220072" y="2267404"/>
            <a:ext cx="3923928" cy="1449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Clr>
                <a:schemeClr val="bg1"/>
              </a:buClr>
              <a:buFont typeface="Wingdings" pitchFamily="2" charset="2"/>
              <a:buNone/>
              <a:defRPr/>
            </a:pPr>
            <a:r>
              <a:rPr lang="en-GB" sz="2800" b="1" dirty="0">
                <a:solidFill>
                  <a:schemeClr val="bg1"/>
                </a:solidFill>
                <a:effectLst/>
              </a:rPr>
              <a:t>The combined efforts </a:t>
            </a:r>
            <a:r>
              <a:rPr lang="en-GB" sz="2800" b="1" dirty="0" smtClean="0">
                <a:solidFill>
                  <a:schemeClr val="bg1"/>
                </a:solidFill>
                <a:effectLst/>
              </a:rPr>
              <a:t>of 29 </a:t>
            </a:r>
            <a:r>
              <a:rPr lang="en-GB" sz="2800" b="1" dirty="0">
                <a:solidFill>
                  <a:schemeClr val="bg1"/>
                </a:solidFill>
                <a:effectLst/>
              </a:rPr>
              <a:t>companies in </a:t>
            </a:r>
            <a:r>
              <a:rPr lang="en-GB" sz="2800" b="1" dirty="0" smtClean="0">
                <a:solidFill>
                  <a:schemeClr val="bg1"/>
                </a:solidFill>
                <a:effectLst/>
              </a:rPr>
              <a:t/>
            </a:r>
            <a:br>
              <a:rPr lang="en-GB" sz="2800" b="1" dirty="0" smtClean="0">
                <a:solidFill>
                  <a:schemeClr val="bg1"/>
                </a:solidFill>
                <a:effectLst/>
              </a:rPr>
            </a:br>
            <a:r>
              <a:rPr lang="en-GB" sz="2800" b="1" dirty="0" smtClean="0">
                <a:solidFill>
                  <a:schemeClr val="bg1"/>
                </a:solidFill>
                <a:effectLst/>
              </a:rPr>
              <a:t>18 </a:t>
            </a:r>
            <a:r>
              <a:rPr lang="en-GB" sz="2800" b="1" dirty="0">
                <a:solidFill>
                  <a:schemeClr val="bg1"/>
                </a:solidFill>
                <a:effectLst/>
              </a:rPr>
              <a:t>countries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323528" y="1196752"/>
            <a:ext cx="8448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buNone/>
              <a:defRPr/>
            </a:pPr>
            <a:r>
              <a:rPr lang="en-GB" sz="2800" dirty="0">
                <a:solidFill>
                  <a:srgbClr val="0059C2"/>
                </a:solidFill>
                <a:effectLst/>
                <a:cs typeface="+mn-cs"/>
              </a:rPr>
              <a:t>What does it take to have a cup of coffee in a café?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Pilot Caravans</a:t>
            </a:r>
            <a:endParaRPr lang="en-GB" dirty="0"/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4697961"/>
            <a:ext cx="1656184" cy="1395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4754287"/>
            <a:ext cx="1512168" cy="1183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475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1245" y="4725144"/>
            <a:ext cx="1642723" cy="1383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475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725144"/>
            <a:ext cx="1512168" cy="1274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Content Placeholder 5" descr="Lisbon-Vladivostok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2195737" y="1375482"/>
            <a:ext cx="1584175" cy="118942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7" y="1375481"/>
            <a:ext cx="1693872" cy="118843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5" name="TextBox 24"/>
          <p:cNvSpPr txBox="1"/>
          <p:nvPr/>
        </p:nvSpPr>
        <p:spPr>
          <a:xfrm>
            <a:off x="5436096" y="1043444"/>
            <a:ext cx="2816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CH" b="1" dirty="0" smtClean="0">
                <a:solidFill>
                  <a:srgbClr val="0059C2"/>
                </a:solidFill>
              </a:rPr>
              <a:t>Beijing-Berlin-Brussels</a:t>
            </a:r>
            <a:endParaRPr lang="fr-CH" b="1" dirty="0">
              <a:solidFill>
                <a:srgbClr val="0059C2"/>
              </a:solidFill>
            </a:endParaRPr>
          </a:p>
        </p:txBody>
      </p:sp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6056" y="1412776"/>
            <a:ext cx="3096344" cy="1124776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27584" y="3284984"/>
            <a:ext cx="2576977" cy="115714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1" name="TextBox 30"/>
          <p:cNvSpPr txBox="1"/>
          <p:nvPr/>
        </p:nvSpPr>
        <p:spPr>
          <a:xfrm>
            <a:off x="5868144" y="285293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CH" sz="1400" b="1" dirty="0" smtClean="0">
                <a:solidFill>
                  <a:srgbClr val="0059C2"/>
                </a:solidFill>
              </a:rPr>
              <a:t> </a:t>
            </a:r>
            <a:r>
              <a:rPr lang="fr-CH" b="1" dirty="0" smtClean="0">
                <a:solidFill>
                  <a:srgbClr val="0059C2"/>
                </a:solidFill>
              </a:rPr>
              <a:t>IRU-ECO </a:t>
            </a:r>
            <a:r>
              <a:rPr lang="fr-CH" b="1" dirty="0" err="1" smtClean="0">
                <a:solidFill>
                  <a:srgbClr val="0059C2"/>
                </a:solidFill>
              </a:rPr>
              <a:t>Silk</a:t>
            </a:r>
            <a:r>
              <a:rPr lang="fr-CH" b="1" dirty="0" smtClean="0">
                <a:solidFill>
                  <a:srgbClr val="0059C2"/>
                </a:solidFill>
              </a:rPr>
              <a:t> Road</a:t>
            </a:r>
            <a:endParaRPr lang="fr-CH" b="1" dirty="0">
              <a:solidFill>
                <a:srgbClr val="0059C2"/>
              </a:solidFill>
            </a:endParaRPr>
          </a:p>
        </p:txBody>
      </p:sp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148064" y="3284984"/>
            <a:ext cx="2952328" cy="115880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3" name="TextBox 22"/>
          <p:cNvSpPr txBox="1"/>
          <p:nvPr/>
        </p:nvSpPr>
        <p:spPr>
          <a:xfrm>
            <a:off x="1043609" y="1015441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CH" b="1" dirty="0" err="1" smtClean="0">
                <a:solidFill>
                  <a:srgbClr val="0059C2"/>
                </a:solidFill>
              </a:rPr>
              <a:t>Lisbon</a:t>
            </a:r>
            <a:r>
              <a:rPr lang="fr-CH" b="1" dirty="0" smtClean="0">
                <a:solidFill>
                  <a:srgbClr val="0059C2"/>
                </a:solidFill>
              </a:rPr>
              <a:t>-Vladivostok</a:t>
            </a:r>
            <a:endParaRPr lang="fr-CH" b="1" dirty="0">
              <a:solidFill>
                <a:srgbClr val="0059C2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43608" y="284364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CH" b="1" dirty="0" smtClean="0">
                <a:solidFill>
                  <a:srgbClr val="0059C2"/>
                </a:solidFill>
              </a:rPr>
              <a:t> Black </a:t>
            </a:r>
            <a:r>
              <a:rPr lang="fr-CH" b="1" dirty="0" err="1" smtClean="0">
                <a:solidFill>
                  <a:srgbClr val="0059C2"/>
                </a:solidFill>
              </a:rPr>
              <a:t>Sea</a:t>
            </a:r>
            <a:r>
              <a:rPr lang="fr-CH" b="1" dirty="0" smtClean="0">
                <a:solidFill>
                  <a:srgbClr val="0059C2"/>
                </a:solidFill>
              </a:rPr>
              <a:t> </a:t>
            </a:r>
            <a:r>
              <a:rPr lang="fr-CH" b="1" dirty="0" err="1" smtClean="0">
                <a:solidFill>
                  <a:srgbClr val="0059C2"/>
                </a:solidFill>
              </a:rPr>
              <a:t>Highway</a:t>
            </a:r>
            <a:endParaRPr lang="fr-CH" b="1" dirty="0">
              <a:solidFill>
                <a:srgbClr val="0059C2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260648"/>
            <a:ext cx="7200800" cy="601616"/>
          </a:xfrm>
        </p:spPr>
        <p:txBody>
          <a:bodyPr>
            <a:noAutofit/>
          </a:bodyPr>
          <a:lstStyle/>
          <a:p>
            <a:r>
              <a:rPr lang="en-US" sz="2500" dirty="0"/>
              <a:t>D</a:t>
            </a:r>
            <a:r>
              <a:rPr lang="en-US" sz="2500" dirty="0" smtClean="0"/>
              <a:t>rivers often see adequate roads…but little traffic!</a:t>
            </a:r>
            <a:endParaRPr lang="fr-CH" sz="2500" dirty="0"/>
          </a:p>
        </p:txBody>
      </p:sp>
      <p:pic>
        <p:nvPicPr>
          <p:cNvPr id="4" name="Picture 2" descr="http://1.bp.blogspot.com/-EQ_bgxPKmZo/UPIzDyZ2xUI/AAAAAAAAAFg/t1RRC26k8gg/s1600/open+highwa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11560" y="1124744"/>
            <a:ext cx="8064895" cy="52120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08165331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260648"/>
            <a:ext cx="7200800" cy="601616"/>
          </a:xfrm>
        </p:spPr>
        <p:txBody>
          <a:bodyPr>
            <a:noAutofit/>
          </a:bodyPr>
          <a:lstStyle/>
          <a:p>
            <a:r>
              <a:rPr lang="en-US" dirty="0" smtClean="0"/>
              <a:t>…until they reached border crossings!!</a:t>
            </a:r>
            <a:endParaRPr lang="fr-CH" dirty="0"/>
          </a:p>
        </p:txBody>
      </p:sp>
      <p:pic>
        <p:nvPicPr>
          <p:cNvPr id="5" name="Picture 1" descr="\\Chihuahua\iru2\Official IRU Photo Archive\1 IRU Activities\2012\UNECE Photo contest\UDP\dreamstime_6467128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83568" y="1196752"/>
            <a:ext cx="7818120" cy="521208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Text Box 2"/>
          <p:cNvSpPr txBox="1">
            <a:spLocks noChangeArrowheads="1"/>
          </p:cNvSpPr>
          <p:nvPr/>
        </p:nvSpPr>
        <p:spPr bwMode="auto">
          <a:xfrm>
            <a:off x="1325662" y="0"/>
            <a:ext cx="781833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None/>
              <a:defRPr/>
            </a:pPr>
            <a:r>
              <a:rPr lang="fr-CH" sz="2800" dirty="0">
                <a:effectLst/>
                <a:latin typeface="+mj-lt"/>
              </a:rPr>
              <a:t>IRU New </a:t>
            </a:r>
            <a:r>
              <a:rPr lang="fr-CH" sz="2800" dirty="0" err="1" smtClean="0">
                <a:effectLst/>
                <a:latin typeface="+mj-lt"/>
              </a:rPr>
              <a:t>Eurasian</a:t>
            </a:r>
            <a:r>
              <a:rPr lang="fr-CH" sz="2800" dirty="0" smtClean="0">
                <a:effectLst/>
                <a:latin typeface="+mj-lt"/>
              </a:rPr>
              <a:t> </a:t>
            </a:r>
            <a:r>
              <a:rPr lang="fr-CH" sz="2800" dirty="0">
                <a:effectLst/>
                <a:latin typeface="+mj-lt"/>
              </a:rPr>
              <a:t>Land Transport </a:t>
            </a:r>
            <a:r>
              <a:rPr lang="fr-CH" sz="2800" dirty="0" smtClean="0">
                <a:effectLst/>
                <a:latin typeface="+mj-lt"/>
              </a:rPr>
              <a:t>Initiative (NELTI)</a:t>
            </a:r>
            <a:endParaRPr lang="en-US" sz="2800" dirty="0">
              <a:effectLst/>
              <a:latin typeface="+mj-lt"/>
            </a:endParaRPr>
          </a:p>
        </p:txBody>
      </p:sp>
      <p:pic>
        <p:nvPicPr>
          <p:cNvPr id="108547" name="Picture 4" descr="NELTI_ne_en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3528" y="2708920"/>
            <a:ext cx="1944216" cy="1781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2105" name="Text Box 9"/>
          <p:cNvSpPr txBox="1">
            <a:spLocks noChangeArrowheads="1"/>
          </p:cNvSpPr>
          <p:nvPr/>
        </p:nvSpPr>
        <p:spPr bwMode="auto">
          <a:xfrm>
            <a:off x="107504" y="1301859"/>
            <a:ext cx="9036496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FF00"/>
              </a:buClr>
              <a:defRPr/>
            </a:pPr>
            <a:r>
              <a:rPr lang="en-GB" sz="2800">
                <a:solidFill>
                  <a:srgbClr val="0070C0"/>
                </a:solidFill>
                <a:effectLst/>
              </a:rPr>
              <a:t> </a:t>
            </a:r>
            <a:r>
              <a:rPr lang="en-GB" sz="2800" smtClean="0">
                <a:solidFill>
                  <a:srgbClr val="0070C0"/>
                </a:solidFill>
                <a:effectLst/>
              </a:rPr>
              <a:t>From September 2008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FF00"/>
              </a:buClr>
              <a:defRPr/>
            </a:pPr>
            <a:r>
              <a:rPr lang="en-GB" sz="2800" smtClean="0">
                <a:solidFill>
                  <a:srgbClr val="0070C0"/>
                </a:solidFill>
                <a:effectLst/>
              </a:rPr>
              <a:t> Monitoring over 200,000 border crossings </a:t>
            </a:r>
            <a:endParaRPr lang="en-GB" sz="2800">
              <a:solidFill>
                <a:srgbClr val="0070C0"/>
              </a:solidFill>
              <a:effectLst/>
            </a:endParaRPr>
          </a:p>
        </p:txBody>
      </p:sp>
      <p:pic>
        <p:nvPicPr>
          <p:cNvPr id="11" name="Picture 10" descr="NELTI4 WHITE[6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48264" y="2924944"/>
            <a:ext cx="1940568" cy="1518473"/>
          </a:xfrm>
          <a:prstGeom prst="rect">
            <a:avLst/>
          </a:prstGeom>
        </p:spPr>
      </p:pic>
      <p:pic>
        <p:nvPicPr>
          <p:cNvPr id="12" name="Picture 11" descr="NELTI_3_white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4644008" y="2780928"/>
            <a:ext cx="2041717" cy="165618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95536" y="5013176"/>
            <a:ext cx="7632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CH" sz="2800" dirty="0" smtClean="0">
                <a:solidFill>
                  <a:srgbClr val="0070C0"/>
                </a:solidFill>
                <a:effectLst/>
              </a:rPr>
              <a:t>57%</a:t>
            </a:r>
            <a:r>
              <a:rPr lang="fr-CH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fr-CH" sz="2800" dirty="0" smtClean="0">
                <a:effectLst/>
              </a:rPr>
              <a:t>of transport time </a:t>
            </a:r>
            <a:r>
              <a:rPr lang="fr-CH" sz="2800" dirty="0" err="1" smtClean="0">
                <a:effectLst/>
              </a:rPr>
              <a:t>lost</a:t>
            </a:r>
            <a:r>
              <a:rPr lang="fr-CH" sz="2800" dirty="0" smtClean="0">
                <a:effectLst/>
              </a:rPr>
              <a:t> </a:t>
            </a:r>
            <a:r>
              <a:rPr lang="fr-CH" sz="2800" dirty="0" err="1" smtClean="0">
                <a:effectLst/>
              </a:rPr>
              <a:t>at</a:t>
            </a:r>
            <a:r>
              <a:rPr lang="fr-CH" sz="2800" dirty="0" smtClean="0">
                <a:effectLst/>
              </a:rPr>
              <a:t> </a:t>
            </a:r>
            <a:r>
              <a:rPr lang="fr-CH" sz="2800" dirty="0" smtClean="0">
                <a:solidFill>
                  <a:srgbClr val="0070C0"/>
                </a:solidFill>
                <a:effectLst/>
              </a:rPr>
              <a:t>border </a:t>
            </a:r>
            <a:r>
              <a:rPr lang="fr-CH" sz="2800" dirty="0" err="1" smtClean="0">
                <a:solidFill>
                  <a:srgbClr val="0070C0"/>
                </a:solidFill>
                <a:effectLst/>
              </a:rPr>
              <a:t>crossings</a:t>
            </a:r>
            <a:endParaRPr lang="fr-CH" sz="2800" dirty="0" smtClean="0">
              <a:solidFill>
                <a:srgbClr val="0070C0"/>
              </a:solidFill>
              <a:effectLst/>
            </a:endParaRPr>
          </a:p>
          <a:p>
            <a:pPr>
              <a:buNone/>
            </a:pPr>
            <a:r>
              <a:rPr lang="fr-CH" sz="2800" dirty="0" smtClean="0">
                <a:solidFill>
                  <a:srgbClr val="0070C0"/>
                </a:solidFill>
                <a:effectLst/>
              </a:rPr>
              <a:t>38%</a:t>
            </a:r>
            <a:r>
              <a:rPr lang="fr-CH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fr-CH" sz="2800" dirty="0" smtClean="0">
                <a:effectLst/>
              </a:rPr>
              <a:t>of transport </a:t>
            </a:r>
            <a:r>
              <a:rPr lang="fr-CH" sz="2800" dirty="0" err="1" smtClean="0">
                <a:effectLst/>
              </a:rPr>
              <a:t>costs</a:t>
            </a:r>
            <a:r>
              <a:rPr lang="fr-CH" sz="2800" dirty="0" smtClean="0">
                <a:effectLst/>
              </a:rPr>
              <a:t> due to </a:t>
            </a:r>
            <a:r>
              <a:rPr lang="fr-CH" sz="2800" dirty="0" err="1" smtClean="0">
                <a:solidFill>
                  <a:srgbClr val="0070C0"/>
                </a:solidFill>
                <a:effectLst/>
              </a:rPr>
              <a:t>unofficial</a:t>
            </a:r>
            <a:r>
              <a:rPr lang="fr-CH" sz="2800" dirty="0" smtClean="0">
                <a:solidFill>
                  <a:srgbClr val="0070C0"/>
                </a:solidFill>
                <a:effectLst/>
              </a:rPr>
              <a:t> </a:t>
            </a:r>
            <a:r>
              <a:rPr lang="fr-CH" sz="2800" dirty="0" err="1" smtClean="0">
                <a:solidFill>
                  <a:srgbClr val="0070C0"/>
                </a:solidFill>
                <a:effectLst/>
              </a:rPr>
              <a:t>levies</a:t>
            </a:r>
            <a:endParaRPr lang="fr-CH" sz="2800" dirty="0">
              <a:solidFill>
                <a:srgbClr val="0070C0"/>
              </a:solidFill>
              <a:effectLst/>
            </a:endParaRPr>
          </a:p>
        </p:txBody>
      </p:sp>
      <p:pic>
        <p:nvPicPr>
          <p:cNvPr id="10" name="Picture 9" descr="NELTI-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55776" y="2924944"/>
            <a:ext cx="1947676" cy="1524003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hague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849313" y="1326722"/>
            <a:ext cx="2828925" cy="433546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547843" y="5835245"/>
            <a:ext cx="3583032" cy="36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None/>
              <a:defRPr/>
            </a:pPr>
            <a:r>
              <a:rPr lang="en-GB" sz="1800" dirty="0">
                <a:effectLst/>
              </a:rPr>
              <a:t>Source: Hague Consulting </a:t>
            </a:r>
            <a:r>
              <a:rPr lang="en-GB" sz="1800" dirty="0" smtClean="0">
                <a:effectLst/>
              </a:rPr>
              <a:t>Group</a:t>
            </a:r>
            <a:endParaRPr lang="en-US" sz="1800" dirty="0">
              <a:effectLst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5012539" y="5551907"/>
            <a:ext cx="3005951" cy="36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None/>
              <a:defRPr/>
            </a:pPr>
            <a:r>
              <a:rPr lang="en-GB" sz="1800" dirty="0">
                <a:effectLst/>
              </a:rPr>
              <a:t>* Includes lost opportunities</a:t>
            </a:r>
            <a:endParaRPr lang="en-US" sz="1800" dirty="0">
              <a:effectLst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1447800" y="0"/>
            <a:ext cx="7696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None/>
              <a:defRPr/>
            </a:pPr>
            <a:r>
              <a:rPr lang="en-GB" sz="2800" dirty="0">
                <a:effectLst/>
              </a:rPr>
              <a:t>Any penalty on road transport is an even greater penalty on the economy as a whole!</a:t>
            </a:r>
            <a:endParaRPr lang="en-US" sz="2800" dirty="0">
              <a:effectLst/>
            </a:endParaRPr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/>
        </p:nvGraphicFramePr>
        <p:xfrm>
          <a:off x="4114800" y="1828800"/>
          <a:ext cx="4648200" cy="3498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 cstate="print"/>
          <a:srcRect l="22208" t="23454" r="22095" b="10535"/>
          <a:stretch>
            <a:fillRect/>
          </a:stretch>
        </p:blipFill>
        <p:spPr bwMode="auto">
          <a:xfrm>
            <a:off x="-8627" y="980728"/>
            <a:ext cx="9256143" cy="5972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"/>
          <p:cNvGrpSpPr/>
          <p:nvPr/>
        </p:nvGrpSpPr>
        <p:grpSpPr>
          <a:xfrm>
            <a:off x="323528" y="1628800"/>
            <a:ext cx="8568953" cy="4608512"/>
            <a:chOff x="323527" y="1556792"/>
            <a:chExt cx="8568953" cy="4608512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45460" y="1556792"/>
              <a:ext cx="1512168" cy="20819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612887" y="1556792"/>
              <a:ext cx="1512168" cy="20839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3527" y="1556792"/>
              <a:ext cx="1520671" cy="2088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380312" y="1556792"/>
              <a:ext cx="1512168" cy="20874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6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83568" y="4005064"/>
              <a:ext cx="1512828" cy="2160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7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699792" y="4005064"/>
              <a:ext cx="1560614" cy="2110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8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099457" y="1556792"/>
              <a:ext cx="1490744" cy="2088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9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6804248" y="4005064"/>
              <a:ext cx="1512168" cy="2160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0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788024" y="4005064"/>
              <a:ext cx="1512168" cy="2160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" name="Title 2"/>
          <p:cNvSpPr txBox="1">
            <a:spLocks/>
          </p:cNvSpPr>
          <p:nvPr/>
        </p:nvSpPr>
        <p:spPr>
          <a:xfrm>
            <a:off x="1403648" y="116632"/>
            <a:ext cx="7632848" cy="432048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0"/>
              </a:spcBef>
            </a:pPr>
            <a:r>
              <a:rPr kumimoji="0" lang="es-AR" sz="27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Implementation</a:t>
            </a:r>
            <a:r>
              <a:rPr kumimoji="0" lang="es-AR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of </a:t>
            </a:r>
            <a:r>
              <a:rPr kumimoji="0" lang="es-AR" sz="27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key</a:t>
            </a:r>
            <a:r>
              <a:rPr lang="es-AR" sz="2700" dirty="0" smtClean="0">
                <a:latin typeface="+mj-lt"/>
                <a:ea typeface="+mj-ea"/>
                <a:cs typeface="+mj-cs"/>
              </a:rPr>
              <a:t> UN </a:t>
            </a:r>
            <a:r>
              <a:rPr lang="es-AR" sz="2700" dirty="0" err="1" smtClean="0">
                <a:latin typeface="+mj-lt"/>
                <a:ea typeface="+mj-ea"/>
                <a:cs typeface="+mj-cs"/>
              </a:rPr>
              <a:t>facilitation</a:t>
            </a:r>
            <a:r>
              <a:rPr lang="es-AR" sz="2700" dirty="0" smtClean="0">
                <a:latin typeface="+mj-lt"/>
                <a:ea typeface="+mj-ea"/>
                <a:cs typeface="+mj-cs"/>
              </a:rPr>
              <a:t> </a:t>
            </a:r>
            <a:r>
              <a:rPr lang="es-AR" sz="2700" dirty="0" err="1" smtClean="0">
                <a:latin typeface="+mj-lt"/>
                <a:ea typeface="+mj-ea"/>
                <a:cs typeface="+mj-cs"/>
              </a:rPr>
              <a:t>instruments</a:t>
            </a:r>
            <a:r>
              <a:rPr lang="es-AR" sz="2700" dirty="0" smtClean="0">
                <a:latin typeface="+mj-lt"/>
                <a:ea typeface="+mj-ea"/>
                <a:cs typeface="+mj-cs"/>
              </a:rPr>
              <a:t/>
            </a:r>
            <a:br>
              <a:rPr lang="es-AR" sz="2700" dirty="0" smtClean="0">
                <a:latin typeface="+mj-lt"/>
                <a:ea typeface="+mj-ea"/>
                <a:cs typeface="+mj-cs"/>
              </a:rPr>
            </a:br>
            <a:r>
              <a:rPr lang="es-AR" sz="2700" dirty="0" err="1" smtClean="0">
                <a:latin typeface="+mj-lt"/>
                <a:ea typeface="+mj-ea"/>
                <a:cs typeface="+mj-cs"/>
              </a:rPr>
              <a:t>Allow</a:t>
            </a:r>
            <a:r>
              <a:rPr lang="es-AR" sz="2700" dirty="0" smtClean="0">
                <a:latin typeface="+mj-lt"/>
                <a:ea typeface="+mj-ea"/>
                <a:cs typeface="+mj-cs"/>
              </a:rPr>
              <a:t> the </a:t>
            </a:r>
            <a:r>
              <a:rPr lang="es-AR" sz="2700" dirty="0" err="1" smtClean="0">
                <a:latin typeface="+mj-lt"/>
                <a:ea typeface="+mj-ea"/>
                <a:cs typeface="+mj-cs"/>
              </a:rPr>
              <a:t>goods</a:t>
            </a:r>
            <a:r>
              <a:rPr lang="es-AR" sz="2700" dirty="0" smtClean="0">
                <a:latin typeface="+mj-lt"/>
                <a:ea typeface="+mj-ea"/>
                <a:cs typeface="+mj-cs"/>
              </a:rPr>
              <a:t> </a:t>
            </a:r>
            <a:r>
              <a:rPr lang="es-AR" sz="2700" dirty="0" err="1" smtClean="0">
                <a:latin typeface="+mj-lt"/>
                <a:ea typeface="+mj-ea"/>
                <a:cs typeface="+mj-cs"/>
              </a:rPr>
              <a:t>to</a:t>
            </a:r>
            <a:r>
              <a:rPr lang="es-AR" sz="2700" dirty="0" smtClean="0">
                <a:latin typeface="+mj-lt"/>
                <a:ea typeface="+mj-ea"/>
                <a:cs typeface="+mj-cs"/>
              </a:rPr>
              <a:t> </a:t>
            </a:r>
            <a:r>
              <a:rPr lang="es-AR" sz="2700" dirty="0" err="1" smtClean="0">
                <a:latin typeface="+mj-lt"/>
                <a:ea typeface="+mj-ea"/>
                <a:cs typeface="+mj-cs"/>
              </a:rPr>
              <a:t>cross</a:t>
            </a:r>
            <a:r>
              <a:rPr lang="es-AR" sz="2700" dirty="0" smtClean="0">
                <a:latin typeface="+mj-lt"/>
                <a:ea typeface="+mj-ea"/>
                <a:cs typeface="+mj-cs"/>
              </a:rPr>
              <a:t> the </a:t>
            </a:r>
            <a:r>
              <a:rPr lang="es-AR" sz="2700" dirty="0" err="1" smtClean="0">
                <a:latin typeface="+mj-lt"/>
                <a:ea typeface="+mj-ea"/>
                <a:cs typeface="+mj-cs"/>
              </a:rPr>
              <a:t>borders</a:t>
            </a:r>
            <a:r>
              <a:rPr lang="es-AR" sz="2700" dirty="0" smtClean="0">
                <a:latin typeface="+mj-lt"/>
                <a:ea typeface="+mj-ea"/>
                <a:cs typeface="+mj-cs"/>
              </a:rPr>
              <a:t>!</a:t>
            </a:r>
          </a:p>
          <a:p>
            <a:pPr lvl="0">
              <a:spcBef>
                <a:spcPct val="0"/>
              </a:spcBef>
            </a:pPr>
            <a:endParaRPr kumimoji="0" lang="en-GB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260648"/>
            <a:ext cx="7200800" cy="601616"/>
          </a:xfrm>
        </p:spPr>
        <p:txBody>
          <a:bodyPr>
            <a:noAutofit/>
          </a:bodyPr>
          <a:lstStyle/>
          <a:p>
            <a:r>
              <a:rPr lang="en-US" sz="2500" dirty="0" smtClean="0"/>
              <a:t>Land Locked Countries: Special needs in effective transport and transit systems</a:t>
            </a:r>
            <a:endParaRPr lang="fr-CH" sz="2500" dirty="0"/>
          </a:p>
        </p:txBody>
      </p:sp>
      <p:pic>
        <p:nvPicPr>
          <p:cNvPr id="4" name="Picture 5" descr="Landlocked_nations_sv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875"/>
            <a:ext cx="9144000" cy="469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8165331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 l="25593" t="8400" r="36607" b="4801"/>
          <a:stretch>
            <a:fillRect/>
          </a:stretch>
        </p:blipFill>
        <p:spPr bwMode="auto">
          <a:xfrm>
            <a:off x="2123728" y="1628800"/>
            <a:ext cx="3165734" cy="4608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25593" t="8134" r="38921" b="5068"/>
          <a:stretch>
            <a:fillRect/>
          </a:stretch>
        </p:blipFill>
        <p:spPr bwMode="auto">
          <a:xfrm>
            <a:off x="1187624" y="1412776"/>
            <a:ext cx="3312368" cy="4608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403648" y="307104"/>
            <a:ext cx="7560840" cy="601616"/>
          </a:xfrm>
        </p:spPr>
        <p:txBody>
          <a:bodyPr>
            <a:normAutofit fontScale="90000"/>
          </a:bodyPr>
          <a:lstStyle/>
          <a:p>
            <a:r>
              <a:rPr lang="fr-CH" dirty="0" smtClean="0"/>
              <a:t>UN </a:t>
            </a:r>
            <a:r>
              <a:rPr lang="fr-CH" dirty="0" err="1" smtClean="0"/>
              <a:t>Resolution</a:t>
            </a:r>
            <a:r>
              <a:rPr lang="fr-CH" dirty="0" smtClean="0"/>
              <a:t> on Transport Corridors</a:t>
            </a:r>
            <a:br>
              <a:rPr lang="fr-CH" dirty="0" smtClean="0"/>
            </a:br>
            <a:r>
              <a:rPr lang="fr-CH" dirty="0" smtClean="0"/>
              <a:t>Nr. 69/213 </a:t>
            </a:r>
            <a:r>
              <a:rPr lang="fr-CH" dirty="0" err="1" smtClean="0"/>
              <a:t>adopted</a:t>
            </a:r>
            <a:r>
              <a:rPr lang="fr-CH" dirty="0" smtClean="0"/>
              <a:t> on 19 </a:t>
            </a:r>
            <a:r>
              <a:rPr lang="fr-CH" dirty="0" err="1" smtClean="0"/>
              <a:t>Dec</a:t>
            </a:r>
            <a:r>
              <a:rPr lang="fr-CH" dirty="0" smtClean="0"/>
              <a:t> 2014</a:t>
            </a:r>
            <a:endParaRPr lang="fr-C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26529" t="8709" r="36730" b="4201"/>
          <a:stretch>
            <a:fillRect/>
          </a:stretch>
        </p:blipFill>
        <p:spPr bwMode="auto">
          <a:xfrm>
            <a:off x="107504" y="1196752"/>
            <a:ext cx="3312368" cy="4608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5357818" y="4643446"/>
            <a:ext cx="3786182" cy="1521858"/>
          </a:xfrm>
          <a:prstGeom prst="rect">
            <a:avLst/>
          </a:prstGeom>
          <a:noFill/>
          <a:effectLst/>
        </p:spPr>
        <p:txBody>
          <a:bodyPr wrap="square" rtlCol="0">
            <a:normAutofit/>
          </a:bodyPr>
          <a:lstStyle/>
          <a:p>
            <a:pPr marL="268288" indent="-268288">
              <a:buClr>
                <a:srgbClr val="0070C0"/>
              </a:buClr>
              <a:buFont typeface="Wingdings" pitchFamily="2" charset="2"/>
              <a:buChar char="§"/>
            </a:pPr>
            <a:endParaRPr lang="fr-CH" sz="1800" baseline="0" dirty="0" smtClean="0">
              <a:solidFill>
                <a:schemeClr val="tx1"/>
              </a:solidFill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32104" t="82973" r="41087" b="11631"/>
          <a:stretch>
            <a:fillRect/>
          </a:stretch>
        </p:blipFill>
        <p:spPr bwMode="auto">
          <a:xfrm>
            <a:off x="3714744" y="3786190"/>
            <a:ext cx="5214973" cy="5783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30263" t="36671" r="43360" b="58891"/>
          <a:stretch>
            <a:fillRect/>
          </a:stretch>
        </p:blipFill>
        <p:spPr bwMode="auto">
          <a:xfrm>
            <a:off x="3714744" y="3070056"/>
            <a:ext cx="5250693" cy="5186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32241" t="22255" r="40459" b="72651"/>
          <a:stretch>
            <a:fillRect/>
          </a:stretch>
        </p:blipFill>
        <p:spPr bwMode="auto">
          <a:xfrm>
            <a:off x="3714744" y="4581128"/>
            <a:ext cx="5214974" cy="5607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Text Box 2"/>
          <p:cNvSpPr txBox="1">
            <a:spLocks noChangeArrowheads="1"/>
          </p:cNvSpPr>
          <p:nvPr/>
        </p:nvSpPr>
        <p:spPr bwMode="auto">
          <a:xfrm>
            <a:off x="1325662" y="373491"/>
            <a:ext cx="78183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None/>
              <a:defRPr/>
            </a:pPr>
            <a:r>
              <a:rPr lang="fr-CH" sz="2800" dirty="0" smtClean="0">
                <a:effectLst/>
                <a:latin typeface="+mj-lt"/>
              </a:rPr>
              <a:t>Pakistan </a:t>
            </a:r>
            <a:r>
              <a:rPr lang="fr-CH" sz="2800" dirty="0" err="1" smtClean="0">
                <a:latin typeface="+mj-lt"/>
              </a:rPr>
              <a:t>acceded</a:t>
            </a:r>
            <a:r>
              <a:rPr lang="fr-CH" sz="2800" dirty="0" smtClean="0">
                <a:latin typeface="+mj-lt"/>
              </a:rPr>
              <a:t> </a:t>
            </a:r>
            <a:r>
              <a:rPr lang="fr-CH" sz="2800" dirty="0" smtClean="0">
                <a:effectLst/>
                <a:latin typeface="+mj-lt"/>
              </a:rPr>
              <a:t>to the TIR Convention</a:t>
            </a:r>
            <a:endParaRPr lang="en-US" sz="2800" dirty="0">
              <a:effectLst/>
              <a:latin typeface="+mj-lt"/>
            </a:endParaRPr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197040"/>
            <a:ext cx="4236155" cy="52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4756" name="Picture 4" descr="C:\Users\Jwaring.IRUWORLD\AppData\Local\Microsoft\Windows\Temporary Internet Files\Content.Outlook\B4ZI617G\pakistan_ti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420888"/>
            <a:ext cx="4022414" cy="2088232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China speeds up the TIR accession process</a:t>
            </a:r>
            <a:endParaRPr lang="en-GB" dirty="0"/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467544" y="3933056"/>
            <a:ext cx="8208912" cy="0"/>
          </a:xfrm>
          <a:prstGeom prst="straightConnector1">
            <a:avLst/>
          </a:prstGeom>
          <a:ln w="1587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95536" y="1340768"/>
            <a:ext cx="2614144" cy="2448272"/>
          </a:xfrm>
          <a:prstGeom prst="rect">
            <a:avLst/>
          </a:prstGeom>
          <a:ln>
            <a:noFill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611560" y="4149080"/>
            <a:ext cx="7848872" cy="1368152"/>
          </a:xfrm>
          <a:prstGeom prst="rect">
            <a:avLst/>
          </a:prstGeom>
          <a:solidFill>
            <a:schemeClr val="bg1">
              <a:alpha val="68000"/>
            </a:schemeClr>
          </a:solidFill>
          <a:effectLst/>
        </p:spPr>
        <p:txBody>
          <a:bodyPr wrap="square" rtlCol="0">
            <a:normAutofit/>
          </a:bodyPr>
          <a:lstStyle/>
          <a:p>
            <a:endParaRPr lang="en-GB" b="1" baseline="0" dirty="0" smtClean="0">
              <a:solidFill>
                <a:schemeClr val="accent1"/>
              </a:solidFill>
            </a:endParaRPr>
          </a:p>
          <a:p>
            <a:r>
              <a:rPr lang="en-GB" b="1" baseline="0" dirty="0" smtClean="0">
                <a:solidFill>
                  <a:schemeClr val="accent1"/>
                </a:solidFill>
              </a:rPr>
              <a:t>Since</a:t>
            </a:r>
            <a:r>
              <a:rPr lang="en-GB" b="1" dirty="0" smtClean="0">
                <a:solidFill>
                  <a:schemeClr val="accent1"/>
                </a:solidFill>
              </a:rPr>
              <a:t> early 2015, r</a:t>
            </a:r>
            <a:r>
              <a:rPr lang="en-GB" b="1" baseline="0" dirty="0" smtClean="0">
                <a:solidFill>
                  <a:schemeClr val="accent1"/>
                </a:solidFill>
              </a:rPr>
              <a:t>elevant Ministries</a:t>
            </a:r>
            <a:r>
              <a:rPr lang="en-GB" b="1" dirty="0" smtClean="0">
                <a:solidFill>
                  <a:schemeClr val="accent1"/>
                </a:solidFill>
              </a:rPr>
              <a:t> have approved China’s accession to TIR.  We are expecting the final approval from China’s State Council.</a:t>
            </a:r>
            <a:endParaRPr lang="en-GB" b="1" baseline="0" dirty="0" smtClean="0">
              <a:solidFill>
                <a:srgbClr val="FFC000"/>
              </a:solidFill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1403648" y="3933056"/>
            <a:ext cx="0" cy="216024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059832" y="3933056"/>
            <a:ext cx="0" cy="216024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644008" y="3933056"/>
            <a:ext cx="0" cy="216024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156176" y="3933056"/>
            <a:ext cx="0" cy="216024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668344" y="3933056"/>
            <a:ext cx="0" cy="216024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 descr="P1080238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364088" y="1412776"/>
            <a:ext cx="3240361" cy="2430270"/>
          </a:xfrm>
          <a:prstGeom prst="rect">
            <a:avLst/>
          </a:prstGeom>
        </p:spPr>
      </p:pic>
      <p:pic>
        <p:nvPicPr>
          <p:cNvPr id="18" name="Picture 17" descr="121366287805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19872" y="1340768"/>
            <a:ext cx="1656184" cy="247931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208778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matic\AppData\Local\Microsoft\Windows\Temporary Internet Files\Content.Outlook\NOEFFYF5\IntermodalTIR_cropped (2).png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0" y="1268761"/>
            <a:ext cx="9144000" cy="4734716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One Belt, One Road </a:t>
            </a:r>
            <a:r>
              <a:rPr lang="en-GB" dirty="0" smtClean="0"/>
              <a:t>– TIR is the solution!</a:t>
            </a:r>
            <a:endParaRPr lang="en-GB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We want to see this…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3933056"/>
            <a:ext cx="4230624" cy="2657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nbulut\AppData\Local\Microsoft\Windows\Temporary Internet Files\Content.Outlook\GFVBZBK0\Border-crossing-crop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124744"/>
            <a:ext cx="4282380" cy="2667000"/>
          </a:xfrm>
          <a:prstGeom prst="rect">
            <a:avLst/>
          </a:prstGeom>
          <a:noFill/>
        </p:spPr>
      </p:pic>
      <p:pic>
        <p:nvPicPr>
          <p:cNvPr id="3" name="Picture 3" descr="C:\Users\nbulut\AppData\Local\Microsoft\Windows\Temporary Internet Files\Content.Outlook\GFVBZBK0\Herleshausen_border_crossing (2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1052736"/>
            <a:ext cx="3899272" cy="273630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-16101"/>
            <a:ext cx="7104063" cy="914400"/>
          </a:xfrm>
          <a:effectLst/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….instead of this...</a:t>
            </a:r>
            <a:endParaRPr lang="en-GB" dirty="0" smtClean="0"/>
          </a:p>
        </p:txBody>
      </p:sp>
      <p:pic>
        <p:nvPicPr>
          <p:cNvPr id="6146" name="Picture 2" descr="http://media.worldbulletin.net/news/2014/02/13/a8ea9220-9329-11e3-a7eb-855ad81ff31a-jpg201402130018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412776"/>
            <a:ext cx="7776864" cy="482453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>
          <a:xfrm>
            <a:off x="1433847" y="-54738"/>
            <a:ext cx="7104063" cy="914400"/>
          </a:xfrm>
          <a:effectLst/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…in order to bring them hope!</a:t>
            </a:r>
            <a:endParaRPr lang="en-GB" dirty="0" smtClean="0"/>
          </a:p>
        </p:txBody>
      </p:sp>
      <p:pic>
        <p:nvPicPr>
          <p:cNvPr id="100353" name="Picture 1" descr="\\Chihuahua\iru2\Official IRU Photo Archive\1 IRU Activities\2012\UNECE Photo contest\UDP\IMG_7950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51520" y="3201872"/>
            <a:ext cx="4389120" cy="2926080"/>
          </a:xfrm>
          <a:prstGeom prst="rect">
            <a:avLst/>
          </a:prstGeom>
          <a:noFill/>
        </p:spPr>
      </p:pic>
      <p:pic>
        <p:nvPicPr>
          <p:cNvPr id="100354" name="Picture 2" descr="\\Chihuahua\iru2\Official IRU Photo Archive\1 IRU Activities\2012\UNECE Photo contest\UDP\IMG_7984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195736" y="1147011"/>
            <a:ext cx="3566160" cy="2377440"/>
          </a:xfrm>
          <a:prstGeom prst="rect">
            <a:avLst/>
          </a:prstGeom>
          <a:noFill/>
        </p:spPr>
      </p:pic>
      <p:pic>
        <p:nvPicPr>
          <p:cNvPr id="100356" name="Picture 4" descr="\\Chihuahua\iru2\Official IRU Photo Archive\1 IRU Activities\2012\UNECE Photo contest\UDP\6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012160" y="1921526"/>
            <a:ext cx="2560320" cy="384048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 Template  Watermark 4-3">
  <a:themeElements>
    <a:clrScheme name="IRU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0059C2"/>
      </a:accent1>
      <a:accent2>
        <a:srgbClr val="5EB130"/>
      </a:accent2>
      <a:accent3>
        <a:srgbClr val="EB1719"/>
      </a:accent3>
      <a:accent4>
        <a:srgbClr val="7393B3"/>
      </a:accent4>
      <a:accent5>
        <a:srgbClr val="433C8B"/>
      </a:accent5>
      <a:accent6>
        <a:srgbClr val="E1DEDA"/>
      </a:accent6>
      <a:hlink>
        <a:srgbClr val="0059C2"/>
      </a:hlink>
      <a:folHlink>
        <a:srgbClr val="0059C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 w="6350">
          <a:solidFill>
            <a:schemeClr val="accent3"/>
          </a:solidFill>
        </a:ln>
      </a:spPr>
      <a:bodyPr rtlCol="0" anchor="ctr">
        <a:normAutofit/>
      </a:bodyPr>
      <a:lstStyle>
        <a:defPPr algn="ctr">
          <a:defRPr dirty="0" smtClean="0">
            <a:solidFill>
              <a:schemeClr val="accent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Slides">
  <a:themeElements>
    <a:clrScheme name="IRU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0059C2"/>
      </a:accent1>
      <a:accent2>
        <a:srgbClr val="5EB130"/>
      </a:accent2>
      <a:accent3>
        <a:srgbClr val="EB1719"/>
      </a:accent3>
      <a:accent4>
        <a:srgbClr val="7393B3"/>
      </a:accent4>
      <a:accent5>
        <a:srgbClr val="433C8B"/>
      </a:accent5>
      <a:accent6>
        <a:srgbClr val="E1DEDA"/>
      </a:accent6>
      <a:hlink>
        <a:srgbClr val="0059C2"/>
      </a:hlink>
      <a:folHlink>
        <a:srgbClr val="0059C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6350">
          <a:noFill/>
        </a:ln>
        <a:effectLst/>
      </a:spPr>
      <a:bodyPr rtlCol="0" anchor="ctr">
        <a:normAutofit/>
      </a:bodyPr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effectLst/>
      </a:spPr>
      <a:bodyPr wrap="square" rtlCol="0">
        <a:normAutofit/>
      </a:bodyPr>
      <a:lstStyle>
        <a:defPPr>
          <a:defRPr sz="1800" baseline="0" dirty="0" err="1" smtClean="0">
            <a:solidFill>
              <a:schemeClr val="tx1"/>
            </a:solidFill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Globe">
  <a:themeElements>
    <a:clrScheme name="IRU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0059C2"/>
      </a:accent1>
      <a:accent2>
        <a:srgbClr val="5EB130"/>
      </a:accent2>
      <a:accent3>
        <a:srgbClr val="EB1719"/>
      </a:accent3>
      <a:accent4>
        <a:srgbClr val="7393B3"/>
      </a:accent4>
      <a:accent5>
        <a:srgbClr val="433C8B"/>
      </a:accent5>
      <a:accent6>
        <a:srgbClr val="E1DEDA"/>
      </a:accent6>
      <a:hlink>
        <a:srgbClr val="0059C2"/>
      </a:hlink>
      <a:folHlink>
        <a:srgbClr val="0059C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6350">
          <a:noFill/>
        </a:ln>
        <a:effectLst/>
      </a:spPr>
      <a:bodyPr rtlCol="0" anchor="ctr">
        <a:normAutofit/>
      </a:bodyPr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effectLst/>
      </a:spPr>
      <a:bodyPr wrap="square" rtlCol="0">
        <a:normAutofit/>
      </a:bodyPr>
      <a:lstStyle>
        <a:defPPr>
          <a:defRPr sz="1800" baseline="0" dirty="0" err="1" smtClean="0">
            <a:solidFill>
              <a:schemeClr val="tx1"/>
            </a:solidFill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Academy">
  <a:themeElements>
    <a:clrScheme name="IRU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0059C2"/>
      </a:accent1>
      <a:accent2>
        <a:srgbClr val="5EB130"/>
      </a:accent2>
      <a:accent3>
        <a:srgbClr val="EB1719"/>
      </a:accent3>
      <a:accent4>
        <a:srgbClr val="7393B3"/>
      </a:accent4>
      <a:accent5>
        <a:srgbClr val="433C8B"/>
      </a:accent5>
      <a:accent6>
        <a:srgbClr val="E1DEDA"/>
      </a:accent6>
      <a:hlink>
        <a:srgbClr val="0059C2"/>
      </a:hlink>
      <a:folHlink>
        <a:srgbClr val="0059C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6350">
          <a:noFill/>
        </a:ln>
        <a:effectLst/>
      </a:spPr>
      <a:bodyPr rtlCol="0" anchor="ctr">
        <a:normAutofit/>
      </a:bodyPr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effectLst/>
      </a:spPr>
      <a:bodyPr wrap="square" rtlCol="0">
        <a:normAutofit/>
      </a:bodyPr>
      <a:lstStyle>
        <a:defPPr>
          <a:defRPr sz="1800" baseline="0" dirty="0" err="1" smtClean="0">
            <a:solidFill>
              <a:schemeClr val="tx1"/>
            </a:solidFill>
          </a:defRPr>
        </a:defPPr>
      </a:lstStyle>
    </a:txDef>
  </a:objectDefaults>
  <a:extraClrSchemeLst/>
</a:theme>
</file>

<file path=ppt/theme/theme5.xml><?xml version="1.0" encoding="utf-8"?>
<a:theme xmlns:a="http://schemas.openxmlformats.org/drawingml/2006/main" name="TIR">
  <a:themeElements>
    <a:clrScheme name="IRU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0059C2"/>
      </a:accent1>
      <a:accent2>
        <a:srgbClr val="5EB130"/>
      </a:accent2>
      <a:accent3>
        <a:srgbClr val="EB1719"/>
      </a:accent3>
      <a:accent4>
        <a:srgbClr val="7393B3"/>
      </a:accent4>
      <a:accent5>
        <a:srgbClr val="433C8B"/>
      </a:accent5>
      <a:accent6>
        <a:srgbClr val="E1DEDA"/>
      </a:accent6>
      <a:hlink>
        <a:srgbClr val="0059C2"/>
      </a:hlink>
      <a:folHlink>
        <a:srgbClr val="0059C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6350">
          <a:noFill/>
        </a:ln>
        <a:effectLst/>
      </a:spPr>
      <a:bodyPr rtlCol="0" anchor="ctr">
        <a:normAutofit/>
      </a:bodyPr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effectLst/>
      </a:spPr>
      <a:bodyPr wrap="square" rtlCol="0">
        <a:normAutofit/>
      </a:bodyPr>
      <a:lstStyle>
        <a:defPPr>
          <a:defRPr sz="1800" baseline="0" dirty="0" err="1" smtClean="0">
            <a:solidFill>
              <a:schemeClr val="tx1"/>
            </a:solidFill>
          </a:defRPr>
        </a:defPPr>
      </a:lstStyle>
    </a:txDef>
  </a:objectDefaults>
  <a:extraClrSchemeLst/>
</a:theme>
</file>

<file path=ppt/theme/theme6.xml><?xml version="1.0" encoding="utf-8"?>
<a:theme xmlns:a="http://schemas.openxmlformats.org/drawingml/2006/main" name="Sustainable Development">
  <a:themeElements>
    <a:clrScheme name="IRU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0059C2"/>
      </a:accent1>
      <a:accent2>
        <a:srgbClr val="5EB130"/>
      </a:accent2>
      <a:accent3>
        <a:srgbClr val="EB1719"/>
      </a:accent3>
      <a:accent4>
        <a:srgbClr val="7393B3"/>
      </a:accent4>
      <a:accent5>
        <a:srgbClr val="433C8B"/>
      </a:accent5>
      <a:accent6>
        <a:srgbClr val="E1DEDA"/>
      </a:accent6>
      <a:hlink>
        <a:srgbClr val="0059C2"/>
      </a:hlink>
      <a:folHlink>
        <a:srgbClr val="0059C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6350">
          <a:noFill/>
        </a:ln>
        <a:effectLst/>
      </a:spPr>
      <a:bodyPr rtlCol="0" anchor="ctr">
        <a:normAutofit/>
      </a:bodyPr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effectLst/>
      </a:spPr>
      <a:bodyPr wrap="square" rtlCol="0">
        <a:normAutofit/>
      </a:bodyPr>
      <a:lstStyle>
        <a:defPPr>
          <a:defRPr sz="1800" baseline="0" dirty="0" err="1" smtClean="0">
            <a:solidFill>
              <a:schemeClr val="tx1"/>
            </a:solidFill>
          </a:defRPr>
        </a:defPPr>
      </a:lstStyle>
    </a:txDef>
  </a:objectDefaults>
  <a:extraClrSchemeLst/>
</a:theme>
</file>

<file path=ppt/theme/theme7.xml><?xml version="1.0" encoding="utf-8"?>
<a:theme xmlns:a="http://schemas.openxmlformats.org/drawingml/2006/main" name="Facilitation">
  <a:themeElements>
    <a:clrScheme name="IRU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0059C2"/>
      </a:accent1>
      <a:accent2>
        <a:srgbClr val="5EB130"/>
      </a:accent2>
      <a:accent3>
        <a:srgbClr val="EB1719"/>
      </a:accent3>
      <a:accent4>
        <a:srgbClr val="7393B3"/>
      </a:accent4>
      <a:accent5>
        <a:srgbClr val="433C8B"/>
      </a:accent5>
      <a:accent6>
        <a:srgbClr val="E1DEDA"/>
      </a:accent6>
      <a:hlink>
        <a:srgbClr val="0059C2"/>
      </a:hlink>
      <a:folHlink>
        <a:srgbClr val="0059C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6350">
          <a:noFill/>
        </a:ln>
        <a:effectLst/>
      </a:spPr>
      <a:bodyPr rtlCol="0" anchor="ctr">
        <a:normAutofit/>
      </a:bodyPr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effectLst/>
      </a:spPr>
      <a:bodyPr wrap="square" rtlCol="0">
        <a:normAutofit/>
      </a:bodyPr>
      <a:lstStyle>
        <a:defPPr>
          <a:defRPr sz="1800" baseline="0" dirty="0" err="1" smtClean="0">
            <a:solidFill>
              <a:schemeClr val="tx1"/>
            </a:solidFill>
          </a:defRPr>
        </a:defPPr>
      </a:lstStyle>
    </a:txDef>
  </a:objectDefaults>
  <a:extraClrSchemeLst/>
</a:theme>
</file>

<file path=ppt/theme/theme8.xml><?xml version="1.0" encoding="utf-8"?>
<a:theme xmlns:a="http://schemas.openxmlformats.org/drawingml/2006/main" name="Goods Transport">
  <a:themeElements>
    <a:clrScheme name="IRU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0059C2"/>
      </a:accent1>
      <a:accent2>
        <a:srgbClr val="5EB130"/>
      </a:accent2>
      <a:accent3>
        <a:srgbClr val="EB1719"/>
      </a:accent3>
      <a:accent4>
        <a:srgbClr val="7393B3"/>
      </a:accent4>
      <a:accent5>
        <a:srgbClr val="433C8B"/>
      </a:accent5>
      <a:accent6>
        <a:srgbClr val="E1DEDA"/>
      </a:accent6>
      <a:hlink>
        <a:srgbClr val="0059C2"/>
      </a:hlink>
      <a:folHlink>
        <a:srgbClr val="0059C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6350">
          <a:noFill/>
        </a:ln>
        <a:effectLst/>
      </a:spPr>
      <a:bodyPr rtlCol="0" anchor="ctr">
        <a:normAutofit/>
      </a:bodyPr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effectLst/>
      </a:spPr>
      <a:bodyPr wrap="square" rtlCol="0">
        <a:normAutofit/>
      </a:bodyPr>
      <a:lstStyle>
        <a:defPPr>
          <a:defRPr sz="1800" baseline="0" dirty="0" err="1" smtClean="0">
            <a:solidFill>
              <a:schemeClr val="tx1"/>
            </a:solidFill>
          </a:defRPr>
        </a:defPPr>
      </a:lstStyle>
    </a:txDef>
  </a:objectDefaults>
  <a:extraClrSchemeLst/>
</a:theme>
</file>

<file path=ppt/theme/theme9.xml><?xml version="1.0" encoding="utf-8"?>
<a:theme xmlns:a="http://schemas.openxmlformats.org/drawingml/2006/main" name="Taxi">
  <a:themeElements>
    <a:clrScheme name="IRU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0059C2"/>
      </a:accent1>
      <a:accent2>
        <a:srgbClr val="5EB130"/>
      </a:accent2>
      <a:accent3>
        <a:srgbClr val="EB1719"/>
      </a:accent3>
      <a:accent4>
        <a:srgbClr val="7393B3"/>
      </a:accent4>
      <a:accent5>
        <a:srgbClr val="433C8B"/>
      </a:accent5>
      <a:accent6>
        <a:srgbClr val="E1DEDA"/>
      </a:accent6>
      <a:hlink>
        <a:srgbClr val="0059C2"/>
      </a:hlink>
      <a:folHlink>
        <a:srgbClr val="0059C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6350">
          <a:noFill/>
        </a:ln>
        <a:effectLst/>
      </a:spPr>
      <a:bodyPr rtlCol="0" anchor="ctr">
        <a:normAutofit/>
      </a:bodyPr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effectLst/>
      </a:spPr>
      <a:bodyPr wrap="square" rtlCol="0">
        <a:normAutofit/>
      </a:bodyPr>
      <a:lstStyle>
        <a:defPPr>
          <a:defRPr sz="1800" baseline="0" dirty="0" err="1" smtClean="0">
            <a:solidFill>
              <a:schemeClr val="tx1"/>
            </a:solidFill>
          </a:defRPr>
        </a:defPPr>
      </a:lstStyle>
    </a:txDef>
  </a:objectDefaults>
  <a:extraClrSchemeLst/>
</a:theme>
</file>

<file path=ppt/theme/theme10.xml><?xml version="1.0" encoding="utf-8"?>
<a:theme xmlns:a="http://schemas.openxmlformats.org/drawingml/2006/main" name="Passenger Transport">
  <a:themeElements>
    <a:clrScheme name="IRU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0059C2"/>
      </a:accent1>
      <a:accent2>
        <a:srgbClr val="5EB130"/>
      </a:accent2>
      <a:accent3>
        <a:srgbClr val="EB1719"/>
      </a:accent3>
      <a:accent4>
        <a:srgbClr val="7393B3"/>
      </a:accent4>
      <a:accent5>
        <a:srgbClr val="433C8B"/>
      </a:accent5>
      <a:accent6>
        <a:srgbClr val="E1DEDA"/>
      </a:accent6>
      <a:hlink>
        <a:srgbClr val="0059C2"/>
      </a:hlink>
      <a:folHlink>
        <a:srgbClr val="0059C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6350">
          <a:noFill/>
        </a:ln>
        <a:effectLst/>
      </a:spPr>
      <a:bodyPr rtlCol="0" anchor="ctr">
        <a:normAutofit/>
      </a:bodyPr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effectLst/>
      </a:spPr>
      <a:bodyPr wrap="square" rtlCol="0">
        <a:normAutofit/>
      </a:bodyPr>
      <a:lstStyle>
        <a:defPPr>
          <a:defRPr sz="1800" baseline="0" dirty="0" err="1" smtClean="0">
            <a:solidFill>
              <a:schemeClr val="tx1"/>
            </a:solidFill>
          </a:defRPr>
        </a:defPPr>
      </a:lstStyle>
    </a:txDef>
  </a:objectDefaults>
  <a:extraClrSchemeLst/>
</a:theme>
</file>

<file path=ppt/theme/theme11.xml><?xml version="1.0" encoding="utf-8"?>
<a:theme xmlns:a="http://schemas.openxmlformats.org/drawingml/2006/main" name="1_Key messages 2">
  <a:themeElements>
    <a:clrScheme name="IRU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0059C2"/>
      </a:accent1>
      <a:accent2>
        <a:srgbClr val="5EB130"/>
      </a:accent2>
      <a:accent3>
        <a:srgbClr val="EB1719"/>
      </a:accent3>
      <a:accent4>
        <a:srgbClr val="7393B3"/>
      </a:accent4>
      <a:accent5>
        <a:srgbClr val="433C8B"/>
      </a:accent5>
      <a:accent6>
        <a:srgbClr val="E1DEDA"/>
      </a:accent6>
      <a:hlink>
        <a:srgbClr val="0059C2"/>
      </a:hlink>
      <a:folHlink>
        <a:srgbClr val="0059C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 w="6350">
          <a:noFill/>
        </a:ln>
        <a:effectLst/>
      </a:spPr>
      <a:bodyPr rtlCol="0" anchor="ctr">
        <a:normAutofit/>
      </a:bodyPr>
      <a:lstStyle>
        <a:defPPr algn="ctr">
          <a:defRPr dirty="0" err="1" smtClean="0">
            <a:solidFill>
              <a:schemeClr val="accent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effectLst/>
      </a:spPr>
      <a:bodyPr wrap="square" rtlCol="0">
        <a:normAutofit/>
      </a:bodyPr>
      <a:lstStyle>
        <a:defPPr>
          <a:defRPr sz="1800" baseline="0" dirty="0" err="1" smtClean="0">
            <a:solidFill>
              <a:schemeClr val="accent4">
                <a:lumMod val="60000"/>
                <a:lumOff val="40000"/>
              </a:schemeClr>
            </a:solidFill>
          </a:defRPr>
        </a:defPPr>
      </a:lstStyle>
    </a:txDef>
  </a:objectDefaults>
  <a:extraClrSchemeLst/>
</a:theme>
</file>

<file path=ppt/theme/theme12.xml><?xml version="1.0" encoding="utf-8"?>
<a:theme xmlns:a="http://schemas.openxmlformats.org/drawingml/2006/main" name="Picture Slides">
  <a:themeElements>
    <a:clrScheme name="IRU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0059C2"/>
      </a:accent1>
      <a:accent2>
        <a:srgbClr val="5EB130"/>
      </a:accent2>
      <a:accent3>
        <a:srgbClr val="EB1719"/>
      </a:accent3>
      <a:accent4>
        <a:srgbClr val="7393B3"/>
      </a:accent4>
      <a:accent5>
        <a:srgbClr val="433C8B"/>
      </a:accent5>
      <a:accent6>
        <a:srgbClr val="E1DEDA"/>
      </a:accent6>
      <a:hlink>
        <a:srgbClr val="0059C2"/>
      </a:hlink>
      <a:folHlink>
        <a:srgbClr val="0059C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6350">
          <a:noFill/>
        </a:ln>
        <a:effectLst/>
      </a:spPr>
      <a:bodyPr rtlCol="0" anchor="ctr">
        <a:normAutofit/>
      </a:bodyPr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effectLst/>
      </a:spPr>
      <a:bodyPr wrap="square" rtlCol="0">
        <a:normAutofit/>
      </a:bodyPr>
      <a:lstStyle>
        <a:defPPr>
          <a:defRPr sz="3200" baseline="0" dirty="0" smtClean="0">
            <a:solidFill>
              <a:schemeClr val="tx1"/>
            </a:solidFill>
          </a:defRPr>
        </a:defPPr>
      </a:lstStyle>
    </a:txDef>
  </a:objectDefaults>
  <a:extraClrSchemeLst/>
</a:theme>
</file>

<file path=ppt/theme/theme13.xml><?xml version="1.0" encoding="utf-8"?>
<a:theme xmlns:a="http://schemas.openxmlformats.org/drawingml/2006/main" name="Closure page">
  <a:themeElements>
    <a:clrScheme name="IRU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0059C2"/>
      </a:accent1>
      <a:accent2>
        <a:srgbClr val="5EB130"/>
      </a:accent2>
      <a:accent3>
        <a:srgbClr val="EB1719"/>
      </a:accent3>
      <a:accent4>
        <a:srgbClr val="7393B3"/>
      </a:accent4>
      <a:accent5>
        <a:srgbClr val="433C8B"/>
      </a:accent5>
      <a:accent6>
        <a:srgbClr val="E1DEDA"/>
      </a:accent6>
      <a:hlink>
        <a:srgbClr val="0059C2"/>
      </a:hlink>
      <a:folHlink>
        <a:srgbClr val="0059C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6350">
          <a:solidFill>
            <a:schemeClr val="accent3"/>
          </a:solidFill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effectLst/>
      </a:spPr>
      <a:bodyPr wrap="square" rtlCol="0">
        <a:normAutofit/>
      </a:bodyPr>
      <a:lstStyle>
        <a:defPPr>
          <a:defRPr sz="1800" baseline="0" dirty="0" err="1" smtClean="0">
            <a:solidFill>
              <a:schemeClr val="tx1">
                <a:lumMod val="75000"/>
                <a:lumOff val="25000"/>
              </a:schemeClr>
            </a:solidFill>
          </a:defRPr>
        </a:defPPr>
      </a:lstStyle>
    </a:txDef>
  </a:objectDefaults>
  <a:extraClrSchemeLst/>
</a:theme>
</file>

<file path=ppt/theme/theme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Template  Watermark 4-3</Template>
  <TotalTime>373</TotalTime>
  <Words>288</Words>
  <Application>Microsoft Office PowerPoint</Application>
  <PresentationFormat>On-screen Show (4:3)</PresentationFormat>
  <Paragraphs>57</Paragraphs>
  <Slides>19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13</vt:i4>
      </vt:variant>
      <vt:variant>
        <vt:lpstr>Slide Titles</vt:lpstr>
      </vt:variant>
      <vt:variant>
        <vt:i4>19</vt:i4>
      </vt:variant>
    </vt:vector>
  </HeadingPairs>
  <TitlesOfParts>
    <vt:vector size="32" baseType="lpstr">
      <vt:lpstr>New Template  Watermark 4-3</vt:lpstr>
      <vt:lpstr>Slides</vt:lpstr>
      <vt:lpstr>Globe</vt:lpstr>
      <vt:lpstr>Academy</vt:lpstr>
      <vt:lpstr>TIR</vt:lpstr>
      <vt:lpstr>Sustainable Development</vt:lpstr>
      <vt:lpstr>Facilitation</vt:lpstr>
      <vt:lpstr>Goods Transport</vt:lpstr>
      <vt:lpstr>Taxi</vt:lpstr>
      <vt:lpstr>Passenger Transport</vt:lpstr>
      <vt:lpstr>1_Key messages 2</vt:lpstr>
      <vt:lpstr>Picture Slides</vt:lpstr>
      <vt:lpstr>Closure page</vt:lpstr>
      <vt:lpstr>IRF 1st  IRF Europe &amp; Central Asia Regional Congress   Euro-Asian Transport Links:  An agenda for Regional Prosperity</vt:lpstr>
      <vt:lpstr>This is the IRU</vt:lpstr>
      <vt:lpstr>Evolution of IRU Membership</vt:lpstr>
      <vt:lpstr>What is Globalisation?</vt:lpstr>
      <vt:lpstr>Pilot Caravans</vt:lpstr>
      <vt:lpstr>Drivers often see adequate roads…but little traffic!</vt:lpstr>
      <vt:lpstr>…until they reached border crossings!!</vt:lpstr>
      <vt:lpstr>Slide 8</vt:lpstr>
      <vt:lpstr>Slide 9</vt:lpstr>
      <vt:lpstr>Slide 10</vt:lpstr>
      <vt:lpstr>Land Locked Countries: Special needs in effective transport and transit systems</vt:lpstr>
      <vt:lpstr>UN Resolution on Transport Corridors Nr. 69/213 adopted on 19 Dec 2014</vt:lpstr>
      <vt:lpstr>Slide 13</vt:lpstr>
      <vt:lpstr>China speeds up the TIR accession process</vt:lpstr>
      <vt:lpstr>One Belt, One Road – TIR is the solution!</vt:lpstr>
      <vt:lpstr>We want to see this…</vt:lpstr>
      <vt:lpstr>….instead of this...</vt:lpstr>
      <vt:lpstr>…in order to bring them hope!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IRU 2014</dc:title>
  <dc:creator>Awatts</dc:creator>
  <cp:lastModifiedBy>lboaron</cp:lastModifiedBy>
  <cp:revision>136</cp:revision>
  <dcterms:created xsi:type="dcterms:W3CDTF">2013-12-24T10:10:45Z</dcterms:created>
  <dcterms:modified xsi:type="dcterms:W3CDTF">2015-09-14T08:33:28Z</dcterms:modified>
</cp:coreProperties>
</file>