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3.xml" ContentType="application/vnd.openxmlformats-officedocument.presentationml.slideMaster+xml"/>
  <Override PartName="/ppt/theme/theme14.xml" ContentType="application/vnd.openxmlformats-officedocument.them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6" r:id="rId3"/>
    <p:sldMasterId id="2147483692" r:id="rId4"/>
    <p:sldMasterId id="2147483698" r:id="rId5"/>
    <p:sldMasterId id="2147483704" r:id="rId6"/>
    <p:sldMasterId id="2147483710" r:id="rId7"/>
    <p:sldMasterId id="2147483716" r:id="rId8"/>
    <p:sldMasterId id="2147483722" r:id="rId9"/>
    <p:sldMasterId id="2147483728" r:id="rId10"/>
    <p:sldMasterId id="2147483684" r:id="rId11"/>
    <p:sldMasterId id="2147483670" r:id="rId12"/>
    <p:sldMasterId id="2147483677" r:id="rId13"/>
  </p:sldMasterIdLst>
  <p:notesMasterIdLst>
    <p:notesMasterId r:id="rId44"/>
  </p:notesMasterIdLst>
  <p:sldIdLst>
    <p:sldId id="256" r:id="rId14"/>
    <p:sldId id="335" r:id="rId15"/>
    <p:sldId id="331" r:id="rId16"/>
    <p:sldId id="319" r:id="rId17"/>
    <p:sldId id="317" r:id="rId18"/>
    <p:sldId id="320" r:id="rId19"/>
    <p:sldId id="322" r:id="rId20"/>
    <p:sldId id="321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6" r:id="rId29"/>
    <p:sldId id="303" r:id="rId30"/>
    <p:sldId id="305" r:id="rId31"/>
    <p:sldId id="333" r:id="rId32"/>
    <p:sldId id="304" r:id="rId33"/>
    <p:sldId id="307" r:id="rId34"/>
    <p:sldId id="308" r:id="rId35"/>
    <p:sldId id="309" r:id="rId36"/>
    <p:sldId id="310" r:id="rId37"/>
    <p:sldId id="337" r:id="rId38"/>
    <p:sldId id="338" r:id="rId39"/>
    <p:sldId id="339" r:id="rId40"/>
    <p:sldId id="340" r:id="rId41"/>
    <p:sldId id="330" r:id="rId42"/>
    <p:sldId id="260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43E97"/>
    <a:srgbClr val="40404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48" d="100"/>
          <a:sy n="48" d="100"/>
        </p:scale>
        <p:origin x="-1914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543AA-D155-4894-8B35-C7939DAA690D}" type="datetimeFigureOut">
              <a:rPr lang="fr-CH" smtClean="0"/>
              <a:pPr/>
              <a:t>08.12.2014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4C88E-F0B7-4099-B8A6-A68559DCB2B4}" type="slidenum">
              <a:rPr lang="fr-CH" smtClean="0"/>
              <a:pPr/>
              <a:t>‹#›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BB3BE-1299-4126-A66C-A8C4650B37E5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4"/>
            <a:ext cx="5029201" cy="4114800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5B90E-F496-4386-B2CA-79D525435373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5B90E-F496-4386-B2CA-79D525435373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9512" y="1796819"/>
            <a:ext cx="8784976" cy="192021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Title of the Presentation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788635"/>
            <a:ext cx="8712968" cy="1152533"/>
          </a:xfrm>
        </p:spPr>
        <p:txBody>
          <a:bodyPr>
            <a:normAutofit/>
          </a:bodyPr>
          <a:lstStyle>
            <a:lvl1pPr marL="0" indent="0" algn="l">
              <a:buNone/>
              <a:defRPr sz="1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smtClean="0"/>
              <a:t>Location, Date</a:t>
            </a:r>
          </a:p>
          <a:p>
            <a:endParaRPr lang="en-GB" noProof="0" smtClean="0"/>
          </a:p>
          <a:p>
            <a:endParaRPr lang="en-GB" noProof="0" smtClean="0"/>
          </a:p>
          <a:p>
            <a:endParaRPr lang="en-GB" noProof="0" smtClean="0"/>
          </a:p>
          <a:p>
            <a:endParaRPr lang="en-GB" noProof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251520" y="4581128"/>
            <a:ext cx="8712968" cy="720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085184"/>
            <a:ext cx="8712968" cy="720080"/>
          </a:xfrm>
        </p:spPr>
        <p:txBody>
          <a:bodyPr anchor="b">
            <a:normAutofit/>
          </a:bodyPr>
          <a:lstStyle>
            <a:lvl1pPr algn="r">
              <a:defRPr sz="1800" i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 noProof="0" smtClean="0"/>
              <a:t>Name of Presenter &amp; Position</a:t>
            </a:r>
            <a:endParaRPr lang="en-GB" noProof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93663" indent="-93663"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93663" indent="-93663"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U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88913"/>
            <a:ext cx="8785101" cy="6264275"/>
          </a:xfrm>
        </p:spPr>
        <p:txBody>
          <a:bodyPr anchor="ctr">
            <a:normAutofit/>
          </a:bodyPr>
          <a:lstStyle>
            <a:lvl1pPr marL="0" indent="0">
              <a:buNone/>
              <a:defRPr sz="4400" b="0" cap="small" spc="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  <a:lvl2pPr>
              <a:buNone/>
              <a:defRPr sz="4000">
                <a:solidFill>
                  <a:schemeClr val="accent4">
                    <a:lumMod val="60000"/>
                    <a:lumOff val="40000"/>
                  </a:schemeClr>
                </a:solidFill>
              </a:defRPr>
            </a:lvl2pPr>
            <a:lvl3pPr>
              <a:buNone/>
              <a:defRPr sz="3600"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None/>
              <a:defRPr sz="3200"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buNone/>
              <a:defRPr sz="2800"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here to add a key message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4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4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5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3663" indent="-936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2132856"/>
            <a:ext cx="4896544" cy="2592288"/>
          </a:xfrm>
          <a:prstGeom prst="rect">
            <a:avLst/>
          </a:prstGeom>
          <a:noFill/>
          <a:effectLst/>
        </p:spPr>
        <p:txBody>
          <a:bodyPr wrap="square" rtlCol="0">
            <a:normAutofit/>
          </a:bodyPr>
          <a:lstStyle/>
          <a:p>
            <a:endParaRPr lang="fr-CH" sz="1800" baseline="0" dirty="0" err="1" smtClean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chemeClr val="bg1"/>
        </a:buClr>
        <a:buSzPct val="50000"/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6" r:id="rId3"/>
    <p:sldLayoutId id="2147483667" r:id="rId4"/>
    <p:sldLayoutId id="2147483669" r:id="rId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734" r:id="rId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Middle East Commercial Centre</a:t>
            </a:r>
            <a:br>
              <a:rPr lang="en-GB" dirty="0" smtClean="0"/>
            </a:br>
            <a:r>
              <a:rPr lang="en-GB" dirty="0" smtClean="0"/>
              <a:t>Leadership Forum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Washington DC, 9 December 2014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403920" y="5237584"/>
            <a:ext cx="8712968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457200" indent="-457200" algn="r" defTabSz="914400" rtl="0" eaLnBrk="1" latinLnBrk="0" hangingPunct="1">
              <a:spcBef>
                <a:spcPct val="20000"/>
              </a:spcBef>
              <a:buFontTx/>
              <a:buNone/>
              <a:defRPr sz="1800" i="1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25588" indent="-153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mtClean="0"/>
              <a:t>Umberto de Pretto, Secretary General</a:t>
            </a:r>
            <a:r>
              <a:rPr lang="en-GB" smtClean="0"/>
              <a:t> 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IRU/</a:t>
            </a:r>
            <a:r>
              <a:rPr lang="en-US" dirty="0" err="1" smtClean="0"/>
              <a:t>IsDB</a:t>
            </a:r>
            <a:r>
              <a:rPr lang="en-US" dirty="0" smtClean="0"/>
              <a:t>/AULT Study already tells a lot!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6754"/>
            <a:ext cx="8620075" cy="520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05481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Trucks stop longer than they move </a:t>
            </a:r>
            <a:r>
              <a:rPr lang="en-US" i="1" dirty="0" err="1" smtClean="0"/>
              <a:t>en</a:t>
            </a:r>
            <a:r>
              <a:rPr lang="en-US" i="1" dirty="0" smtClean="0"/>
              <a:t> route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39" y="1364704"/>
            <a:ext cx="46577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15390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344816" cy="601616"/>
          </a:xfrm>
        </p:spPr>
        <p:txBody>
          <a:bodyPr>
            <a:normAutofit/>
          </a:bodyPr>
          <a:lstStyle/>
          <a:p>
            <a:r>
              <a:rPr lang="en-US" dirty="0" smtClean="0"/>
              <a:t>Project results already show the way forward!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06" y="1340405"/>
            <a:ext cx="7522418" cy="482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07379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UN multilateral instruments!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53"/>
          <a:stretch/>
        </p:blipFill>
        <p:spPr bwMode="auto">
          <a:xfrm>
            <a:off x="462334" y="1493515"/>
            <a:ext cx="7998098" cy="459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6348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Don`t re-invent the wheel!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77" y="1378149"/>
            <a:ext cx="8096771" cy="457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32161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488832" cy="601616"/>
          </a:xfrm>
        </p:spPr>
        <p:txBody>
          <a:bodyPr>
            <a:normAutofit/>
          </a:bodyPr>
          <a:lstStyle/>
          <a:p>
            <a:r>
              <a:rPr lang="en-US" dirty="0" smtClean="0"/>
              <a:t>Status of 58 UN Conventions in the Arab world!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51545"/>
            <a:ext cx="78390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351131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000" i="1" dirty="0" smtClean="0">
                <a:effectLst/>
              </a:rPr>
              <a:t>Status as of 13 October 2014.</a:t>
            </a:r>
            <a:endParaRPr lang="en-GB" sz="1000" i="1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5271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325662" y="0"/>
            <a:ext cx="78183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fr-CH" sz="2800" dirty="0">
                <a:effectLst/>
                <a:latin typeface="+mj-lt"/>
              </a:rPr>
              <a:t>IRU New </a:t>
            </a:r>
            <a:r>
              <a:rPr lang="fr-CH" sz="2800" dirty="0" err="1" smtClean="0">
                <a:effectLst/>
                <a:latin typeface="+mj-lt"/>
              </a:rPr>
              <a:t>Eurasian</a:t>
            </a:r>
            <a:r>
              <a:rPr lang="fr-CH" sz="2800" dirty="0" smtClean="0">
                <a:effectLst/>
                <a:latin typeface="+mj-lt"/>
              </a:rPr>
              <a:t> </a:t>
            </a:r>
            <a:r>
              <a:rPr lang="fr-CH" sz="2800" dirty="0">
                <a:effectLst/>
                <a:latin typeface="+mj-lt"/>
              </a:rPr>
              <a:t>Land Transport </a:t>
            </a:r>
            <a:r>
              <a:rPr lang="fr-CH" sz="2800" dirty="0" smtClean="0">
                <a:effectLst/>
                <a:latin typeface="+mj-lt"/>
              </a:rPr>
              <a:t>Initiative (NELTI)</a:t>
            </a:r>
            <a:endParaRPr lang="en-US" sz="2800" dirty="0">
              <a:effectLst/>
              <a:latin typeface="+mj-lt"/>
            </a:endParaRPr>
          </a:p>
        </p:txBody>
      </p:sp>
      <p:pic>
        <p:nvPicPr>
          <p:cNvPr id="108547" name="Picture 4" descr="NELTI_ne_e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2708920"/>
            <a:ext cx="1944216" cy="178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107504" y="1301859"/>
            <a:ext cx="9036496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defRPr/>
            </a:pPr>
            <a:r>
              <a:rPr lang="en-GB" sz="2800">
                <a:solidFill>
                  <a:srgbClr val="0070C0"/>
                </a:solidFill>
                <a:effectLst/>
              </a:rPr>
              <a:t> </a:t>
            </a:r>
            <a:r>
              <a:rPr lang="en-GB" sz="2800" smtClean="0">
                <a:solidFill>
                  <a:srgbClr val="0070C0"/>
                </a:solidFill>
                <a:effectLst/>
              </a:rPr>
              <a:t>From September 2008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defRPr/>
            </a:pPr>
            <a:r>
              <a:rPr lang="en-GB" sz="2800" smtClean="0">
                <a:solidFill>
                  <a:srgbClr val="0070C0"/>
                </a:solidFill>
                <a:effectLst/>
              </a:rPr>
              <a:t> Monitoring over 200,000 border crossings </a:t>
            </a:r>
            <a:endParaRPr lang="en-GB" sz="2800">
              <a:solidFill>
                <a:srgbClr val="0070C0"/>
              </a:solidFill>
              <a:effectLst/>
            </a:endParaRPr>
          </a:p>
        </p:txBody>
      </p:sp>
      <p:pic>
        <p:nvPicPr>
          <p:cNvPr id="11" name="Picture 10" descr="NELTI4 WHITE[6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2924944"/>
            <a:ext cx="1940568" cy="1518473"/>
          </a:xfrm>
          <a:prstGeom prst="rect">
            <a:avLst/>
          </a:prstGeom>
        </p:spPr>
      </p:pic>
      <p:pic>
        <p:nvPicPr>
          <p:cNvPr id="12" name="Picture 11" descr="NELTI_3_white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44008" y="2780928"/>
            <a:ext cx="2041717" cy="16561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5536" y="5013176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CH" sz="2800" dirty="0" smtClean="0">
                <a:solidFill>
                  <a:srgbClr val="0070C0"/>
                </a:solidFill>
                <a:effectLst/>
              </a:rPr>
              <a:t>57%</a:t>
            </a:r>
            <a:r>
              <a:rPr lang="fr-CH" sz="2800" dirty="0" smtClean="0">
                <a:solidFill>
                  <a:srgbClr val="FFFF00"/>
                </a:solidFill>
                <a:effectLst/>
              </a:rPr>
              <a:t> </a:t>
            </a:r>
            <a:r>
              <a:rPr lang="fr-CH" sz="2800" dirty="0" smtClean="0">
                <a:effectLst/>
              </a:rPr>
              <a:t>of transport time </a:t>
            </a:r>
            <a:r>
              <a:rPr lang="fr-CH" sz="2800" dirty="0" err="1" smtClean="0">
                <a:effectLst/>
              </a:rPr>
              <a:t>lost</a:t>
            </a:r>
            <a:r>
              <a:rPr lang="fr-CH" sz="2800" dirty="0" smtClean="0">
                <a:effectLst/>
              </a:rPr>
              <a:t> </a:t>
            </a:r>
            <a:r>
              <a:rPr lang="fr-CH" sz="2800" dirty="0" err="1" smtClean="0">
                <a:effectLst/>
              </a:rPr>
              <a:t>at</a:t>
            </a:r>
            <a:r>
              <a:rPr lang="fr-CH" sz="2800" dirty="0" smtClean="0">
                <a:effectLst/>
              </a:rPr>
              <a:t> </a:t>
            </a:r>
            <a:r>
              <a:rPr lang="fr-CH" sz="2800" dirty="0" smtClean="0">
                <a:solidFill>
                  <a:srgbClr val="0070C0"/>
                </a:solidFill>
                <a:effectLst/>
              </a:rPr>
              <a:t>border </a:t>
            </a:r>
            <a:r>
              <a:rPr lang="fr-CH" sz="2800" dirty="0" err="1" smtClean="0">
                <a:solidFill>
                  <a:srgbClr val="0070C0"/>
                </a:solidFill>
                <a:effectLst/>
              </a:rPr>
              <a:t>crossings</a:t>
            </a:r>
            <a:endParaRPr lang="fr-CH" sz="2800" dirty="0" smtClean="0">
              <a:solidFill>
                <a:srgbClr val="0070C0"/>
              </a:solidFill>
              <a:effectLst/>
            </a:endParaRPr>
          </a:p>
          <a:p>
            <a:pPr>
              <a:buNone/>
            </a:pPr>
            <a:r>
              <a:rPr lang="fr-CH" sz="2800" dirty="0" smtClean="0">
                <a:solidFill>
                  <a:srgbClr val="0070C0"/>
                </a:solidFill>
                <a:effectLst/>
              </a:rPr>
              <a:t>38%</a:t>
            </a:r>
            <a:r>
              <a:rPr lang="fr-CH" sz="2800" dirty="0" smtClean="0">
                <a:solidFill>
                  <a:srgbClr val="FFFF00"/>
                </a:solidFill>
                <a:effectLst/>
              </a:rPr>
              <a:t> </a:t>
            </a:r>
            <a:r>
              <a:rPr lang="fr-CH" sz="2800" dirty="0" smtClean="0">
                <a:effectLst/>
              </a:rPr>
              <a:t>of transport </a:t>
            </a:r>
            <a:r>
              <a:rPr lang="fr-CH" sz="2800" dirty="0" err="1" smtClean="0">
                <a:effectLst/>
              </a:rPr>
              <a:t>costs</a:t>
            </a:r>
            <a:r>
              <a:rPr lang="fr-CH" sz="2800" dirty="0" smtClean="0">
                <a:effectLst/>
              </a:rPr>
              <a:t> due to </a:t>
            </a:r>
            <a:r>
              <a:rPr lang="fr-CH" sz="2800" dirty="0" err="1" smtClean="0">
                <a:solidFill>
                  <a:srgbClr val="0070C0"/>
                </a:solidFill>
                <a:effectLst/>
              </a:rPr>
              <a:t>unofficial</a:t>
            </a:r>
            <a:r>
              <a:rPr lang="fr-CH" sz="2800" dirty="0" smtClean="0">
                <a:solidFill>
                  <a:srgbClr val="0070C0"/>
                </a:solidFill>
                <a:effectLst/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  <a:effectLst/>
              </a:rPr>
              <a:t>levies</a:t>
            </a:r>
            <a:endParaRPr lang="fr-CH" sz="28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0" name="Picture 9" descr="NELTI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2924944"/>
            <a:ext cx="1947676" cy="15240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 smtClean="0"/>
              <a:t>Securing and facilitating trade and international road transport</a:t>
            </a:r>
            <a:endParaRPr lang="fr-CH" dirty="0"/>
          </a:p>
        </p:txBody>
      </p:sp>
      <p:pic>
        <p:nvPicPr>
          <p:cNvPr id="3" name="Picture 4" descr="TIRfram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1196752"/>
            <a:ext cx="7704138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996977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None/>
              <a:defRPr/>
            </a:pPr>
            <a:r>
              <a:rPr lang="fr-CH" sz="4800" b="1" dirty="0" smtClean="0">
                <a:solidFill>
                  <a:schemeClr val="accent4"/>
                </a:solidFill>
                <a:effectLst/>
              </a:rPr>
              <a:t>Transports </a:t>
            </a:r>
            <a:endParaRPr lang="fr-CH" sz="4800" b="1" dirty="0">
              <a:solidFill>
                <a:schemeClr val="accent4"/>
              </a:solidFill>
              <a:effectLst/>
            </a:endParaRPr>
          </a:p>
          <a:p>
            <a:pPr algn="ctr">
              <a:buNone/>
              <a:defRPr/>
            </a:pPr>
            <a:r>
              <a:rPr lang="fr-CH" sz="4800" b="1" dirty="0">
                <a:solidFill>
                  <a:schemeClr val="accent4"/>
                </a:solidFill>
                <a:effectLst/>
              </a:rPr>
              <a:t>Internationaux Routiers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771775" y="5013102"/>
            <a:ext cx="3649663" cy="1295400"/>
          </a:xfrm>
          <a:prstGeom prst="bevel">
            <a:avLst>
              <a:gd name="adj" fmla="val 125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chemeClr val="bg1"/>
                </a:solidFill>
                <a:effectLst/>
                <a:cs typeface="+mn-cs"/>
              </a:rPr>
              <a:t>Managed by the IRU since 1949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Geographical scope of the TIR Convention</a:t>
            </a:r>
            <a:endParaRPr lang="fr-CH" dirty="0"/>
          </a:p>
        </p:txBody>
      </p:sp>
      <p:pic>
        <p:nvPicPr>
          <p:cNvPr id="5" name="Picture 4" descr="CarteTIR-jan2014-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4000" cy="444055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TIR in the MECC region!</a:t>
            </a:r>
            <a:endParaRPr lang="en-US" dirty="0"/>
          </a:p>
        </p:txBody>
      </p:sp>
      <p:pic>
        <p:nvPicPr>
          <p:cNvPr id="3" name="Picture 2" descr="CarteTIR-jan2014-EN.png"/>
          <p:cNvPicPr>
            <a:picLocks noChangeAspect="1"/>
          </p:cNvPicPr>
          <p:nvPr/>
        </p:nvPicPr>
        <p:blipFill rotWithShape="1">
          <a:blip r:embed="rId2" cstate="print"/>
          <a:srcRect l="51979" t="36919" r="38958" b="44419"/>
          <a:stretch/>
        </p:blipFill>
        <p:spPr>
          <a:xfrm>
            <a:off x="467544" y="1484784"/>
            <a:ext cx="2682574" cy="2682576"/>
          </a:xfrm>
          <a:prstGeom prst="ellipse">
            <a:avLst/>
          </a:prstGeom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3275856" y="1124744"/>
            <a:ext cx="5616624" cy="4752528"/>
          </a:xfrm>
          <a:prstGeom prst="rect">
            <a:avLst/>
          </a:prstGeom>
        </p:spPr>
        <p:txBody>
          <a:bodyPr/>
          <a:lstStyle/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Egypt and Palestine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missing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All the MECC members are part of the global TIR Convention except Egypt and Palestine!</a:t>
            </a:r>
            <a:endParaRPr lang="en-GB" sz="2000" dirty="0" smtClean="0"/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Use of key TIR IT risk management tools will ensure smooth and secure flow of goods across the borders </a:t>
            </a:r>
            <a:r>
              <a:rPr lang="en-GB" sz="2000" dirty="0" smtClean="0"/>
              <a:t>thanks to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TIR Electronic Pre-declaration, Real Time </a:t>
            </a:r>
            <a:r>
              <a:rPr kumimoji="0" lang="en-GB" sz="2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SafeTIR</a:t>
            </a:r>
            <a:r>
              <a:rPr kumimoji="0" lang="en-GB" sz="20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TIR-EPD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Green Lane, CUTE-Wise, </a:t>
            </a:r>
            <a:r>
              <a:rPr kumimoji="0" lang="en-GB" sz="2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AskTIR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etc.</a:t>
            </a:r>
          </a:p>
        </p:txBody>
      </p:sp>
    </p:spTree>
    <p:extLst>
      <p:ext uri="{BB962C8B-B14F-4D97-AF65-F5344CB8AC3E}">
        <p14:creationId xmlns="" xmlns:p14="http://schemas.microsoft.com/office/powerpoint/2010/main" val="2014113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CH" dirty="0" smtClean="0"/>
              <a:t>Evolution of IRU </a:t>
            </a:r>
            <a:r>
              <a:rPr lang="fr-CH" dirty="0" err="1" smtClean="0"/>
              <a:t>Membership</a:t>
            </a:r>
            <a:endParaRPr lang="fr-CH" dirty="0"/>
          </a:p>
        </p:txBody>
      </p:sp>
      <p:pic>
        <p:nvPicPr>
          <p:cNvPr id="3" name="Picture 2" descr="CarteMembresIRU-jan2014-EN-0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580733"/>
            <a:ext cx="9144000" cy="4440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5993" y="2854677"/>
            <a:ext cx="2611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rgbClr val="B43E97"/>
                </a:solidFill>
                <a:effectLst/>
              </a:rPr>
              <a:t>1948: eight founder countries </a:t>
            </a:r>
            <a:endParaRPr lang="en-GB" dirty="0">
              <a:solidFill>
                <a:srgbClr val="B43E97"/>
              </a:solidFill>
              <a:effectLst/>
            </a:endParaRPr>
          </a:p>
        </p:txBody>
      </p:sp>
      <p:pic>
        <p:nvPicPr>
          <p:cNvPr id="5" name="Picture 4" descr="CarteMembresIRU-jan2014-EN-0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580733"/>
            <a:ext cx="9144000" cy="4440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800" y="177281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CH" dirty="0" smtClean="0">
                <a:solidFill>
                  <a:srgbClr val="005EA4"/>
                </a:solidFill>
                <a:effectLst/>
              </a:rPr>
              <a:t>2014: 170 </a:t>
            </a:r>
            <a:r>
              <a:rPr lang="fr-CH" dirty="0" err="1" smtClean="0">
                <a:solidFill>
                  <a:srgbClr val="005EA4"/>
                </a:solidFill>
                <a:effectLst/>
              </a:rPr>
              <a:t>Members</a:t>
            </a:r>
            <a:r>
              <a:rPr lang="fr-CH" dirty="0" smtClean="0">
                <a:solidFill>
                  <a:srgbClr val="005EA4"/>
                </a:solidFill>
                <a:effectLst/>
              </a:rPr>
              <a:t> in 75 countries</a:t>
            </a:r>
            <a:endParaRPr lang="fr-CH" dirty="0">
              <a:solidFill>
                <a:srgbClr val="005EA4"/>
              </a:solidFill>
              <a:effectLst/>
            </a:endParaRPr>
          </a:p>
        </p:txBody>
      </p:sp>
      <p:pic>
        <p:nvPicPr>
          <p:cNvPr id="7" name="Picture 6" descr="CarteMembresIRU-jan2014-EN-0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1580733"/>
            <a:ext cx="9144000" cy="4440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177281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CH" dirty="0" smtClean="0">
                <a:solidFill>
                  <a:srgbClr val="005EA4"/>
                </a:solidFill>
                <a:effectLst/>
              </a:rPr>
              <a:t>2014: 170 </a:t>
            </a:r>
            <a:r>
              <a:rPr lang="fr-CH" dirty="0" err="1" smtClean="0">
                <a:solidFill>
                  <a:srgbClr val="005EA4"/>
                </a:solidFill>
                <a:effectLst/>
              </a:rPr>
              <a:t>Members</a:t>
            </a:r>
            <a:r>
              <a:rPr lang="fr-CH" dirty="0" smtClean="0">
                <a:solidFill>
                  <a:srgbClr val="005EA4"/>
                </a:solidFill>
                <a:effectLst/>
              </a:rPr>
              <a:t> in 75 countries</a:t>
            </a:r>
            <a:endParaRPr lang="fr-CH" dirty="0">
              <a:solidFill>
                <a:srgbClr val="005EA4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452189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CH" dirty="0" smtClean="0">
                <a:solidFill>
                  <a:srgbClr val="00B0F0"/>
                </a:solidFill>
                <a:effectLst/>
              </a:rPr>
              <a:t>…and CRIPA: 27 </a:t>
            </a:r>
            <a:r>
              <a:rPr lang="fr-CH" dirty="0" err="1" smtClean="0">
                <a:solidFill>
                  <a:srgbClr val="00B0F0"/>
                </a:solidFill>
                <a:effectLst/>
              </a:rPr>
              <a:t>Members</a:t>
            </a:r>
            <a:r>
              <a:rPr lang="fr-CH" dirty="0" smtClean="0">
                <a:solidFill>
                  <a:srgbClr val="00B0F0"/>
                </a:solidFill>
                <a:effectLst/>
              </a:rPr>
              <a:t> </a:t>
            </a:r>
            <a:r>
              <a:rPr lang="fr-CH" smtClean="0">
                <a:solidFill>
                  <a:srgbClr val="00B0F0"/>
                </a:solidFill>
                <a:effectLst/>
              </a:rPr>
              <a:t>+ FESARTA in </a:t>
            </a:r>
            <a:r>
              <a:rPr lang="fr-CH" dirty="0" smtClean="0">
                <a:solidFill>
                  <a:srgbClr val="00B0F0"/>
                </a:solidFill>
              </a:rPr>
              <a:t>38</a:t>
            </a:r>
            <a:r>
              <a:rPr lang="fr-CH" dirty="0" smtClean="0">
                <a:solidFill>
                  <a:srgbClr val="00B0F0"/>
                </a:solidFill>
                <a:effectLst/>
              </a:rPr>
              <a:t> countries</a:t>
            </a:r>
            <a:endParaRPr lang="fr-CH" dirty="0">
              <a:solidFill>
                <a:srgbClr val="00B0F0"/>
              </a:solidFill>
              <a:effectLst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TIR System?</a:t>
            </a:r>
            <a:endParaRPr lang="fr-CH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79400" y="1364704"/>
            <a:ext cx="8583613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tried and tested, affordable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facilitation instrument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international transport and trade</a:t>
            </a:r>
          </a:p>
          <a:p>
            <a:pPr marL="623888" marR="0" lvl="1" indent="-1762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Multilateral</a:t>
            </a:r>
          </a:p>
          <a:p>
            <a:pPr marL="623888" marR="0" lvl="1" indent="-1762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Intermodal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(road-rail, road-maritime, road-air)</a:t>
            </a:r>
          </a:p>
          <a:p>
            <a:pPr marL="623888" marR="0" lvl="1" indent="-1762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Global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TIR Convention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1975, signed by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68 contracting parties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3568" y="4725144"/>
            <a:ext cx="8114842" cy="1656184"/>
            <a:chOff x="683568" y="4725144"/>
            <a:chExt cx="8114842" cy="1656184"/>
          </a:xfrm>
        </p:grpSpPr>
        <p:pic>
          <p:nvPicPr>
            <p:cNvPr id="6" name="Picture 5" descr="truck_TIR.jp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683568" y="4725144"/>
              <a:ext cx="2376264" cy="1585944"/>
            </a:xfrm>
            <a:prstGeom prst="rect">
              <a:avLst/>
            </a:prstGeom>
          </p:spPr>
        </p:pic>
        <p:pic>
          <p:nvPicPr>
            <p:cNvPr id="7" name="Picture 6" descr="train_TIR.jp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3491880" y="4725144"/>
              <a:ext cx="2448272" cy="1634003"/>
            </a:xfrm>
            <a:prstGeom prst="rect">
              <a:avLst/>
            </a:prstGeom>
          </p:spPr>
        </p:pic>
        <p:pic>
          <p:nvPicPr>
            <p:cNvPr id="8" name="Picture 7" descr="Ship_TIR.jp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6300192" y="4725144"/>
              <a:ext cx="2498218" cy="1656184"/>
            </a:xfrm>
            <a:prstGeom prst="rect">
              <a:avLst/>
            </a:prstGeom>
          </p:spPr>
        </p:pic>
      </p:grpSp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265011" y="1844824"/>
            <a:ext cx="1267429" cy="187220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Benefits of the TIR System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193675" y="2676525"/>
            <a:ext cx="8745538" cy="1184275"/>
            <a:chOff x="193675" y="2820988"/>
            <a:chExt cx="8745538" cy="1184275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93675" y="2820988"/>
              <a:ext cx="8745538" cy="1184275"/>
            </a:xfrm>
            <a:prstGeom prst="rect">
              <a:avLst/>
            </a:prstGeom>
            <a:solidFill>
              <a:srgbClr val="1188FF"/>
            </a:solidFill>
            <a:ln w="38100" algn="ctr">
              <a:solidFill>
                <a:srgbClr val="007F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857375" y="3109823"/>
              <a:ext cx="6861175" cy="6740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5000"/>
                </a:lnSpc>
                <a:spcBef>
                  <a:spcPct val="30000"/>
                </a:spcBef>
                <a:spcAft>
                  <a:spcPct val="30000"/>
                </a:spcAft>
                <a:buClr>
                  <a:schemeClr val="bg1"/>
                </a:buClr>
                <a:buFont typeface="Wingdings" pitchFamily="2" charset="2"/>
                <a:buNone/>
                <a:defRPr/>
              </a:pPr>
              <a:r>
                <a:rPr lang="en-GB" dirty="0">
                  <a:solidFill>
                    <a:schemeClr val="bg2"/>
                  </a:solidFill>
                  <a:effectLst/>
                  <a:cs typeface="+mn-cs"/>
                </a:rPr>
                <a:t>Ensure the secure and sustainable development of international </a:t>
              </a:r>
              <a:r>
                <a:rPr lang="en-GB" dirty="0" smtClean="0">
                  <a:solidFill>
                    <a:schemeClr val="bg2"/>
                  </a:solidFill>
                  <a:effectLst/>
                  <a:cs typeface="+mn-cs"/>
                </a:rPr>
                <a:t>trade and road transport  </a:t>
              </a:r>
              <a:r>
                <a:rPr lang="en-GB" dirty="0">
                  <a:solidFill>
                    <a:schemeClr val="bg2"/>
                  </a:solidFill>
                  <a:effectLst/>
                  <a:cs typeface="+mn-cs"/>
                </a:rPr>
                <a:t>(</a:t>
              </a:r>
              <a:r>
                <a:rPr lang="en-GB" dirty="0">
                  <a:solidFill>
                    <a:srgbClr val="FFFF00"/>
                  </a:solidFill>
                  <a:effectLst/>
                  <a:cs typeface="+mn-cs"/>
                </a:rPr>
                <a:t>controlled access, traceability</a:t>
              </a:r>
              <a:r>
                <a:rPr lang="en-GB" dirty="0">
                  <a:solidFill>
                    <a:schemeClr val="bg2"/>
                  </a:solidFill>
                  <a:effectLst/>
                  <a:cs typeface="+mn-cs"/>
                </a:rPr>
                <a:t>)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07963" y="5202237"/>
            <a:ext cx="8745537" cy="1003300"/>
            <a:chOff x="141" y="2609"/>
            <a:chExt cx="5968" cy="632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41" y="2609"/>
              <a:ext cx="5968" cy="632"/>
            </a:xfrm>
            <a:prstGeom prst="rect">
              <a:avLst/>
            </a:prstGeom>
            <a:solidFill>
              <a:srgbClr val="006BD6"/>
            </a:solidFill>
            <a:ln w="38100" algn="ctr">
              <a:solidFill>
                <a:srgbClr val="006BD6"/>
              </a:solidFill>
              <a:miter lim="800000"/>
              <a:headEnd/>
              <a:tailEnd/>
            </a:ln>
            <a:effectLst>
              <a:prstShdw prst="shdw18" dist="17961" dir="13500000">
                <a:srgbClr val="006BD6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08" y="2776"/>
              <a:ext cx="5135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None/>
                <a:defRPr/>
              </a:pPr>
              <a:r>
                <a:rPr lang="en-GB" dirty="0" smtClean="0">
                  <a:solidFill>
                    <a:schemeClr val="bg2"/>
                  </a:solidFill>
                  <a:effectLst/>
                  <a:cs typeface="+mn-cs"/>
                </a:rPr>
                <a:t>Gives access to </a:t>
              </a:r>
              <a:r>
                <a:rPr lang="en-GB" dirty="0" smtClean="0">
                  <a:solidFill>
                    <a:srgbClr val="FFFF00"/>
                  </a:solidFill>
                  <a:effectLst/>
                  <a:cs typeface="+mn-cs"/>
                </a:rPr>
                <a:t>58 TIR operational countries </a:t>
              </a:r>
              <a:endParaRPr lang="en-GB" dirty="0">
                <a:solidFill>
                  <a:srgbClr val="FFFF00"/>
                </a:solidFill>
                <a:effectLst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0663" y="3976687"/>
            <a:ext cx="8745537" cy="1108075"/>
            <a:chOff x="220663" y="4121150"/>
            <a:chExt cx="8745537" cy="1108075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20663" y="4121150"/>
              <a:ext cx="8745537" cy="1108075"/>
            </a:xfrm>
            <a:prstGeom prst="rect">
              <a:avLst/>
            </a:prstGeom>
            <a:solidFill>
              <a:srgbClr val="004F9E"/>
            </a:solidFill>
            <a:ln w="38100" algn="ctr">
              <a:solidFill>
                <a:srgbClr val="004F9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860550" y="4339592"/>
              <a:ext cx="7045325" cy="6740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lnSpc>
                  <a:spcPct val="105000"/>
                </a:lnSpc>
                <a:spcBef>
                  <a:spcPct val="30000"/>
                </a:spcBef>
                <a:spcAft>
                  <a:spcPct val="30000"/>
                </a:spcAft>
                <a:buClr>
                  <a:schemeClr val="bg1"/>
                </a:buClr>
                <a:buFont typeface="Wingdings" pitchFamily="2" charset="2"/>
                <a:buNone/>
                <a:defRPr/>
              </a:pPr>
              <a:r>
                <a:rPr lang="en-GB" dirty="0">
                  <a:solidFill>
                    <a:schemeClr val="bg2"/>
                  </a:solidFill>
                  <a:effectLst/>
                  <a:cs typeface="+mn-cs"/>
                </a:rPr>
                <a:t>Through</a:t>
              </a:r>
              <a:r>
                <a:rPr lang="en-GB" dirty="0">
                  <a:effectLst/>
                  <a:cs typeface="+mn-cs"/>
                </a:rPr>
                <a:t> </a:t>
              </a:r>
              <a:r>
                <a:rPr lang="en-GB" dirty="0">
                  <a:solidFill>
                    <a:srgbClr val="FFFF00"/>
                  </a:solidFill>
                  <a:effectLst/>
                  <a:cs typeface="+mn-cs"/>
                </a:rPr>
                <a:t>mutual recognition of Customs Controls </a:t>
              </a:r>
              <a:r>
                <a:rPr lang="en-GB" dirty="0">
                  <a:solidFill>
                    <a:schemeClr val="bg2"/>
                  </a:solidFill>
                  <a:effectLst/>
                  <a:cs typeface="+mn-cs"/>
                </a:rPr>
                <a:t>and the guarantee, transport costs, formalities and delays are reduced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9512" y="1340768"/>
            <a:ext cx="8758238" cy="1228726"/>
            <a:chOff x="114" y="926"/>
            <a:chExt cx="5517" cy="774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14" y="926"/>
              <a:ext cx="5517" cy="774"/>
            </a:xfrm>
            <a:prstGeom prst="rect">
              <a:avLst/>
            </a:prstGeom>
            <a:solidFill>
              <a:srgbClr val="5BADFF"/>
            </a:solidFill>
            <a:ln w="38100" algn="ctr">
              <a:solidFill>
                <a:srgbClr val="5BADFF"/>
              </a:solidFill>
              <a:miter lim="800000"/>
              <a:headEnd/>
              <a:tailEnd/>
            </a:ln>
            <a:effectLst>
              <a:prstShdw prst="shdw18" dist="17961" dir="13500000">
                <a:srgbClr val="5BADFF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32" y="1076"/>
              <a:ext cx="4730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None/>
                <a:defRPr/>
              </a:pPr>
              <a:r>
                <a:rPr lang="en-GB" dirty="0" smtClean="0">
                  <a:solidFill>
                    <a:srgbClr val="FFFF00"/>
                  </a:solidFill>
                  <a:effectLst/>
                  <a:cs typeface="+mn-cs"/>
                </a:rPr>
                <a:t>Secures and facilitates </a:t>
              </a:r>
              <a:r>
                <a:rPr lang="en-GB" dirty="0">
                  <a:solidFill>
                    <a:srgbClr val="FFFF00"/>
                  </a:solidFill>
                  <a:effectLst/>
                  <a:cs typeface="+mn-cs"/>
                </a:rPr>
                <a:t>trade </a:t>
              </a:r>
              <a:r>
                <a:rPr lang="en-GB" dirty="0">
                  <a:solidFill>
                    <a:schemeClr val="bg2"/>
                  </a:solidFill>
                  <a:effectLst/>
                  <a:cs typeface="+mn-cs"/>
                </a:rPr>
                <a:t>through the implementation of harmonised controls &amp; documents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24328" y="1412329"/>
            <a:ext cx="1397346" cy="942985"/>
            <a:chOff x="7524328" y="1556792"/>
            <a:chExt cx="1397346" cy="942985"/>
          </a:xfrm>
        </p:grpSpPr>
        <p:pic>
          <p:nvPicPr>
            <p:cNvPr id="16" name="Picture 15" descr="tir-En.pn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7524328" y="1556792"/>
              <a:ext cx="1397346" cy="942985"/>
            </a:xfrm>
            <a:prstGeom prst="rect">
              <a:avLst/>
            </a:prstGeom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956376" y="1844824"/>
              <a:ext cx="216024" cy="648072"/>
            </a:xfrm>
            <a:prstGeom prst="rect">
              <a:avLst/>
            </a:prstGeom>
            <a:solidFill>
              <a:srgbClr val="FFFF00">
                <a:alpha val="42999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3528" y="2780481"/>
            <a:ext cx="1397346" cy="942985"/>
            <a:chOff x="323528" y="2924944"/>
            <a:chExt cx="1397346" cy="942985"/>
          </a:xfrm>
        </p:grpSpPr>
        <p:pic>
          <p:nvPicPr>
            <p:cNvPr id="19" name="Picture 18" descr="tir-En.pn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23528" y="2924944"/>
              <a:ext cx="1397346" cy="942985"/>
            </a:xfrm>
            <a:prstGeom prst="rect">
              <a:avLst/>
            </a:prstGeom>
          </p:spPr>
        </p:pic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1259632" y="3212976"/>
              <a:ext cx="216024" cy="648072"/>
            </a:xfrm>
            <a:prstGeom prst="rect">
              <a:avLst/>
            </a:prstGeom>
            <a:solidFill>
              <a:srgbClr val="FFFF00">
                <a:alpha val="42999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1520" y="4004617"/>
            <a:ext cx="1397346" cy="942985"/>
            <a:chOff x="251520" y="4149080"/>
            <a:chExt cx="1397346" cy="942985"/>
          </a:xfrm>
        </p:grpSpPr>
        <p:pic>
          <p:nvPicPr>
            <p:cNvPr id="22" name="Picture 21" descr="tir-En.pn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251520" y="4149080"/>
              <a:ext cx="1397346" cy="942985"/>
            </a:xfrm>
            <a:prstGeom prst="rect">
              <a:avLst/>
            </a:prstGeom>
          </p:spPr>
        </p:pic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251520" y="4437112"/>
              <a:ext cx="216024" cy="648072"/>
            </a:xfrm>
            <a:prstGeom prst="rect">
              <a:avLst/>
            </a:prstGeom>
            <a:solidFill>
              <a:srgbClr val="FFFF00">
                <a:alpha val="42999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" name="Rectangle 16"/>
            <p:cNvSpPr>
              <a:spLocks noChangeArrowheads="1"/>
            </p:cNvSpPr>
            <p:nvPr/>
          </p:nvSpPr>
          <p:spPr bwMode="auto">
            <a:xfrm>
              <a:off x="467544" y="4437112"/>
              <a:ext cx="216024" cy="648072"/>
            </a:xfrm>
            <a:prstGeom prst="rect">
              <a:avLst/>
            </a:prstGeom>
            <a:solidFill>
              <a:srgbClr val="FFFF00">
                <a:alpha val="42999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971600" y="4437112"/>
              <a:ext cx="216024" cy="648072"/>
            </a:xfrm>
            <a:prstGeom prst="rect">
              <a:avLst/>
            </a:prstGeom>
            <a:solidFill>
              <a:srgbClr val="FFFF00">
                <a:alpha val="42999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26" name="Picture 25" descr="small_tir_map_with_afghanistan_09_201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660232" y="5228753"/>
            <a:ext cx="2066373" cy="10118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Computerised TIR procedures</a:t>
            </a:r>
            <a:endParaRPr lang="en-GB" dirty="0"/>
          </a:p>
        </p:txBody>
      </p:sp>
      <p:pic>
        <p:nvPicPr>
          <p:cNvPr id="3" name="Picture 2" descr="TIR-apps-EN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07504" y="1008112"/>
            <a:ext cx="8928992" cy="54452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TIR-EPD Green Lanes blueprint</a:t>
            </a:r>
            <a:endParaRPr lang="en-GB"/>
          </a:p>
        </p:txBody>
      </p:sp>
      <p:pic>
        <p:nvPicPr>
          <p:cNvPr id="3" name="Picture 2" descr="blueprint-example-a-rgb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4949" y="2690961"/>
            <a:ext cx="8010525" cy="37623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road-sign-rgb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475589" y="1106785"/>
            <a:ext cx="2344883" cy="1928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893" y="1322809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1"/>
                </a:solidFill>
              </a:rPr>
              <a:t>Reduce</a:t>
            </a:r>
            <a:r>
              <a:rPr lang="en-US" dirty="0" smtClean="0"/>
              <a:t> border waiting times, </a:t>
            </a:r>
            <a:r>
              <a:rPr lang="en-US" dirty="0" smtClean="0">
                <a:solidFill>
                  <a:schemeClr val="accent1"/>
                </a:solidFill>
              </a:rPr>
              <a:t>facilitate</a:t>
            </a:r>
            <a:r>
              <a:rPr lang="en-US" dirty="0" smtClean="0"/>
              <a:t> trade, </a:t>
            </a:r>
            <a:r>
              <a:rPr lang="en-US" dirty="0" smtClean="0">
                <a:solidFill>
                  <a:schemeClr val="accent1"/>
                </a:solidFill>
              </a:rPr>
              <a:t>increase</a:t>
            </a:r>
            <a:r>
              <a:rPr lang="en-US" dirty="0" smtClean="0"/>
              <a:t> risk management efficiency</a:t>
            </a:r>
            <a:r>
              <a:rPr lang="en-US" dirty="0" smtClean="0">
                <a:solidFill>
                  <a:schemeClr val="accent1"/>
                </a:solidFill>
              </a:rPr>
              <a:t>, improve </a:t>
            </a:r>
            <a:r>
              <a:rPr lang="en-US" dirty="0" smtClean="0"/>
              <a:t>customs controls, </a:t>
            </a:r>
            <a:r>
              <a:rPr lang="en-US" dirty="0" smtClean="0">
                <a:solidFill>
                  <a:schemeClr val="accent1"/>
                </a:solidFill>
              </a:rPr>
              <a:t>secure</a:t>
            </a:r>
            <a:r>
              <a:rPr lang="en-US" dirty="0" smtClean="0"/>
              <a:t> trade and transport!</a:t>
            </a:r>
            <a:endParaRPr lang="fr-CH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CB63C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WCO SAFE Framework</a:t>
            </a:r>
            <a:endParaRPr lang="fr-CH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1124744"/>
            <a:ext cx="3983360" cy="52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 rot="-1287135">
            <a:off x="982663" y="3285431"/>
            <a:ext cx="3155950" cy="2632075"/>
            <a:chOff x="1710" y="1774"/>
            <a:chExt cx="1805" cy="1642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710" y="1774"/>
              <a:ext cx="1805" cy="1642"/>
              <a:chOff x="1710" y="1774"/>
              <a:chExt cx="1805" cy="1642"/>
            </a:xfrm>
          </p:grpSpPr>
          <p:sp>
            <p:nvSpPr>
              <p:cNvPr id="8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74" y="1774"/>
                <a:ext cx="1620" cy="1620"/>
              </a:xfrm>
              <a:prstGeom prst="rect">
                <a:avLst/>
              </a:prstGeom>
            </p:spPr>
            <p:txBody>
              <a:bodyPr wrap="none" fromWordArt="1">
                <a:prstTxWarp prst="textButtonPour">
                  <a:avLst>
                    <a:gd name="adj1" fmla="val 11054180"/>
                    <a:gd name="adj2" fmla="val 50130"/>
                  </a:avLst>
                </a:prstTxWarp>
              </a:bodyPr>
              <a:lstStyle/>
              <a:p>
                <a:pPr algn="ctr"/>
                <a:r>
                  <a:rPr lang="en-US" sz="1800" kern="10" dirty="0">
                    <a:ln w="952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solidFill>
                      <a:srgbClr val="000080"/>
                    </a:solidFill>
                    <a:latin typeface="Arial Black"/>
                  </a:rPr>
                  <a:t>Requirement </a:t>
                </a:r>
              </a:p>
              <a:p>
                <a:pPr algn="ctr"/>
                <a:r>
                  <a:rPr lang="en-US" sz="1800" kern="10" dirty="0">
                    <a:ln w="952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solidFill>
                      <a:srgbClr val="000080"/>
                    </a:solidFill>
                    <a:latin typeface="Arial Black"/>
                  </a:rPr>
                  <a:t> </a:t>
                </a:r>
              </a:p>
              <a:p>
                <a:pPr algn="ctr"/>
                <a:r>
                  <a:rPr lang="en-US" sz="1800" kern="10" dirty="0">
                    <a:ln w="952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solidFill>
                      <a:srgbClr val="000080"/>
                    </a:solidFill>
                    <a:latin typeface="Arial Black"/>
                  </a:rPr>
                  <a:t> fulfilled by </a:t>
                </a:r>
              </a:p>
            </p:txBody>
          </p:sp>
          <p:pic>
            <p:nvPicPr>
              <p:cNvPr id="9" name="Picture 8" descr="TIRframe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2238" y="2312"/>
                <a:ext cx="720" cy="489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</p:pic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2961" y="2461"/>
                <a:ext cx="555" cy="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r>
                  <a:rPr lang="en-US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  <a:sym typeface="Wingdings" pitchFamily="2" charset="2"/>
                  </a:rPr>
                  <a:t></a:t>
                </a:r>
                <a:endParaRPr lang="en-GB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1709" y="2483"/>
                <a:ext cx="555" cy="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buNone/>
                  <a:defRPr/>
                </a:pPr>
                <a:r>
                  <a:rPr lang="en-US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  <a:sym typeface="Wingdings" pitchFamily="2" charset="2"/>
                  </a:rPr>
                  <a:t></a:t>
                </a:r>
                <a:endParaRPr lang="en-GB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1758" y="1776"/>
                <a:ext cx="1648" cy="1638"/>
              </a:xfrm>
              <a:prstGeom prst="ellips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2154" y="2193"/>
              <a:ext cx="894" cy="725"/>
            </a:xfrm>
            <a:prstGeom prst="ellips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13" name="Picture 12" descr="Untitled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60032" y="1040992"/>
            <a:ext cx="3712744" cy="54843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IRU`s Recommended Next Steps!</a:t>
            </a:r>
            <a:endParaRPr lang="en-US" dirty="0"/>
          </a:p>
        </p:txBody>
      </p:sp>
      <p:sp>
        <p:nvSpPr>
          <p:cNvPr id="3" name="İçerik Yer Tutucusu 2"/>
          <p:cNvSpPr txBox="1">
            <a:spLocks/>
          </p:cNvSpPr>
          <p:nvPr/>
        </p:nvSpPr>
        <p:spPr>
          <a:xfrm>
            <a:off x="279400" y="1340768"/>
            <a:ext cx="8583613" cy="5060032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IRU/US Chamber of Commerce update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NELTI-4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contain port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connections as well as Israel and Palestine!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/>
              <a:t>IRU/Customs Administrations to develop an </a:t>
            </a:r>
            <a:r>
              <a:rPr lang="en-US" sz="2400" b="1" dirty="0" smtClean="0"/>
              <a:t>Intermodal TIR Pilot Project </a:t>
            </a:r>
            <a:r>
              <a:rPr lang="en-US" sz="2400" dirty="0" smtClean="0"/>
              <a:t>in order to put in place key TIR risk management tools and ensure smooth flow of goods across the MECC Region.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IRU assists Customs Administrations of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Egypt and Palestine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to join and implement TIR System.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IRU/MECC and National Authorities conduct 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 Highway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Pre-f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easibility Studies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dirty="0" smtClean="0"/>
              <a:t>along intermodal itineraries across the MECC region.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01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632848" cy="601616"/>
          </a:xfrm>
        </p:spPr>
        <p:txBody>
          <a:bodyPr>
            <a:noAutofit/>
          </a:bodyPr>
          <a:lstStyle/>
          <a:p>
            <a:r>
              <a:rPr lang="fr-CH" sz="2400" dirty="0" smtClean="0">
                <a:solidFill>
                  <a:schemeClr val="accent1">
                    <a:lumMod val="50000"/>
                  </a:schemeClr>
                </a:solidFill>
              </a:rPr>
              <a:t>Oxford </a:t>
            </a:r>
            <a:r>
              <a:rPr lang="fr-CH" sz="2400" dirty="0" err="1" smtClean="0">
                <a:solidFill>
                  <a:schemeClr val="accent1">
                    <a:lumMod val="50000"/>
                  </a:schemeClr>
                </a:solidFill>
              </a:rPr>
              <a:t>Economics</a:t>
            </a:r>
            <a:r>
              <a:rPr lang="fr-CH" sz="2400" dirty="0" smtClean="0">
                <a:solidFill>
                  <a:schemeClr val="accent1">
                    <a:lumMod val="50000"/>
                  </a:schemeClr>
                </a:solidFill>
              </a:rPr>
              <a:t> and Organisation of American States (OAS) Report on TIR</a:t>
            </a:r>
            <a:endParaRPr lang="en-GB" sz="2500" dirty="0">
              <a:solidFill>
                <a:srgbClr val="92D050"/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5076056" y="1124744"/>
            <a:ext cx="3741142" cy="51845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7504" y="1124744"/>
            <a:ext cx="3275856" cy="4536504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txBody>
          <a:bodyPr wrap="square" rtlCol="0">
            <a:normAutofit/>
          </a:bodyPr>
          <a:lstStyle/>
          <a:p>
            <a:r>
              <a:rPr lang="fr-CH" sz="2400" b="1" dirty="0" smtClean="0">
                <a:solidFill>
                  <a:srgbClr val="F2B800"/>
                </a:solidFill>
              </a:rPr>
              <a:t>TIR as a best practice for intermodal transport  facilitation in Latin American Countries  </a:t>
            </a:r>
          </a:p>
          <a:p>
            <a:endParaRPr lang="fr-CH" dirty="0" smtClean="0">
              <a:solidFill>
                <a:schemeClr val="bg1"/>
              </a:solidFill>
            </a:endParaRPr>
          </a:p>
          <a:p>
            <a:endParaRPr lang="fr-CH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Results of the report have shown significant benefits in TIR implementation for LAC countries</a:t>
            </a:r>
            <a:endParaRPr lang="en-GB" b="1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1880" y="1124744"/>
            <a:ext cx="1440160" cy="3960440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 err="1" smtClean="0"/>
          </a:p>
        </p:txBody>
      </p:sp>
      <p:sp>
        <p:nvSpPr>
          <p:cNvPr id="7" name="Rectangle 6"/>
          <p:cNvSpPr/>
          <p:nvPr/>
        </p:nvSpPr>
        <p:spPr>
          <a:xfrm>
            <a:off x="3491880" y="5157192"/>
            <a:ext cx="1440160" cy="11521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 err="1" smtClean="0"/>
          </a:p>
        </p:txBody>
      </p:sp>
      <p:sp>
        <p:nvSpPr>
          <p:cNvPr id="8" name="Rectangle 7"/>
          <p:cNvSpPr/>
          <p:nvPr/>
        </p:nvSpPr>
        <p:spPr>
          <a:xfrm>
            <a:off x="107504" y="5733256"/>
            <a:ext cx="3312368" cy="576064"/>
          </a:xfrm>
          <a:prstGeom prst="rect">
            <a:avLst/>
          </a:prstGeom>
          <a:solidFill>
            <a:srgbClr val="F2B800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 err="1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632848" cy="601616"/>
          </a:xfrm>
        </p:spPr>
        <p:txBody>
          <a:bodyPr>
            <a:noAutofit/>
          </a:bodyPr>
          <a:lstStyle/>
          <a:p>
            <a:r>
              <a:rPr lang="fr-CH" sz="2400" dirty="0" smtClean="0">
                <a:solidFill>
                  <a:schemeClr val="accent1">
                    <a:lumMod val="50000"/>
                  </a:schemeClr>
                </a:solidFill>
              </a:rPr>
              <a:t>Oxford </a:t>
            </a:r>
            <a:r>
              <a:rPr lang="fr-CH" sz="2400" dirty="0" err="1" smtClean="0">
                <a:solidFill>
                  <a:schemeClr val="accent1">
                    <a:lumMod val="50000"/>
                  </a:schemeClr>
                </a:solidFill>
              </a:rPr>
              <a:t>Economics</a:t>
            </a:r>
            <a:r>
              <a:rPr lang="fr-CH" sz="2400" dirty="0" smtClean="0">
                <a:solidFill>
                  <a:schemeClr val="accent1">
                    <a:lumMod val="50000"/>
                  </a:schemeClr>
                </a:solidFill>
              </a:rPr>
              <a:t> and Organisation of American States (OAS) Report on TIR</a:t>
            </a:r>
            <a:endParaRPr lang="en-GB" sz="2500" dirty="0">
              <a:solidFill>
                <a:srgbClr val="92D050"/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5076056" y="1124744"/>
            <a:ext cx="3741142" cy="51845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7504" y="1124744"/>
            <a:ext cx="3275856" cy="4536504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txBody>
          <a:bodyPr wrap="square" rtlCol="0">
            <a:normAutofit/>
          </a:bodyPr>
          <a:lstStyle/>
          <a:p>
            <a:r>
              <a:rPr lang="fr-CH" sz="2400" b="1" dirty="0" smtClean="0">
                <a:solidFill>
                  <a:srgbClr val="F2B800"/>
                </a:solidFill>
              </a:rPr>
              <a:t>TIR as a best practice for intermodal transport  facilitation in Latin American Countries  </a:t>
            </a:r>
          </a:p>
          <a:p>
            <a:endParaRPr lang="fr-CH" dirty="0" smtClean="0">
              <a:solidFill>
                <a:schemeClr val="bg1"/>
              </a:solidFill>
            </a:endParaRPr>
          </a:p>
          <a:p>
            <a:endParaRPr lang="fr-CH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Argentina, Brazil, Mexico: exports boost by up to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USD 9 billion total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Border waiting times cut by 50% </a:t>
            </a:r>
            <a:r>
              <a:rPr lang="en-GB" dirty="0" smtClean="0">
                <a:solidFill>
                  <a:schemeClr val="bg1"/>
                </a:solidFill>
              </a:rPr>
              <a:t>between Latin American countries</a:t>
            </a:r>
            <a:endParaRPr lang="en-GB" dirty="0" smtClean="0">
              <a:solidFill>
                <a:srgbClr val="3F3F3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1880" y="1124744"/>
            <a:ext cx="1440160" cy="3960440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 err="1" smtClean="0"/>
          </a:p>
        </p:txBody>
      </p:sp>
      <p:sp>
        <p:nvSpPr>
          <p:cNvPr id="7" name="Rectangle 6"/>
          <p:cNvSpPr/>
          <p:nvPr/>
        </p:nvSpPr>
        <p:spPr>
          <a:xfrm>
            <a:off x="3491880" y="5157192"/>
            <a:ext cx="1440160" cy="11521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 err="1" smtClean="0"/>
          </a:p>
        </p:txBody>
      </p:sp>
      <p:sp>
        <p:nvSpPr>
          <p:cNvPr id="8" name="Rectangle 7"/>
          <p:cNvSpPr/>
          <p:nvPr/>
        </p:nvSpPr>
        <p:spPr>
          <a:xfrm>
            <a:off x="107504" y="5733256"/>
            <a:ext cx="3312368" cy="576064"/>
          </a:xfrm>
          <a:prstGeom prst="rect">
            <a:avLst/>
          </a:prstGeom>
          <a:solidFill>
            <a:srgbClr val="F2B800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 err="1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1645" y="192851"/>
            <a:ext cx="7200800" cy="60161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Findings of Oxford Economics and OAS report  </a:t>
            </a:r>
            <a:br>
              <a:rPr lang="en-GB" dirty="0" smtClean="0"/>
            </a:br>
            <a:r>
              <a:rPr lang="en-GB" dirty="0" smtClean="0"/>
              <a:t>on TIR potential for trade facilitation in LAC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9512" y="1124744"/>
            <a:ext cx="8713028" cy="122412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Implementation </a:t>
            </a:r>
            <a:r>
              <a:rPr lang="en-GB" b="1" dirty="0" smtClean="0">
                <a:solidFill>
                  <a:srgbClr val="FFC000"/>
                </a:solidFill>
              </a:rPr>
              <a:t>of TIR could boost exports in Argentina, Brazil and Mexico for a total of $9 billion per annum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5" y="548640"/>
            <a:ext cx="914400" cy="914400"/>
          </a:xfrm>
          <a:prstGeom prst="rect">
            <a:avLst/>
          </a:prstGeom>
          <a:noFill/>
          <a:effectLst/>
        </p:spPr>
        <p:txBody>
          <a:bodyPr wrap="none" rtlCol="0">
            <a:normAutofit/>
          </a:bodyPr>
          <a:lstStyle/>
          <a:p>
            <a:endParaRPr lang="en-GB" sz="1800" baseline="0" dirty="0" err="1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2564924"/>
            <a:ext cx="8713028" cy="122412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In Argentina and Brazil most of the boost occurs through intermodal trade, while in Mexico’s case - road transportation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4005104"/>
            <a:ext cx="8713028" cy="122412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TIR system simplifying and harmonizing formalities would </a:t>
            </a:r>
          </a:p>
          <a:p>
            <a:pPr algn="ctr"/>
            <a:r>
              <a:rPr lang="en-GB" b="1" dirty="0" smtClean="0">
                <a:solidFill>
                  <a:srgbClr val="FFC000"/>
                </a:solidFill>
              </a:rPr>
              <a:t>cut border waiting times between LAC by 50%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5373211"/>
            <a:ext cx="8713028" cy="122412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b="1" dirty="0" smtClean="0">
                <a:solidFill>
                  <a:srgbClr val="FFC000"/>
                </a:solidFill>
              </a:rPr>
              <a:t>Port Customs clearance and technical control  takes on average </a:t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>2 days in Argentina, 3 days in Brazil and 2 days in Mexico compared to </a:t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sz="2000" b="1" u="sng" dirty="0" smtClean="0">
                <a:solidFill>
                  <a:srgbClr val="FFC000"/>
                </a:solidFill>
              </a:rPr>
              <a:t>only 1 day</a:t>
            </a:r>
            <a:r>
              <a:rPr lang="en-GB" sz="2000" b="1" dirty="0" smtClean="0">
                <a:solidFill>
                  <a:srgbClr val="FFC000"/>
                </a:solidFill>
              </a:rPr>
              <a:t> </a:t>
            </a:r>
            <a:r>
              <a:rPr lang="en-GB" b="1" dirty="0" smtClean="0">
                <a:solidFill>
                  <a:srgbClr val="FFC000"/>
                </a:solidFill>
              </a:rPr>
              <a:t>in major European countries utilizing the TIR system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8247792" y="101885"/>
            <a:ext cx="644748" cy="89350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416824" cy="601616"/>
          </a:xfrm>
        </p:spPr>
        <p:txBody>
          <a:bodyPr>
            <a:normAutofit/>
          </a:bodyPr>
          <a:lstStyle/>
          <a:p>
            <a:r>
              <a:rPr lang="en-US" dirty="0" smtClean="0"/>
              <a:t>Facilitate Road Transport for their future!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82"/>
          <a:stretch/>
        </p:blipFill>
        <p:spPr bwMode="auto">
          <a:xfrm>
            <a:off x="1633539" y="1390650"/>
            <a:ext cx="5848576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4173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irillm130500016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980728"/>
            <a:ext cx="9144000" cy="5472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Globalisation</a:t>
            </a:r>
            <a:r>
              <a:rPr lang="fr-CH" dirty="0" smtClean="0"/>
              <a:t>?</a:t>
            </a:r>
            <a:endParaRPr lang="fr-CH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4175" y="5949702"/>
            <a:ext cx="1056700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GB" sz="1200" dirty="0">
                <a:solidFill>
                  <a:srgbClr val="005EA4"/>
                </a:solidFill>
                <a:effectLst/>
                <a:cs typeface="+mn-cs"/>
              </a:rPr>
              <a:t>Source: IRU</a:t>
            </a:r>
            <a:r>
              <a:rPr lang="en-GB" sz="1000" dirty="0">
                <a:solidFill>
                  <a:srgbClr val="005EA4"/>
                </a:solidFill>
                <a:effectLst/>
                <a:cs typeface="+mn-cs"/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520" y="5301208"/>
            <a:ext cx="8575675" cy="561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buNone/>
              <a:defRPr/>
            </a:pPr>
            <a:r>
              <a:rPr lang="en-GB" sz="2800" dirty="0">
                <a:solidFill>
                  <a:schemeClr val="bg2"/>
                </a:solidFill>
                <a:effectLst/>
                <a:cs typeface="+mn-cs"/>
              </a:rPr>
              <a:t>Road Transport has become a vital production tool!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76275" y="6084640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20072" y="2267404"/>
            <a:ext cx="3923928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en-GB" sz="2800" b="1" dirty="0">
                <a:solidFill>
                  <a:schemeClr val="bg1"/>
                </a:solidFill>
                <a:effectLst/>
              </a:rPr>
              <a:t>The combined efforts </a:t>
            </a:r>
            <a:r>
              <a:rPr lang="en-GB" sz="2800" b="1" dirty="0" smtClean="0">
                <a:solidFill>
                  <a:schemeClr val="bg1"/>
                </a:solidFill>
                <a:effectLst/>
              </a:rPr>
              <a:t>of 29 </a:t>
            </a:r>
            <a:r>
              <a:rPr lang="en-GB" sz="2800" b="1" dirty="0">
                <a:solidFill>
                  <a:schemeClr val="bg1"/>
                </a:solidFill>
                <a:effectLst/>
              </a:rPr>
              <a:t>companies in </a:t>
            </a:r>
            <a:r>
              <a:rPr lang="en-GB" sz="2800" b="1" dirty="0" smtClean="0">
                <a:solidFill>
                  <a:schemeClr val="bg1"/>
                </a:solidFill>
                <a:effectLst/>
              </a:rPr>
              <a:t/>
            </a:r>
            <a:br>
              <a:rPr lang="en-GB" sz="2800" b="1" dirty="0" smtClean="0">
                <a:solidFill>
                  <a:schemeClr val="bg1"/>
                </a:solidFill>
                <a:effectLst/>
              </a:rPr>
            </a:br>
            <a:r>
              <a:rPr lang="en-GB" sz="2800" b="1" dirty="0" smtClean="0">
                <a:solidFill>
                  <a:schemeClr val="bg1"/>
                </a:solidFill>
                <a:effectLst/>
              </a:rPr>
              <a:t>18 </a:t>
            </a:r>
            <a:r>
              <a:rPr lang="en-GB" sz="2800" b="1" dirty="0">
                <a:solidFill>
                  <a:schemeClr val="bg1"/>
                </a:solidFill>
                <a:effectLst/>
              </a:rPr>
              <a:t>countries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3528" y="1196752"/>
            <a:ext cx="8448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lang="en-GB" sz="2800" dirty="0">
                <a:solidFill>
                  <a:srgbClr val="0059C2"/>
                </a:solidFill>
                <a:effectLst/>
                <a:cs typeface="+mn-cs"/>
              </a:rPr>
              <a:t>What does it take to have a cup of coffee in a café? </a:t>
            </a:r>
          </a:p>
        </p:txBody>
      </p:sp>
    </p:spTree>
    <p:extLst>
      <p:ext uri="{BB962C8B-B14F-4D97-AF65-F5344CB8AC3E}">
        <p14:creationId xmlns="" xmlns:p14="http://schemas.microsoft.com/office/powerpoint/2010/main" val="4034733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1" y="697976"/>
            <a:ext cx="2744444" cy="77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69" y="1562387"/>
            <a:ext cx="1940793" cy="64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74" y="674864"/>
            <a:ext cx="3600317" cy="81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0" y="2506431"/>
            <a:ext cx="1078739" cy="105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0" y="3645068"/>
            <a:ext cx="1246063" cy="57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152" y="697976"/>
            <a:ext cx="1815059" cy="77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7" y="4312146"/>
            <a:ext cx="120222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47" y="5074266"/>
            <a:ext cx="1260050" cy="87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17" y="6247502"/>
            <a:ext cx="2035100" cy="54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833" y="1567706"/>
            <a:ext cx="1182511" cy="117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7" y="1524287"/>
            <a:ext cx="1400898" cy="88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18" y="1594044"/>
            <a:ext cx="1746449" cy="53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932040" y="4953843"/>
            <a:ext cx="1684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Alexandria Chamber of Commerce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258" y="2838518"/>
            <a:ext cx="1231768" cy="73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62" y="5119962"/>
            <a:ext cx="928390" cy="83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6" y="4948225"/>
            <a:ext cx="1202221" cy="120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65" y="1565039"/>
            <a:ext cx="903292" cy="90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26417" y="5898191"/>
            <a:ext cx="1273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Ready </a:t>
            </a:r>
            <a:r>
              <a:rPr lang="en-US" sz="1200" b="1" dirty="0"/>
              <a:t>Made Garments Export Council</a:t>
            </a:r>
            <a:endParaRPr lang="en-US" sz="1200" dirty="0"/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21" y="5095399"/>
            <a:ext cx="966649" cy="86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58" y="6105964"/>
            <a:ext cx="2827263" cy="69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089" y="5395272"/>
            <a:ext cx="1400331" cy="57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230" y="6105964"/>
            <a:ext cx="2572122" cy="69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904909"/>
            <a:ext cx="13335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515" y="3655604"/>
            <a:ext cx="1182511" cy="118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698" y="5011901"/>
            <a:ext cx="988121" cy="97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6296"/>
            <a:ext cx="9144000" cy="601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FF00"/>
                </a:solidFill>
              </a:rPr>
              <a:t>IRU is pleased to work with MECC !</a:t>
            </a:r>
            <a:endParaRPr lang="fr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7835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1/1d/Levant_%28orthographic_projection%29.png/640px-Levant_%28orthographic_projection%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96"/>
            <a:ext cx="4210050" cy="4210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 smtClean="0"/>
              <a:t>Core MECC Region</a:t>
            </a:r>
            <a:endParaRPr lang="en-GB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3275856" y="1124744"/>
            <a:ext cx="5616624" cy="4752528"/>
          </a:xfrm>
          <a:prstGeom prst="rect">
            <a:avLst/>
          </a:prstGeom>
        </p:spPr>
        <p:txBody>
          <a:bodyPr/>
          <a:lstStyle/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Heart of three continents!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MECC is composed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mainly by the Levant region, which bridges Africa, Asia and Europe.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None/>
              <a:tabLst/>
              <a:defRPr/>
            </a:pPr>
            <a:r>
              <a:rPr lang="en-GB" sz="2000" dirty="0"/>
              <a:t> </a:t>
            </a:r>
            <a:r>
              <a:rPr lang="en-GB" sz="2000" dirty="0" smtClean="0"/>
              <a:t>Jordan constitutes a hub point for interconnecting Arabian Gulf, Red Sea and Mediterranean.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2000" dirty="0" smtClean="0"/>
              <a:t>Turkey represents a key producing economy and a gateway to Europe.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2000" dirty="0" smtClean="0"/>
              <a:t>Egypt is another centre of gravity which opens to rest of Africa.</a:t>
            </a: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Israel is key for port facilities opening to Jordan and integrating Palestinian trade with the world.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5229200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CH" sz="1000" i="1" dirty="0" smtClean="0">
                <a:effectLst/>
              </a:rPr>
              <a:t>Image by Wikipedia.</a:t>
            </a:r>
            <a:endParaRPr lang="fr-CH" sz="1000" i="1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8238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MECC </a:t>
            </a:r>
            <a:r>
              <a:rPr lang="en-GB" dirty="0" smtClean="0"/>
              <a:t>Organisational</a:t>
            </a:r>
            <a:r>
              <a:rPr lang="en-US" dirty="0" smtClean="0"/>
              <a:t> Structure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04032"/>
            <a:ext cx="8072803" cy="332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976618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92127"/>
            <a:ext cx="7514190" cy="396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</p:spPr>
        <p:txBody>
          <a:bodyPr>
            <a:normAutofit/>
          </a:bodyPr>
          <a:lstStyle/>
          <a:p>
            <a:r>
              <a:rPr lang="en-US" dirty="0" smtClean="0"/>
              <a:t>(1) IRU could join the Int`l Advisory Board!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54875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307104"/>
            <a:ext cx="7740352" cy="6016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(2) IRU could lead Movement of Goods Task Force</a:t>
            </a:r>
            <a:endParaRPr 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00808"/>
            <a:ext cx="797795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681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488832" cy="601616"/>
          </a:xfrm>
        </p:spPr>
        <p:txBody>
          <a:bodyPr>
            <a:normAutofit/>
          </a:bodyPr>
          <a:lstStyle/>
          <a:p>
            <a:r>
              <a:rPr lang="en-US" dirty="0" smtClean="0"/>
              <a:t>Our joint success depends on `moving them`!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37462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3382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Template  Watermark 4-3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6350">
          <a:solidFill>
            <a:schemeClr val="accent3"/>
          </a:solidFill>
        </a:ln>
      </a:spPr>
      <a:bodyPr rtlCol="0" anchor="ctr">
        <a:normAutofit/>
      </a:bodyPr>
      <a:lstStyle>
        <a:defPPr algn="ctr">
          <a:defRPr dirty="0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Passenger Transport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1_Key messages 2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accent4">
                <a:lumMod val="60000"/>
                <a:lumOff val="40000"/>
              </a:schemeClr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Picture Slides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3200" baseline="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Closure page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3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lobe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Academy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IR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Sustainable Development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Facilitation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Goods Transport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axi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Template  Watermark 4-3</Template>
  <TotalTime>0</TotalTime>
  <Words>675</Words>
  <Application>Microsoft Office PowerPoint</Application>
  <PresentationFormat>On-screen Show (4:3)</PresentationFormat>
  <Paragraphs>98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New Template  Watermark 4-3</vt:lpstr>
      <vt:lpstr>Slides</vt:lpstr>
      <vt:lpstr>Globe</vt:lpstr>
      <vt:lpstr>Academy</vt:lpstr>
      <vt:lpstr>TIR</vt:lpstr>
      <vt:lpstr>Sustainable Development</vt:lpstr>
      <vt:lpstr>Facilitation</vt:lpstr>
      <vt:lpstr>Goods Transport</vt:lpstr>
      <vt:lpstr>Taxi</vt:lpstr>
      <vt:lpstr>Passenger Transport</vt:lpstr>
      <vt:lpstr>1_Key messages 2</vt:lpstr>
      <vt:lpstr>Picture Slides</vt:lpstr>
      <vt:lpstr>Closure page</vt:lpstr>
      <vt:lpstr>Middle East Commercial Centre Leadership Forum</vt:lpstr>
      <vt:lpstr>Evolution of IRU Membership</vt:lpstr>
      <vt:lpstr>What is Globalisation?</vt:lpstr>
      <vt:lpstr>Slide 4</vt:lpstr>
      <vt:lpstr>Core MECC Region</vt:lpstr>
      <vt:lpstr>MECC Organisational Structure</vt:lpstr>
      <vt:lpstr>(1) IRU could join the Int`l Advisory Board!</vt:lpstr>
      <vt:lpstr>(2) IRU could lead Movement of Goods Task Force</vt:lpstr>
      <vt:lpstr>Our joint success depends on `moving them`!</vt:lpstr>
      <vt:lpstr>IRU/IsDB/AULT Study already tells a lot!</vt:lpstr>
      <vt:lpstr>Trucks stop longer than they move en route!</vt:lpstr>
      <vt:lpstr>Project results already show the way forward!</vt:lpstr>
      <vt:lpstr>Use the UN multilateral instruments!</vt:lpstr>
      <vt:lpstr>Don`t re-invent the wheel!</vt:lpstr>
      <vt:lpstr>Status of 58 UN Conventions in the Arab world!</vt:lpstr>
      <vt:lpstr>Slide 16</vt:lpstr>
      <vt:lpstr>Securing and facilitating trade and international road transport</vt:lpstr>
      <vt:lpstr>Geographical scope of the TIR Convention</vt:lpstr>
      <vt:lpstr>TIR in the MECC region!</vt:lpstr>
      <vt:lpstr>What is the TIR System?</vt:lpstr>
      <vt:lpstr>Benefits of the TIR System</vt:lpstr>
      <vt:lpstr>Computerised TIR procedures</vt:lpstr>
      <vt:lpstr>TIR-EPD Green Lanes blueprint</vt:lpstr>
      <vt:lpstr>WCO SAFE Framework</vt:lpstr>
      <vt:lpstr>IRU`s Recommended Next Steps!</vt:lpstr>
      <vt:lpstr>Oxford Economics and Organisation of American States (OAS) Report on TIR</vt:lpstr>
      <vt:lpstr>Oxford Economics and Organisation of American States (OAS) Report on TIR</vt:lpstr>
      <vt:lpstr>Findings of Oxford Economics and OAS report   on TIR potential for trade facilitation in LAC</vt:lpstr>
      <vt:lpstr>Facilitate Road Transport for their future!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IRU 2014</dc:title>
  <dc:creator>Awatts</dc:creator>
  <cp:lastModifiedBy>lboaron</cp:lastModifiedBy>
  <cp:revision>108</cp:revision>
  <dcterms:created xsi:type="dcterms:W3CDTF">2013-12-24T10:10:45Z</dcterms:created>
  <dcterms:modified xsi:type="dcterms:W3CDTF">2014-12-08T08:57:20Z</dcterms:modified>
</cp:coreProperties>
</file>