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792" r:id="rId2"/>
    <p:sldId id="770" r:id="rId3"/>
    <p:sldId id="794" r:id="rId4"/>
    <p:sldId id="807" r:id="rId5"/>
    <p:sldId id="795" r:id="rId6"/>
    <p:sldId id="806" r:id="rId7"/>
    <p:sldId id="810" r:id="rId8"/>
    <p:sldId id="809" r:id="rId9"/>
    <p:sldId id="808" r:id="rId10"/>
    <p:sldId id="811" r:id="rId11"/>
    <p:sldId id="796" r:id="rId12"/>
    <p:sldId id="798" r:id="rId13"/>
    <p:sldId id="812" r:id="rId14"/>
    <p:sldId id="813" r:id="rId15"/>
    <p:sldId id="815" r:id="rId16"/>
    <p:sldId id="814" r:id="rId17"/>
    <p:sldId id="816" r:id="rId18"/>
    <p:sldId id="817" r:id="rId19"/>
    <p:sldId id="777" r:id="rId20"/>
  </p:sldIdLst>
  <p:sldSz cx="9906000" cy="6858000" type="A4"/>
  <p:notesSz cx="6797675" cy="9926638"/>
  <p:custDataLst>
    <p:tags r:id="rId2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Zent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200"/>
    <a:srgbClr val="006400"/>
    <a:srgbClr val="EAF6CE"/>
    <a:srgbClr val="DAF0A8"/>
    <a:srgbClr val="F1F9DF"/>
    <a:srgbClr val="FDC9C9"/>
    <a:srgbClr val="066BB0"/>
    <a:srgbClr val="7DB935"/>
    <a:srgbClr val="F0F0F0"/>
    <a:srgbClr val="BFBF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4828" autoAdjust="0"/>
  </p:normalViewPr>
  <p:slideViewPr>
    <p:cSldViewPr snapToGrid="0" snapToObjects="1">
      <p:cViewPr>
        <p:scale>
          <a:sx n="75" d="100"/>
          <a:sy n="75" d="100"/>
        </p:scale>
        <p:origin x="-174" y="-174"/>
      </p:cViewPr>
      <p:guideLst>
        <p:guide orient="horz" pos="2456"/>
        <p:guide orient="horz" pos="172"/>
        <p:guide orient="horz" pos="233"/>
        <p:guide orient="horz" pos="725"/>
        <p:guide orient="horz" pos="1010"/>
        <p:guide orient="horz" pos="3895"/>
        <p:guide orient="horz" pos="4203"/>
        <p:guide orient="horz" pos="4071"/>
        <p:guide pos="3120"/>
        <p:guide pos="183"/>
        <p:guide pos="1218"/>
        <p:guide pos="2412"/>
        <p:guide pos="6062"/>
        <p:guide pos="5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204" y="-10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RPD\regional%20cooperation\intra%20exports%20by%20regional%20group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ransport%20policy\data%20bank\approvals%20sketc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ransport%20policy\data%20bank\approvals%20sketc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ransport%20policy\data%20bank\approvals%20sket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H"/>
  <c:style val="5"/>
  <c:chart>
    <c:title>
      <c:tx>
        <c:rich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 lang="en-US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pP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Cumulative  IDBG financing 1396H-1433H in US$</a:t>
            </a:r>
            <a:endParaRPr lang="en-US" sz="12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888753425989215"/>
          <c:y val="0.90665433838851395"/>
        </c:manualLayout>
      </c:layout>
    </c:title>
    <c:view3D>
      <c:rotX val="30"/>
      <c:rotY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bg2"/>
            </a:solidFill>
          </c:spPr>
          <c:explosion val="5"/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24664528741178357"/>
                  <c:y val="-0.19982585024440327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Projects 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en-US" sz="1100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$ </a:t>
                    </a:r>
                    <a:r>
                      <a:rPr lang="en-US" sz="1100" dirty="0">
                        <a:solidFill>
                          <a:schemeClr val="bg1"/>
                        </a:solidFill>
                      </a:rPr>
                      <a:t>42.02 billion (49.52%)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CatName val="1"/>
            </c:dLbl>
            <c:dLbl>
              <c:idx val="1"/>
              <c:layout>
                <c:manualLayout>
                  <c:x val="0.19795290555791595"/>
                  <c:y val="0.1312367930938187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Trade financing $ 42.43 billion (50.00%)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CatName val="1"/>
            </c:dLbl>
            <c:dLbl>
              <c:idx val="2"/>
              <c:layout>
                <c:manualLayout>
                  <c:x val="2.2308463203257228E-3"/>
                  <c:y val="1.27937036361091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Technical assistance 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$ </a:t>
                    </a:r>
                    <a:r>
                      <a:rPr lang="en-US" dirty="0"/>
                      <a:t>0.41 billion (0.48%)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lang="en-US" sz="1100"/>
                </a:pPr>
                <a:endParaRPr lang="fr-FR"/>
              </a:p>
            </c:txPr>
            <c:showCatName val="1"/>
          </c:dLbls>
          <c:cat>
            <c:strRef>
              <c:f>Sheet1!$A$2:$A$5</c:f>
              <c:strCache>
                <c:ptCount val="3"/>
                <c:pt idx="0">
                  <c:v>Projects $ 42.02 billion (49.52%)</c:v>
                </c:pt>
                <c:pt idx="1">
                  <c:v>Trade financing $ 42.43 billion (50.00%)</c:v>
                </c:pt>
                <c:pt idx="2">
                  <c:v>Technical assistance $ 0.41 billion (0.48%)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0.49521997991825906</c:v>
                </c:pt>
                <c:pt idx="1">
                  <c:v>0.49999882149406294</c:v>
                </c:pt>
                <c:pt idx="2">
                  <c:v>4.7811985876784861E-3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explosion val="25"/>
          <c:cat>
            <c:strRef>
              <c:f>Sheet1!$A$2:$A$5</c:f>
              <c:strCache>
                <c:ptCount val="3"/>
                <c:pt idx="0">
                  <c:v>Projects $ 42.02 billion (49.52%)</c:v>
                </c:pt>
                <c:pt idx="1">
                  <c:v>Trade financing $ 42.43 billion (50.00%)</c:v>
                </c:pt>
                <c:pt idx="2">
                  <c:v>Technical assistance $ 0.41 billion (0.48%)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42021</c:v>
                </c:pt>
                <c:pt idx="1">
                  <c:v>42426.5</c:v>
                </c:pt>
                <c:pt idx="2">
                  <c:v>405.7</c:v>
                </c:pt>
                <c:pt idx="3">
                  <c:v>84853.2</c:v>
                </c:pt>
              </c:numCache>
            </c:numRef>
          </c:val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2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7237E-2"/>
          <c:y val="0.27564377369495785"/>
          <c:w val="0.85833333333333361"/>
          <c:h val="0.684708005249345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35"/>
          <c:dLbls>
            <c:dLbl>
              <c:idx val="0"/>
              <c:layout>
                <c:manualLayout>
                  <c:x val="-3.0076443569554183E-2"/>
                  <c:y val="-0.13712634878973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Energy,</a:t>
                    </a:r>
                    <a:r>
                      <a:rPr lang="en-US" baseline="0" dirty="0" smtClean="0"/>
                      <a:t> 36%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0.38476901694137666"/>
                  <c:y val="-2.2155325931012316E-2"/>
                </c:manualLayout>
              </c:layout>
              <c:spPr>
                <a:solidFill>
                  <a:srgbClr val="FFFFFF"/>
                </a:solidFill>
              </c:spPr>
              <c:txPr>
                <a:bodyPr/>
                <a:lstStyle/>
                <a:p>
                  <a:pPr>
                    <a:defRPr lang="en-US" sz="1100" b="1"/>
                  </a:pPr>
                  <a:endParaRPr lang="fr-FR"/>
                </a:p>
              </c:txPr>
              <c:dLblPos val="bestFit"/>
              <c:showVal val="1"/>
              <c:showCatName val="1"/>
            </c:dLbl>
            <c:dLbl>
              <c:idx val="2"/>
              <c:layout>
                <c:manualLayout>
                  <c:x val="1.9861571820906959E-3"/>
                  <c:y val="0.148560008485316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Industry, 12%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-0.13918482064741908"/>
                  <c:y val="-5.71157771945175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Agriculture, 11%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1.3057086614173241E-2"/>
                  <c:y val="-9.43460192475942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Social, 6%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Other, 4%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lang="en-US" sz="1100" b="1"/>
                </a:pPr>
                <a:endParaRPr lang="fr-FR"/>
              </a:p>
            </c:txPr>
            <c:dLblPos val="bestFit"/>
            <c:showVal val="1"/>
            <c:showCatName val="1"/>
          </c:dLbls>
          <c:cat>
            <c:strRef>
              <c:f>Sheet1!$A$2:$A$7</c:f>
              <c:strCache>
                <c:ptCount val="6"/>
                <c:pt idx="0">
                  <c:v>Energy/Utility</c:v>
                </c:pt>
                <c:pt idx="1">
                  <c:v>Transport &amp; Coms</c:v>
                </c:pt>
                <c:pt idx="2">
                  <c:v>Industry</c:v>
                </c:pt>
                <c:pt idx="3">
                  <c:v>Agriculture</c:v>
                </c:pt>
                <c:pt idx="4">
                  <c:v>Social</c:v>
                </c:pt>
                <c:pt idx="5">
                  <c:v>Other Sectors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0.36000000000000032</c:v>
                </c:pt>
                <c:pt idx="1">
                  <c:v>0.31000000000000222</c:v>
                </c:pt>
                <c:pt idx="2">
                  <c:v>0.12000000000000002</c:v>
                </c:pt>
                <c:pt idx="3">
                  <c:v>0.11000000000000015</c:v>
                </c:pt>
                <c:pt idx="4">
                  <c:v>6.000000000000013E-2</c:v>
                </c:pt>
                <c:pt idx="5">
                  <c:v>4.0000000000000112E-2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Sheet1!$A$2:$A$7</c:f>
              <c:strCache>
                <c:ptCount val="6"/>
                <c:pt idx="0">
                  <c:v>Energy/Utility</c:v>
                </c:pt>
                <c:pt idx="1">
                  <c:v>Transport &amp; Coms</c:v>
                </c:pt>
                <c:pt idx="2">
                  <c:v>Industry</c:v>
                </c:pt>
                <c:pt idx="3">
                  <c:v>Agriculture</c:v>
                </c:pt>
                <c:pt idx="4">
                  <c:v>Social</c:v>
                </c:pt>
                <c:pt idx="5">
                  <c:v>Other Sectors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plotArea>
      <c:layout/>
      <c:barChart>
        <c:barDir val="col"/>
        <c:grouping val="clustered"/>
        <c:ser>
          <c:idx val="0"/>
          <c:order val="0"/>
          <c:tx>
            <c:strRef>
              <c:f>'central asia (2)'!$M$10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'central asia (2)'!$N$9:$V$9</c:f>
              <c:strCache>
                <c:ptCount val="9"/>
                <c:pt idx="0">
                  <c:v>ECOWAS</c:v>
                </c:pt>
                <c:pt idx="1">
                  <c:v>COMESA</c:v>
                </c:pt>
                <c:pt idx="2">
                  <c:v>ECO</c:v>
                </c:pt>
                <c:pt idx="3">
                  <c:v>CIS</c:v>
                </c:pt>
                <c:pt idx="4">
                  <c:v>ASEAN</c:v>
                </c:pt>
                <c:pt idx="5">
                  <c:v>SAARC</c:v>
                </c:pt>
                <c:pt idx="6">
                  <c:v>GCC</c:v>
                </c:pt>
                <c:pt idx="7">
                  <c:v>AMU</c:v>
                </c:pt>
                <c:pt idx="8">
                  <c:v>IDB-56</c:v>
                </c:pt>
              </c:strCache>
            </c:strRef>
          </c:cat>
          <c:val>
            <c:numRef>
              <c:f>'central asia (2)'!$N$10:$V$10</c:f>
              <c:numCache>
                <c:formatCode>0%</c:formatCode>
                <c:ptCount val="9"/>
                <c:pt idx="0">
                  <c:v>6.4700000000000077E-2</c:v>
                </c:pt>
                <c:pt idx="1">
                  <c:v>9.3000000000000114E-3</c:v>
                </c:pt>
                <c:pt idx="2">
                  <c:v>5.5500000000000042E-2</c:v>
                </c:pt>
                <c:pt idx="3">
                  <c:v>5.7900000000000042E-2</c:v>
                </c:pt>
                <c:pt idx="4">
                  <c:v>2.4400000000000012E-2</c:v>
                </c:pt>
                <c:pt idx="5">
                  <c:v>2.3099999999999999E-2</c:v>
                </c:pt>
                <c:pt idx="6">
                  <c:v>4.8800000000000024E-2</c:v>
                </c:pt>
                <c:pt idx="7">
                  <c:v>2.1500000000000002E-2</c:v>
                </c:pt>
                <c:pt idx="8">
                  <c:v>0.1028</c:v>
                </c:pt>
              </c:numCache>
            </c:numRef>
          </c:val>
        </c:ser>
        <c:ser>
          <c:idx val="1"/>
          <c:order val="1"/>
          <c:tx>
            <c:strRef>
              <c:f>'central asia (2)'!$M$11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'central asia (2)'!$N$9:$V$9</c:f>
              <c:strCache>
                <c:ptCount val="9"/>
                <c:pt idx="0">
                  <c:v>ECOWAS</c:v>
                </c:pt>
                <c:pt idx="1">
                  <c:v>COMESA</c:v>
                </c:pt>
                <c:pt idx="2">
                  <c:v>ECO</c:v>
                </c:pt>
                <c:pt idx="3">
                  <c:v>CIS</c:v>
                </c:pt>
                <c:pt idx="4">
                  <c:v>ASEAN</c:v>
                </c:pt>
                <c:pt idx="5">
                  <c:v>SAARC</c:v>
                </c:pt>
                <c:pt idx="6">
                  <c:v>GCC</c:v>
                </c:pt>
                <c:pt idx="7">
                  <c:v>AMU</c:v>
                </c:pt>
                <c:pt idx="8">
                  <c:v>IDB-56</c:v>
                </c:pt>
              </c:strCache>
            </c:strRef>
          </c:cat>
          <c:val>
            <c:numRef>
              <c:f>'central asia (2)'!$N$11:$V$11</c:f>
              <c:numCache>
                <c:formatCode>0%</c:formatCode>
                <c:ptCount val="9"/>
                <c:pt idx="0">
                  <c:v>6.3600000000000004E-2</c:v>
                </c:pt>
                <c:pt idx="1">
                  <c:v>3.1200000000000019E-2</c:v>
                </c:pt>
                <c:pt idx="2">
                  <c:v>8.7600000000000067E-2</c:v>
                </c:pt>
                <c:pt idx="3">
                  <c:v>4.1599999999999998E-2</c:v>
                </c:pt>
                <c:pt idx="4">
                  <c:v>4.4200000000000024E-2</c:v>
                </c:pt>
                <c:pt idx="5">
                  <c:v>6.3300000000000065E-2</c:v>
                </c:pt>
                <c:pt idx="6">
                  <c:v>4.8400000000000033E-2</c:v>
                </c:pt>
                <c:pt idx="7">
                  <c:v>2.8900000000000002E-2</c:v>
                </c:pt>
                <c:pt idx="8">
                  <c:v>0.15940000000000018</c:v>
                </c:pt>
              </c:numCache>
            </c:numRef>
          </c:val>
        </c:ser>
        <c:axId val="50540544"/>
        <c:axId val="50542080"/>
      </c:barChart>
      <c:catAx>
        <c:axId val="505405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0542080"/>
        <c:crosses val="autoZero"/>
        <c:auto val="1"/>
        <c:lblAlgn val="ctr"/>
        <c:lblOffset val="100"/>
      </c:catAx>
      <c:valAx>
        <c:axId val="505420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054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859645224604674"/>
          <c:y val="4.9381566731162063E-2"/>
          <c:w val="0.20343776617412884"/>
          <c:h val="0.15696721297469349"/>
        </c:manualLayout>
      </c:layout>
      <c:txPr>
        <a:bodyPr/>
        <a:lstStyle/>
        <a:p>
          <a:pPr>
            <a:defRPr lang="en-US"/>
          </a:pPr>
          <a:endParaRPr lang="fr-FR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title>
      <c:tx>
        <c:rich>
          <a:bodyPr/>
          <a:lstStyle/>
          <a:p>
            <a:pPr>
              <a:defRPr lang="en-US"/>
            </a:pPr>
            <a:r>
              <a:rPr lang="en-US" sz="1200" dirty="0" smtClean="0"/>
              <a:t>Geographic</a:t>
            </a:r>
            <a:r>
              <a:rPr lang="en-US" sz="1200" baseline="0" dirty="0" smtClean="0"/>
              <a:t> distribution of </a:t>
            </a:r>
            <a:br>
              <a:rPr lang="en-US" sz="1200" baseline="0" dirty="0" smtClean="0"/>
            </a:br>
            <a:r>
              <a:rPr lang="en-US" sz="1200" baseline="0" dirty="0" smtClean="0"/>
              <a:t>(total approvals in US$)</a:t>
            </a:r>
            <a:endParaRPr lang="en-US" sz="12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11"/>
          <c:dPt>
            <c:idx val="1"/>
            <c:spPr>
              <a:solidFill>
                <a:srgbClr val="008200"/>
              </a:solidFill>
            </c:spPr>
          </c:dPt>
          <c:dPt>
            <c:idx val="2"/>
            <c:explosion val="6"/>
            <c:spPr>
              <a:solidFill>
                <a:srgbClr val="7030A0"/>
              </a:solidFill>
            </c:spPr>
          </c:dPt>
          <c:dLbls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lang="en-US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lang="en-US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3"/>
              <c:layout>
                <c:manualLayout>
                  <c:x val="0.25025999336758958"/>
                  <c:y val="4.7723528524537175E-3"/>
                </c:manualLayout>
              </c:layout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Sheet1!$AJ$15:$AJ$18</c:f>
              <c:strCache>
                <c:ptCount val="4"/>
                <c:pt idx="0">
                  <c:v>Africa</c:v>
                </c:pt>
                <c:pt idx="1">
                  <c:v>Arab world</c:v>
                </c:pt>
                <c:pt idx="2">
                  <c:v>Asia</c:v>
                </c:pt>
                <c:pt idx="3">
                  <c:v>Other</c:v>
                </c:pt>
              </c:strCache>
            </c:strRef>
          </c:cat>
          <c:val>
            <c:numRef>
              <c:f>Sheet1!$AL$15:$AL$18</c:f>
              <c:numCache>
                <c:formatCode>0.00%</c:formatCode>
                <c:ptCount val="4"/>
                <c:pt idx="0">
                  <c:v>0.28649247321549687</c:v>
                </c:pt>
                <c:pt idx="1">
                  <c:v>0.24106053071741795</c:v>
                </c:pt>
                <c:pt idx="2">
                  <c:v>0.46892093485827963</c:v>
                </c:pt>
                <c:pt idx="3">
                  <c:v>3.5260612088061148E-3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H"/>
  <c:chart>
    <c:title>
      <c:tx>
        <c:rich>
          <a:bodyPr/>
          <a:lstStyle/>
          <a:p>
            <a:pPr>
              <a:defRPr lang="en-US"/>
            </a:pPr>
            <a:r>
              <a:rPr lang="en-US" sz="1200" dirty="0" smtClean="0"/>
              <a:t>Geographic</a:t>
            </a:r>
            <a:r>
              <a:rPr lang="en-US" sz="1200" baseline="0" dirty="0" smtClean="0"/>
              <a:t> Distribution </a:t>
            </a:r>
            <a:br>
              <a:rPr lang="en-US" sz="1200" baseline="0" dirty="0" smtClean="0"/>
            </a:br>
            <a:r>
              <a:rPr lang="en-US" sz="1200" baseline="0" dirty="0" smtClean="0"/>
              <a:t>(Number of projects)</a:t>
            </a:r>
            <a:endParaRPr lang="en-US" sz="12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5"/>
          <c:dPt>
            <c:idx val="0"/>
            <c:explosion val="4"/>
          </c:dPt>
          <c:dPt>
            <c:idx val="1"/>
            <c:spPr>
              <a:solidFill>
                <a:srgbClr val="0082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</c:dLbl>
            <c:dLbl>
              <c:idx val="3"/>
              <c:layout>
                <c:manualLayout>
                  <c:x val="0.32994768420486142"/>
                  <c:y val="2.925025829519815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Other
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Sheet1!$AJ$15:$AJ$18</c:f>
              <c:strCache>
                <c:ptCount val="4"/>
                <c:pt idx="0">
                  <c:v>Africa</c:v>
                </c:pt>
                <c:pt idx="1">
                  <c:v>Arab world</c:v>
                </c:pt>
                <c:pt idx="2">
                  <c:v>Asia</c:v>
                </c:pt>
                <c:pt idx="3">
                  <c:v>Other</c:v>
                </c:pt>
              </c:strCache>
            </c:strRef>
          </c:cat>
          <c:val>
            <c:numRef>
              <c:f>Sheet1!$AM$15:$AM$18</c:f>
              <c:numCache>
                <c:formatCode>General</c:formatCode>
                <c:ptCount val="4"/>
                <c:pt idx="0">
                  <c:v>203</c:v>
                </c:pt>
                <c:pt idx="1">
                  <c:v>89</c:v>
                </c:pt>
                <c:pt idx="2">
                  <c:v>93</c:v>
                </c:pt>
                <c:pt idx="3">
                  <c:v>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title>
      <c:tx>
        <c:rich>
          <a:bodyPr/>
          <a:lstStyle/>
          <a:p>
            <a:pPr>
              <a:defRPr lang="en-US"/>
            </a:pPr>
            <a:r>
              <a:rPr lang="en-US" sz="1400" dirty="0" smtClean="0"/>
              <a:t>Annual IDB Approvals in the transport sector (USD million)</a:t>
            </a:r>
            <a:endParaRPr lang="en-US" sz="1400" dirty="0"/>
          </a:p>
        </c:rich>
      </c:tx>
      <c:layout>
        <c:manualLayout>
          <c:xMode val="edge"/>
          <c:yMode val="edge"/>
          <c:x val="0.19259375000000001"/>
          <c:y val="0.90740740740740744"/>
        </c:manualLayout>
      </c:layout>
    </c:title>
    <c:plotArea>
      <c:layout>
        <c:manualLayout>
          <c:layoutTarget val="inner"/>
          <c:xMode val="edge"/>
          <c:yMode val="edge"/>
          <c:x val="6.7025098425196883E-2"/>
          <c:y val="2.5867964421114043E-2"/>
          <c:w val="0.92445964566929151"/>
          <c:h val="0.83844670457859471"/>
        </c:manualLayout>
      </c:layout>
      <c:lineChart>
        <c:grouping val="standard"/>
        <c:ser>
          <c:idx val="0"/>
          <c:order val="0"/>
          <c:tx>
            <c:strRef>
              <c:f>Sheet1!$C$6</c:f>
              <c:strCache>
                <c:ptCount val="1"/>
                <c:pt idx="0">
                  <c:v>Number of operations</c:v>
                </c:pt>
              </c:strCache>
            </c:strRef>
          </c:tx>
          <c:cat>
            <c:strRef>
              <c:f>Sheet1!$D$5:$AL$5</c:f>
              <c:strCache>
                <c:ptCount val="35"/>
                <c:pt idx="0">
                  <c:v>1400</c:v>
                </c:pt>
                <c:pt idx="1">
                  <c:v>1401</c:v>
                </c:pt>
                <c:pt idx="2">
                  <c:v>1402</c:v>
                </c:pt>
                <c:pt idx="3">
                  <c:v>1403</c:v>
                </c:pt>
                <c:pt idx="4">
                  <c:v>1404</c:v>
                </c:pt>
                <c:pt idx="5">
                  <c:v>1405</c:v>
                </c:pt>
                <c:pt idx="6">
                  <c:v>1406</c:v>
                </c:pt>
                <c:pt idx="7">
                  <c:v>1407</c:v>
                </c:pt>
                <c:pt idx="8">
                  <c:v>1408</c:v>
                </c:pt>
                <c:pt idx="9">
                  <c:v>1409</c:v>
                </c:pt>
                <c:pt idx="10">
                  <c:v>1410</c:v>
                </c:pt>
                <c:pt idx="11">
                  <c:v>1411</c:v>
                </c:pt>
                <c:pt idx="12">
                  <c:v>1412</c:v>
                </c:pt>
                <c:pt idx="13">
                  <c:v>1413</c:v>
                </c:pt>
                <c:pt idx="14">
                  <c:v>1414</c:v>
                </c:pt>
                <c:pt idx="15">
                  <c:v>1415</c:v>
                </c:pt>
                <c:pt idx="16">
                  <c:v>1416</c:v>
                </c:pt>
                <c:pt idx="17">
                  <c:v>1417</c:v>
                </c:pt>
                <c:pt idx="18">
                  <c:v>1418</c:v>
                </c:pt>
                <c:pt idx="19">
                  <c:v>1419</c:v>
                </c:pt>
                <c:pt idx="20">
                  <c:v>1420</c:v>
                </c:pt>
                <c:pt idx="21">
                  <c:v>1421</c:v>
                </c:pt>
                <c:pt idx="22">
                  <c:v>1422</c:v>
                </c:pt>
                <c:pt idx="23">
                  <c:v>1423</c:v>
                </c:pt>
                <c:pt idx="24">
                  <c:v>1424</c:v>
                </c:pt>
                <c:pt idx="25">
                  <c:v>1425</c:v>
                </c:pt>
                <c:pt idx="26">
                  <c:v>1426</c:v>
                </c:pt>
                <c:pt idx="27">
                  <c:v>1427</c:v>
                </c:pt>
                <c:pt idx="28">
                  <c:v>1428</c:v>
                </c:pt>
                <c:pt idx="29">
                  <c:v>1429</c:v>
                </c:pt>
                <c:pt idx="30">
                  <c:v>1430</c:v>
                </c:pt>
                <c:pt idx="31">
                  <c:v>1431</c:v>
                </c:pt>
                <c:pt idx="32">
                  <c:v>1432</c:v>
                </c:pt>
                <c:pt idx="33">
                  <c:v>1433</c:v>
                </c:pt>
                <c:pt idx="34">
                  <c:v>1434p</c:v>
                </c:pt>
              </c:strCache>
            </c:strRef>
          </c:cat>
          <c:val>
            <c:numRef>
              <c:f>Sheet1!$D$6:$AL$6</c:f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Total Approvals (USD)</c:v>
                </c:pt>
              </c:strCache>
            </c:strRef>
          </c:tx>
          <c:spPr>
            <a:ln w="19050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dPt>
            <c:idx val="34"/>
            <c:spPr>
              <a:ln w="19050">
                <a:solidFill>
                  <a:schemeClr val="bg2">
                    <a:lumMod val="75000"/>
                  </a:schemeClr>
                </a:solidFill>
                <a:prstDash val="dash"/>
              </a:ln>
            </c:spPr>
          </c:dPt>
          <c:trendline>
            <c:spPr>
              <a:ln w="41275">
                <a:solidFill>
                  <a:srgbClr val="C00000"/>
                </a:solidFill>
              </a:ln>
            </c:spPr>
            <c:trendlineType val="poly"/>
            <c:order val="2"/>
          </c:trendline>
          <c:cat>
            <c:strRef>
              <c:f>Sheet1!$D$5:$AL$5</c:f>
              <c:strCache>
                <c:ptCount val="35"/>
                <c:pt idx="0">
                  <c:v>1400</c:v>
                </c:pt>
                <c:pt idx="1">
                  <c:v>1401</c:v>
                </c:pt>
                <c:pt idx="2">
                  <c:v>1402</c:v>
                </c:pt>
                <c:pt idx="3">
                  <c:v>1403</c:v>
                </c:pt>
                <c:pt idx="4">
                  <c:v>1404</c:v>
                </c:pt>
                <c:pt idx="5">
                  <c:v>1405</c:v>
                </c:pt>
                <c:pt idx="6">
                  <c:v>1406</c:v>
                </c:pt>
                <c:pt idx="7">
                  <c:v>1407</c:v>
                </c:pt>
                <c:pt idx="8">
                  <c:v>1408</c:v>
                </c:pt>
                <c:pt idx="9">
                  <c:v>1409</c:v>
                </c:pt>
                <c:pt idx="10">
                  <c:v>1410</c:v>
                </c:pt>
                <c:pt idx="11">
                  <c:v>1411</c:v>
                </c:pt>
                <c:pt idx="12">
                  <c:v>1412</c:v>
                </c:pt>
                <c:pt idx="13">
                  <c:v>1413</c:v>
                </c:pt>
                <c:pt idx="14">
                  <c:v>1414</c:v>
                </c:pt>
                <c:pt idx="15">
                  <c:v>1415</c:v>
                </c:pt>
                <c:pt idx="16">
                  <c:v>1416</c:v>
                </c:pt>
                <c:pt idx="17">
                  <c:v>1417</c:v>
                </c:pt>
                <c:pt idx="18">
                  <c:v>1418</c:v>
                </c:pt>
                <c:pt idx="19">
                  <c:v>1419</c:v>
                </c:pt>
                <c:pt idx="20">
                  <c:v>1420</c:v>
                </c:pt>
                <c:pt idx="21">
                  <c:v>1421</c:v>
                </c:pt>
                <c:pt idx="22">
                  <c:v>1422</c:v>
                </c:pt>
                <c:pt idx="23">
                  <c:v>1423</c:v>
                </c:pt>
                <c:pt idx="24">
                  <c:v>1424</c:v>
                </c:pt>
                <c:pt idx="25">
                  <c:v>1425</c:v>
                </c:pt>
                <c:pt idx="26">
                  <c:v>1426</c:v>
                </c:pt>
                <c:pt idx="27">
                  <c:v>1427</c:v>
                </c:pt>
                <c:pt idx="28">
                  <c:v>1428</c:v>
                </c:pt>
                <c:pt idx="29">
                  <c:v>1429</c:v>
                </c:pt>
                <c:pt idx="30">
                  <c:v>1430</c:v>
                </c:pt>
                <c:pt idx="31">
                  <c:v>1431</c:v>
                </c:pt>
                <c:pt idx="32">
                  <c:v>1432</c:v>
                </c:pt>
                <c:pt idx="33">
                  <c:v>1433</c:v>
                </c:pt>
                <c:pt idx="34">
                  <c:v>1434p</c:v>
                </c:pt>
              </c:strCache>
            </c:strRef>
          </c:cat>
          <c:val>
            <c:numRef>
              <c:f>Sheet1!$D$7:$AL$7</c:f>
              <c:numCache>
                <c:formatCode>General</c:formatCode>
                <c:ptCount val="35"/>
                <c:pt idx="0">
                  <c:v>35.25</c:v>
                </c:pt>
                <c:pt idx="1">
                  <c:v>33.75</c:v>
                </c:pt>
                <c:pt idx="2">
                  <c:v>54.600000000000009</c:v>
                </c:pt>
                <c:pt idx="3">
                  <c:v>42</c:v>
                </c:pt>
                <c:pt idx="4">
                  <c:v>29.400000000000002</c:v>
                </c:pt>
                <c:pt idx="5">
                  <c:v>9.75</c:v>
                </c:pt>
                <c:pt idx="6">
                  <c:v>44.25</c:v>
                </c:pt>
                <c:pt idx="7">
                  <c:v>34.349999999999994</c:v>
                </c:pt>
                <c:pt idx="8">
                  <c:v>59.849999999999994</c:v>
                </c:pt>
                <c:pt idx="9">
                  <c:v>39.300000000000004</c:v>
                </c:pt>
                <c:pt idx="10">
                  <c:v>22.5</c:v>
                </c:pt>
                <c:pt idx="11">
                  <c:v>29.25</c:v>
                </c:pt>
                <c:pt idx="12">
                  <c:v>39.450000000000003</c:v>
                </c:pt>
                <c:pt idx="13">
                  <c:v>22.5</c:v>
                </c:pt>
                <c:pt idx="14">
                  <c:v>39.150000000000006</c:v>
                </c:pt>
                <c:pt idx="15">
                  <c:v>20.100000000000001</c:v>
                </c:pt>
                <c:pt idx="16">
                  <c:v>53.550000000000004</c:v>
                </c:pt>
                <c:pt idx="17">
                  <c:v>89.25</c:v>
                </c:pt>
                <c:pt idx="18">
                  <c:v>56.849999999999994</c:v>
                </c:pt>
                <c:pt idx="19">
                  <c:v>71.25</c:v>
                </c:pt>
                <c:pt idx="20">
                  <c:v>99.600000000000009</c:v>
                </c:pt>
                <c:pt idx="21">
                  <c:v>165.60000000000002</c:v>
                </c:pt>
                <c:pt idx="22">
                  <c:v>255.9</c:v>
                </c:pt>
                <c:pt idx="23">
                  <c:v>168.14999999999998</c:v>
                </c:pt>
                <c:pt idx="24">
                  <c:v>346.35</c:v>
                </c:pt>
                <c:pt idx="25">
                  <c:v>377.85</c:v>
                </c:pt>
                <c:pt idx="26">
                  <c:v>242.4</c:v>
                </c:pt>
                <c:pt idx="27">
                  <c:v>444.75</c:v>
                </c:pt>
                <c:pt idx="28">
                  <c:v>215.54999999999998</c:v>
                </c:pt>
                <c:pt idx="29">
                  <c:v>551.25</c:v>
                </c:pt>
                <c:pt idx="30">
                  <c:v>796.19999999999993</c:v>
                </c:pt>
                <c:pt idx="31">
                  <c:v>906.59999999999991</c:v>
                </c:pt>
                <c:pt idx="32">
                  <c:v>418.95000000000005</c:v>
                </c:pt>
                <c:pt idx="33">
                  <c:v>353.25</c:v>
                </c:pt>
                <c:pt idx="34">
                  <c:v>1090</c:v>
                </c:pt>
              </c:numCache>
            </c:numRef>
          </c:val>
        </c:ser>
        <c:marker val="1"/>
        <c:axId val="62345984"/>
        <c:axId val="62347520"/>
      </c:lineChart>
      <c:catAx>
        <c:axId val="623459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62347520"/>
        <c:crosses val="autoZero"/>
        <c:auto val="1"/>
        <c:lblAlgn val="ctr"/>
        <c:lblOffset val="100"/>
      </c:catAx>
      <c:valAx>
        <c:axId val="62347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6234598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CA812-DDE7-4EE1-86DE-71BCEF5417B8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1965C823-EB6A-447A-B829-F01952CF5B80}">
      <dgm:prSet/>
      <dgm:spPr/>
      <dgm:t>
        <a:bodyPr/>
        <a:lstStyle/>
        <a:p>
          <a:pPr rtl="0"/>
          <a:r>
            <a:rPr lang="en-US" b="1" smtClean="0"/>
            <a:t>Reform IDB</a:t>
          </a:r>
          <a:endParaRPr lang="fr-FR" b="1"/>
        </a:p>
      </dgm:t>
    </dgm:pt>
    <dgm:pt modelId="{9234B660-5E34-42F8-876E-5D16A4A7D92C}" type="parTrans" cxnId="{C50670D6-A7DF-4333-B950-FDE27B24E4E4}">
      <dgm:prSet/>
      <dgm:spPr/>
      <dgm:t>
        <a:bodyPr/>
        <a:lstStyle/>
        <a:p>
          <a:endParaRPr lang="fr-FR"/>
        </a:p>
      </dgm:t>
    </dgm:pt>
    <dgm:pt modelId="{4C290131-945D-4572-8BCB-9B3C90FA59D6}" type="sibTrans" cxnId="{C50670D6-A7DF-4333-B950-FDE27B24E4E4}">
      <dgm:prSet/>
      <dgm:spPr/>
      <dgm:t>
        <a:bodyPr/>
        <a:lstStyle/>
        <a:p>
          <a:endParaRPr lang="fr-FR"/>
        </a:p>
      </dgm:t>
    </dgm:pt>
    <dgm:pt modelId="{C5E55EAF-D0BF-4A00-AE9F-6C5448D7F969}">
      <dgm:prSet/>
      <dgm:spPr/>
      <dgm:t>
        <a:bodyPr/>
        <a:lstStyle/>
        <a:p>
          <a:pPr rtl="0"/>
          <a:r>
            <a:rPr lang="en-US" b="1" smtClean="0"/>
            <a:t>Alleviate Poverty</a:t>
          </a:r>
          <a:endParaRPr lang="fr-FR" b="1"/>
        </a:p>
      </dgm:t>
    </dgm:pt>
    <dgm:pt modelId="{7A9CAFF4-26E5-4C39-A169-91B660D456DF}" type="parTrans" cxnId="{09A0BF60-CA1B-4F2D-8839-53EC6B73D42C}">
      <dgm:prSet/>
      <dgm:spPr/>
      <dgm:t>
        <a:bodyPr/>
        <a:lstStyle/>
        <a:p>
          <a:endParaRPr lang="fr-FR"/>
        </a:p>
      </dgm:t>
    </dgm:pt>
    <dgm:pt modelId="{6776E0FC-F5BE-4FDD-8ED6-BF44CB47321A}" type="sibTrans" cxnId="{09A0BF60-CA1B-4F2D-8839-53EC6B73D42C}">
      <dgm:prSet/>
      <dgm:spPr/>
      <dgm:t>
        <a:bodyPr/>
        <a:lstStyle/>
        <a:p>
          <a:endParaRPr lang="fr-FR"/>
        </a:p>
      </dgm:t>
    </dgm:pt>
    <dgm:pt modelId="{B3689B65-2DF9-4C9B-87A6-95ADD40BE67A}">
      <dgm:prSet/>
      <dgm:spPr/>
      <dgm:t>
        <a:bodyPr/>
        <a:lstStyle/>
        <a:p>
          <a:pPr rtl="0"/>
          <a:r>
            <a:rPr lang="en-US" b="1" smtClean="0"/>
            <a:t>Promote Health</a:t>
          </a:r>
          <a:endParaRPr lang="fr-FR" b="1"/>
        </a:p>
      </dgm:t>
    </dgm:pt>
    <dgm:pt modelId="{CFB5B6C1-9111-47A7-8124-1F28A51D2086}" type="parTrans" cxnId="{797D8148-6459-45F6-BA66-6EEC59848C75}">
      <dgm:prSet/>
      <dgm:spPr/>
      <dgm:t>
        <a:bodyPr/>
        <a:lstStyle/>
        <a:p>
          <a:endParaRPr lang="fr-FR"/>
        </a:p>
      </dgm:t>
    </dgm:pt>
    <dgm:pt modelId="{F20CA29D-32D0-4606-98A4-37228C762469}" type="sibTrans" cxnId="{797D8148-6459-45F6-BA66-6EEC59848C75}">
      <dgm:prSet/>
      <dgm:spPr/>
      <dgm:t>
        <a:bodyPr/>
        <a:lstStyle/>
        <a:p>
          <a:endParaRPr lang="fr-FR"/>
        </a:p>
      </dgm:t>
    </dgm:pt>
    <dgm:pt modelId="{B421CD05-6FF1-4766-AC3A-ABEC3088CE83}">
      <dgm:prSet/>
      <dgm:spPr/>
      <dgm:t>
        <a:bodyPr/>
        <a:lstStyle/>
        <a:p>
          <a:pPr rtl="0"/>
          <a:r>
            <a:rPr lang="en-US" b="1" smtClean="0"/>
            <a:t>Universalize Education</a:t>
          </a:r>
          <a:endParaRPr lang="fr-FR" b="1"/>
        </a:p>
      </dgm:t>
    </dgm:pt>
    <dgm:pt modelId="{5D5FF790-6F99-4F82-B0D4-826B86A1903E}" type="parTrans" cxnId="{33A2FD72-C79D-4E0D-83F0-AB53054F5C13}">
      <dgm:prSet/>
      <dgm:spPr/>
      <dgm:t>
        <a:bodyPr/>
        <a:lstStyle/>
        <a:p>
          <a:endParaRPr lang="fr-FR"/>
        </a:p>
      </dgm:t>
    </dgm:pt>
    <dgm:pt modelId="{39F89657-3975-4523-B490-1FBF9600F0DD}" type="sibTrans" cxnId="{33A2FD72-C79D-4E0D-83F0-AB53054F5C13}">
      <dgm:prSet/>
      <dgm:spPr/>
      <dgm:t>
        <a:bodyPr/>
        <a:lstStyle/>
        <a:p>
          <a:endParaRPr lang="fr-FR"/>
        </a:p>
      </dgm:t>
    </dgm:pt>
    <dgm:pt modelId="{3878C5B2-044E-48FD-AD84-9F37F6F5E8D6}">
      <dgm:prSet/>
      <dgm:spPr/>
      <dgm:t>
        <a:bodyPr/>
        <a:lstStyle/>
        <a:p>
          <a:pPr rtl="0"/>
          <a:r>
            <a:rPr lang="en-US" b="1" smtClean="0"/>
            <a:t>Prosper the people</a:t>
          </a:r>
          <a:endParaRPr lang="fr-FR" b="1"/>
        </a:p>
      </dgm:t>
    </dgm:pt>
    <dgm:pt modelId="{1793FFE8-205C-4DC8-A420-27436E262432}" type="parTrans" cxnId="{95F34445-C9F8-4ACA-B9D3-FF3840191CD7}">
      <dgm:prSet/>
      <dgm:spPr/>
      <dgm:t>
        <a:bodyPr/>
        <a:lstStyle/>
        <a:p>
          <a:endParaRPr lang="fr-FR"/>
        </a:p>
      </dgm:t>
    </dgm:pt>
    <dgm:pt modelId="{DBE9A26B-172D-4F16-BCDB-FEE37236F10B}" type="sibTrans" cxnId="{95F34445-C9F8-4ACA-B9D3-FF3840191CD7}">
      <dgm:prSet/>
      <dgm:spPr/>
      <dgm:t>
        <a:bodyPr/>
        <a:lstStyle/>
        <a:p>
          <a:endParaRPr lang="fr-FR"/>
        </a:p>
      </dgm:t>
    </dgm:pt>
    <dgm:pt modelId="{AF5446BF-430B-4BB0-B06C-BCEF613BA987}">
      <dgm:prSet/>
      <dgm:spPr/>
      <dgm:t>
        <a:bodyPr/>
        <a:lstStyle/>
        <a:p>
          <a:pPr rtl="0"/>
          <a:r>
            <a:rPr lang="en-US" b="1" dirty="0" smtClean="0"/>
            <a:t>Empower the Sisters of Islam without breaching the tenets of Islam</a:t>
          </a:r>
          <a:endParaRPr lang="fr-FR" b="1" dirty="0"/>
        </a:p>
      </dgm:t>
    </dgm:pt>
    <dgm:pt modelId="{118A8616-0870-4E50-A68B-75BFAC06B3C9}" type="parTrans" cxnId="{8C145898-F166-4DB2-B3B0-53A108173707}">
      <dgm:prSet/>
      <dgm:spPr/>
      <dgm:t>
        <a:bodyPr/>
        <a:lstStyle/>
        <a:p>
          <a:endParaRPr lang="fr-FR"/>
        </a:p>
      </dgm:t>
    </dgm:pt>
    <dgm:pt modelId="{7D94EF52-D5A7-4377-AA5F-E3037D2748C8}" type="sibTrans" cxnId="{8C145898-F166-4DB2-B3B0-53A108173707}">
      <dgm:prSet/>
      <dgm:spPr/>
      <dgm:t>
        <a:bodyPr/>
        <a:lstStyle/>
        <a:p>
          <a:endParaRPr lang="fr-FR"/>
        </a:p>
      </dgm:t>
    </dgm:pt>
    <dgm:pt modelId="{FBF7CE12-4343-4B80-B734-42258A6837DD}">
      <dgm:prSet/>
      <dgm:spPr/>
      <dgm:t>
        <a:bodyPr/>
        <a:lstStyle/>
        <a:p>
          <a:pPr rtl="0"/>
          <a:r>
            <a:rPr lang="en-US" b="1" dirty="0" smtClean="0"/>
            <a:t>Expand the Islamic Financial Industry</a:t>
          </a:r>
          <a:endParaRPr lang="fr-FR" b="1" dirty="0"/>
        </a:p>
      </dgm:t>
    </dgm:pt>
    <dgm:pt modelId="{E3B5DAA3-7274-4D62-93C0-6A3699C9BBDD}" type="parTrans" cxnId="{F148B8DA-54C1-47B3-AA29-D88E6806226D}">
      <dgm:prSet/>
      <dgm:spPr/>
      <dgm:t>
        <a:bodyPr/>
        <a:lstStyle/>
        <a:p>
          <a:endParaRPr lang="fr-FR"/>
        </a:p>
      </dgm:t>
    </dgm:pt>
    <dgm:pt modelId="{D53395A6-68CC-4410-BE5E-97AD632B13A0}" type="sibTrans" cxnId="{F148B8DA-54C1-47B3-AA29-D88E6806226D}">
      <dgm:prSet/>
      <dgm:spPr/>
      <dgm:t>
        <a:bodyPr/>
        <a:lstStyle/>
        <a:p>
          <a:endParaRPr lang="fr-FR"/>
        </a:p>
      </dgm:t>
    </dgm:pt>
    <dgm:pt modelId="{26BF3A9F-9C9F-43BC-AE5A-69996FEEFD18}">
      <dgm:prSet/>
      <dgm:spPr/>
      <dgm:t>
        <a:bodyPr/>
        <a:lstStyle/>
        <a:p>
          <a:pPr rtl="0"/>
          <a:r>
            <a:rPr lang="en-US" b="1" smtClean="0"/>
            <a:t>Improve the Image of the Muslim World</a:t>
          </a:r>
          <a:endParaRPr lang="fr-FR" b="1"/>
        </a:p>
      </dgm:t>
    </dgm:pt>
    <dgm:pt modelId="{910553FA-AFA6-4762-9100-DA80E1418DDE}" type="parTrans" cxnId="{BC58EB44-D97D-4311-BF4B-50DD5A475E5A}">
      <dgm:prSet/>
      <dgm:spPr/>
      <dgm:t>
        <a:bodyPr/>
        <a:lstStyle/>
        <a:p>
          <a:endParaRPr lang="fr-FR"/>
        </a:p>
      </dgm:t>
    </dgm:pt>
    <dgm:pt modelId="{9B62A6E0-08BB-4C3B-912D-0EEE1FD33CE5}" type="sibTrans" cxnId="{BC58EB44-D97D-4311-BF4B-50DD5A475E5A}">
      <dgm:prSet/>
      <dgm:spPr/>
      <dgm:t>
        <a:bodyPr/>
        <a:lstStyle/>
        <a:p>
          <a:endParaRPr lang="fr-FR"/>
        </a:p>
      </dgm:t>
    </dgm:pt>
    <dgm:pt modelId="{D58F14F9-33F0-4D73-8F0B-69A9EA6293E9}">
      <dgm:prSet/>
      <dgm:spPr/>
      <dgm:t>
        <a:bodyPr/>
        <a:lstStyle/>
        <a:p>
          <a:pPr rtl="0"/>
          <a:r>
            <a:rPr lang="en-US" b="1" dirty="0" smtClean="0"/>
            <a:t>Facilitate Integration of IDB Member Country Economies Among Themselves and with the World</a:t>
          </a:r>
          <a:endParaRPr lang="fr-FR" b="1" dirty="0"/>
        </a:p>
      </dgm:t>
    </dgm:pt>
    <dgm:pt modelId="{D496C3CB-5D17-4090-9EAE-E21E7B49099B}" type="sibTrans" cxnId="{89F87A09-D0FC-46CD-9837-98FB13198323}">
      <dgm:prSet/>
      <dgm:spPr/>
      <dgm:t>
        <a:bodyPr/>
        <a:lstStyle/>
        <a:p>
          <a:endParaRPr lang="fr-FR"/>
        </a:p>
      </dgm:t>
    </dgm:pt>
    <dgm:pt modelId="{61D77D77-E518-4259-B05C-D245A589FDBE}" type="parTrans" cxnId="{89F87A09-D0FC-46CD-9837-98FB13198323}">
      <dgm:prSet/>
      <dgm:spPr/>
      <dgm:t>
        <a:bodyPr/>
        <a:lstStyle/>
        <a:p>
          <a:endParaRPr lang="fr-FR"/>
        </a:p>
      </dgm:t>
    </dgm:pt>
    <dgm:pt modelId="{C9C8C8CD-9429-40AC-8E18-5A5264398E4D}" type="pres">
      <dgm:prSet presAssocID="{4D5CA812-DDE7-4EE1-86DE-71BCEF5417B8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334031E-8FEF-4F55-9F62-4BBB6EB22131}" type="pres">
      <dgm:prSet presAssocID="{1965C823-EB6A-447A-B829-F01952CF5B80}" presName="noChildren" presStyleCnt="0"/>
      <dgm:spPr/>
    </dgm:pt>
    <dgm:pt modelId="{36DBA6BC-F2D3-465C-B510-518687865CAC}" type="pres">
      <dgm:prSet presAssocID="{1965C823-EB6A-447A-B829-F01952CF5B80}" presName="gap" presStyleCnt="0"/>
      <dgm:spPr/>
    </dgm:pt>
    <dgm:pt modelId="{E34D02CC-22E1-4B9C-8C0C-7AD56320F358}" type="pres">
      <dgm:prSet presAssocID="{1965C823-EB6A-447A-B829-F01952CF5B80}" presName="medCircle2" presStyleLbl="vennNode1" presStyleIdx="0" presStyleCnt="9"/>
      <dgm:spPr/>
    </dgm:pt>
    <dgm:pt modelId="{9442EBE9-DEBB-4045-A5A9-FEAD73498A2B}" type="pres">
      <dgm:prSet presAssocID="{1965C823-EB6A-447A-B829-F01952CF5B80}" presName="txLvlOnly1" presStyleLbl="revTx" presStyleIdx="0" presStyleCnt="9"/>
      <dgm:spPr/>
      <dgm:t>
        <a:bodyPr/>
        <a:lstStyle/>
        <a:p>
          <a:endParaRPr lang="en-US"/>
        </a:p>
      </dgm:t>
    </dgm:pt>
    <dgm:pt modelId="{3BAB21B9-A2CD-4EB0-9D33-B130CA9E6C58}" type="pres">
      <dgm:prSet presAssocID="{C5E55EAF-D0BF-4A00-AE9F-6C5448D7F969}" presName="noChildren" presStyleCnt="0"/>
      <dgm:spPr/>
    </dgm:pt>
    <dgm:pt modelId="{239458EC-89AA-49E0-87BC-516F690BC9CB}" type="pres">
      <dgm:prSet presAssocID="{C5E55EAF-D0BF-4A00-AE9F-6C5448D7F969}" presName="gap" presStyleCnt="0"/>
      <dgm:spPr/>
    </dgm:pt>
    <dgm:pt modelId="{614FA9D4-5AE5-40BF-B07F-DF677B3631F3}" type="pres">
      <dgm:prSet presAssocID="{C5E55EAF-D0BF-4A00-AE9F-6C5448D7F969}" presName="medCircle2" presStyleLbl="vennNode1" presStyleIdx="1" presStyleCnt="9"/>
      <dgm:spPr/>
    </dgm:pt>
    <dgm:pt modelId="{00F0F183-8075-499D-94C6-0BE0D036C8D5}" type="pres">
      <dgm:prSet presAssocID="{C5E55EAF-D0BF-4A00-AE9F-6C5448D7F969}" presName="txLvlOnly1" presStyleLbl="revTx" presStyleIdx="1" presStyleCnt="9"/>
      <dgm:spPr/>
      <dgm:t>
        <a:bodyPr/>
        <a:lstStyle/>
        <a:p>
          <a:endParaRPr lang="en-US"/>
        </a:p>
      </dgm:t>
    </dgm:pt>
    <dgm:pt modelId="{764FFC10-38F0-4A1B-AAEE-3166FE4626E6}" type="pres">
      <dgm:prSet presAssocID="{B3689B65-2DF9-4C9B-87A6-95ADD40BE67A}" presName="noChildren" presStyleCnt="0"/>
      <dgm:spPr/>
    </dgm:pt>
    <dgm:pt modelId="{2A4E9310-55EB-411C-A69E-C6B9F54EC94A}" type="pres">
      <dgm:prSet presAssocID="{B3689B65-2DF9-4C9B-87A6-95ADD40BE67A}" presName="gap" presStyleCnt="0"/>
      <dgm:spPr/>
    </dgm:pt>
    <dgm:pt modelId="{B7A050D9-2C3B-4695-AD6F-5E77FE90ADE5}" type="pres">
      <dgm:prSet presAssocID="{B3689B65-2DF9-4C9B-87A6-95ADD40BE67A}" presName="medCircle2" presStyleLbl="vennNode1" presStyleIdx="2" presStyleCnt="9"/>
      <dgm:spPr/>
    </dgm:pt>
    <dgm:pt modelId="{6CFC2DF0-B767-4083-A0CE-5F9704FCF919}" type="pres">
      <dgm:prSet presAssocID="{B3689B65-2DF9-4C9B-87A6-95ADD40BE67A}" presName="txLvlOnly1" presStyleLbl="revTx" presStyleIdx="2" presStyleCnt="9"/>
      <dgm:spPr/>
      <dgm:t>
        <a:bodyPr/>
        <a:lstStyle/>
        <a:p>
          <a:endParaRPr lang="en-US"/>
        </a:p>
      </dgm:t>
    </dgm:pt>
    <dgm:pt modelId="{11C0C903-F886-4348-A4D9-580676CF255F}" type="pres">
      <dgm:prSet presAssocID="{B421CD05-6FF1-4766-AC3A-ABEC3088CE83}" presName="noChildren" presStyleCnt="0"/>
      <dgm:spPr/>
    </dgm:pt>
    <dgm:pt modelId="{337D586B-2ADB-45B4-B28B-0F5897E4C32D}" type="pres">
      <dgm:prSet presAssocID="{B421CD05-6FF1-4766-AC3A-ABEC3088CE83}" presName="gap" presStyleCnt="0"/>
      <dgm:spPr/>
    </dgm:pt>
    <dgm:pt modelId="{354F393F-330B-4FCD-A6F8-80C4EC65A416}" type="pres">
      <dgm:prSet presAssocID="{B421CD05-6FF1-4766-AC3A-ABEC3088CE83}" presName="medCircle2" presStyleLbl="vennNode1" presStyleIdx="3" presStyleCnt="9"/>
      <dgm:spPr/>
    </dgm:pt>
    <dgm:pt modelId="{2CF02A25-0E67-4B31-AC44-EE1D1394B833}" type="pres">
      <dgm:prSet presAssocID="{B421CD05-6FF1-4766-AC3A-ABEC3088CE83}" presName="txLvlOnly1" presStyleLbl="revTx" presStyleIdx="3" presStyleCnt="9"/>
      <dgm:spPr/>
      <dgm:t>
        <a:bodyPr/>
        <a:lstStyle/>
        <a:p>
          <a:endParaRPr lang="en-US"/>
        </a:p>
      </dgm:t>
    </dgm:pt>
    <dgm:pt modelId="{A8B8CB7B-D832-40F8-93EE-20A7A230AB3A}" type="pres">
      <dgm:prSet presAssocID="{3878C5B2-044E-48FD-AD84-9F37F6F5E8D6}" presName="noChildren" presStyleCnt="0"/>
      <dgm:spPr/>
    </dgm:pt>
    <dgm:pt modelId="{71B88059-B204-43F0-90A7-59500A5705E9}" type="pres">
      <dgm:prSet presAssocID="{3878C5B2-044E-48FD-AD84-9F37F6F5E8D6}" presName="gap" presStyleCnt="0"/>
      <dgm:spPr/>
    </dgm:pt>
    <dgm:pt modelId="{1A87C913-B07B-4722-BF9E-63FABD986A4F}" type="pres">
      <dgm:prSet presAssocID="{3878C5B2-044E-48FD-AD84-9F37F6F5E8D6}" presName="medCircle2" presStyleLbl="vennNode1" presStyleIdx="4" presStyleCnt="9"/>
      <dgm:spPr/>
    </dgm:pt>
    <dgm:pt modelId="{52F67E15-2C7F-436E-9E21-23C1142C520F}" type="pres">
      <dgm:prSet presAssocID="{3878C5B2-044E-48FD-AD84-9F37F6F5E8D6}" presName="txLvlOnly1" presStyleLbl="revTx" presStyleIdx="4" presStyleCnt="9"/>
      <dgm:spPr/>
      <dgm:t>
        <a:bodyPr/>
        <a:lstStyle/>
        <a:p>
          <a:endParaRPr lang="en-US"/>
        </a:p>
      </dgm:t>
    </dgm:pt>
    <dgm:pt modelId="{BE9B4722-1327-4604-9B95-8F00C5E4B149}" type="pres">
      <dgm:prSet presAssocID="{AF5446BF-430B-4BB0-B06C-BCEF613BA987}" presName="noChildren" presStyleCnt="0"/>
      <dgm:spPr/>
    </dgm:pt>
    <dgm:pt modelId="{D60B1CF1-D732-4983-A458-80860B8236DA}" type="pres">
      <dgm:prSet presAssocID="{AF5446BF-430B-4BB0-B06C-BCEF613BA987}" presName="gap" presStyleCnt="0"/>
      <dgm:spPr/>
    </dgm:pt>
    <dgm:pt modelId="{34F2B14B-35CA-4B8C-9688-A2CC504C899E}" type="pres">
      <dgm:prSet presAssocID="{AF5446BF-430B-4BB0-B06C-BCEF613BA987}" presName="medCircle2" presStyleLbl="vennNode1" presStyleIdx="5" presStyleCnt="9"/>
      <dgm:spPr/>
    </dgm:pt>
    <dgm:pt modelId="{FF38BFBB-E311-45FA-B19B-196801317B02}" type="pres">
      <dgm:prSet presAssocID="{AF5446BF-430B-4BB0-B06C-BCEF613BA987}" presName="txLvlOnly1" presStyleLbl="revTx" presStyleIdx="5" presStyleCnt="9"/>
      <dgm:spPr/>
      <dgm:t>
        <a:bodyPr/>
        <a:lstStyle/>
        <a:p>
          <a:endParaRPr lang="en-US"/>
        </a:p>
      </dgm:t>
    </dgm:pt>
    <dgm:pt modelId="{920CCAE8-22F9-46A1-9A7A-7F13D2A25574}" type="pres">
      <dgm:prSet presAssocID="{FBF7CE12-4343-4B80-B734-42258A6837DD}" presName="noChildren" presStyleCnt="0"/>
      <dgm:spPr/>
    </dgm:pt>
    <dgm:pt modelId="{7F04F304-6D49-456F-8FA8-5D02AA93B28B}" type="pres">
      <dgm:prSet presAssocID="{FBF7CE12-4343-4B80-B734-42258A6837DD}" presName="gap" presStyleCnt="0"/>
      <dgm:spPr/>
    </dgm:pt>
    <dgm:pt modelId="{EACBB2C2-47A0-476C-B204-EC059EADD16A}" type="pres">
      <dgm:prSet presAssocID="{FBF7CE12-4343-4B80-B734-42258A6837DD}" presName="medCircle2" presStyleLbl="vennNode1" presStyleIdx="6" presStyleCnt="9"/>
      <dgm:spPr/>
    </dgm:pt>
    <dgm:pt modelId="{45C57F85-BEAC-41F3-A028-2E0EBD9D04AD}" type="pres">
      <dgm:prSet presAssocID="{FBF7CE12-4343-4B80-B734-42258A6837DD}" presName="txLvlOnly1" presStyleLbl="revTx" presStyleIdx="6" presStyleCnt="9"/>
      <dgm:spPr/>
      <dgm:t>
        <a:bodyPr/>
        <a:lstStyle/>
        <a:p>
          <a:endParaRPr lang="en-US"/>
        </a:p>
      </dgm:t>
    </dgm:pt>
    <dgm:pt modelId="{6E52F455-1E58-4C3D-9EFC-726312C292F5}" type="pres">
      <dgm:prSet presAssocID="{D58F14F9-33F0-4D73-8F0B-69A9EA6293E9}" presName="noChildren" presStyleCnt="0"/>
      <dgm:spPr/>
    </dgm:pt>
    <dgm:pt modelId="{44E8307C-98A0-42E2-B00E-CB1999192E4B}" type="pres">
      <dgm:prSet presAssocID="{D58F14F9-33F0-4D73-8F0B-69A9EA6293E9}" presName="gap" presStyleCnt="0"/>
      <dgm:spPr/>
    </dgm:pt>
    <dgm:pt modelId="{8BEAD3C5-FB99-49BE-A86A-FE63543DB78F}" type="pres">
      <dgm:prSet presAssocID="{D58F14F9-33F0-4D73-8F0B-69A9EA6293E9}" presName="medCircle2" presStyleLbl="vennNode1" presStyleIdx="7" presStyleCnt="9"/>
      <dgm:spPr/>
    </dgm:pt>
    <dgm:pt modelId="{E9F3C241-171E-4FF5-BFDB-F26F094A9BC4}" type="pres">
      <dgm:prSet presAssocID="{D58F14F9-33F0-4D73-8F0B-69A9EA6293E9}" presName="txLvlOnly1" presStyleLbl="revTx" presStyleIdx="7" presStyleCnt="9"/>
      <dgm:spPr/>
      <dgm:t>
        <a:bodyPr/>
        <a:lstStyle/>
        <a:p>
          <a:endParaRPr lang="en-US"/>
        </a:p>
      </dgm:t>
    </dgm:pt>
    <dgm:pt modelId="{2622D0AB-0D99-42F7-8343-0E60E9970874}" type="pres">
      <dgm:prSet presAssocID="{26BF3A9F-9C9F-43BC-AE5A-69996FEEFD18}" presName="noChildren" presStyleCnt="0"/>
      <dgm:spPr/>
    </dgm:pt>
    <dgm:pt modelId="{4DE60658-3154-4E53-AF30-A97A5382E6B6}" type="pres">
      <dgm:prSet presAssocID="{26BF3A9F-9C9F-43BC-AE5A-69996FEEFD18}" presName="gap" presStyleCnt="0"/>
      <dgm:spPr/>
    </dgm:pt>
    <dgm:pt modelId="{38EB5F50-59FC-45D1-BC9C-14AE631FD151}" type="pres">
      <dgm:prSet presAssocID="{26BF3A9F-9C9F-43BC-AE5A-69996FEEFD18}" presName="medCircle2" presStyleLbl="vennNode1" presStyleIdx="8" presStyleCnt="9"/>
      <dgm:spPr/>
    </dgm:pt>
    <dgm:pt modelId="{E78A47F3-E022-4473-86D2-FE5B0CC69CE0}" type="pres">
      <dgm:prSet presAssocID="{26BF3A9F-9C9F-43BC-AE5A-69996FEEFD18}" presName="txLvlOnly1" presStyleLbl="revTx" presStyleIdx="8" presStyleCnt="9"/>
      <dgm:spPr/>
      <dgm:t>
        <a:bodyPr/>
        <a:lstStyle/>
        <a:p>
          <a:endParaRPr lang="en-US"/>
        </a:p>
      </dgm:t>
    </dgm:pt>
  </dgm:ptLst>
  <dgm:cxnLst>
    <dgm:cxn modelId="{8C145898-F166-4DB2-B3B0-53A108173707}" srcId="{4D5CA812-DDE7-4EE1-86DE-71BCEF5417B8}" destId="{AF5446BF-430B-4BB0-B06C-BCEF613BA987}" srcOrd="5" destOrd="0" parTransId="{118A8616-0870-4E50-A68B-75BFAC06B3C9}" sibTransId="{7D94EF52-D5A7-4377-AA5F-E3037D2748C8}"/>
    <dgm:cxn modelId="{95F34445-C9F8-4ACA-B9D3-FF3840191CD7}" srcId="{4D5CA812-DDE7-4EE1-86DE-71BCEF5417B8}" destId="{3878C5B2-044E-48FD-AD84-9F37F6F5E8D6}" srcOrd="4" destOrd="0" parTransId="{1793FFE8-205C-4DC8-A420-27436E262432}" sibTransId="{DBE9A26B-172D-4F16-BCDB-FEE37236F10B}"/>
    <dgm:cxn modelId="{C50670D6-A7DF-4333-B950-FDE27B24E4E4}" srcId="{4D5CA812-DDE7-4EE1-86DE-71BCEF5417B8}" destId="{1965C823-EB6A-447A-B829-F01952CF5B80}" srcOrd="0" destOrd="0" parTransId="{9234B660-5E34-42F8-876E-5D16A4A7D92C}" sibTransId="{4C290131-945D-4572-8BCB-9B3C90FA59D6}"/>
    <dgm:cxn modelId="{89F87A09-D0FC-46CD-9837-98FB13198323}" srcId="{4D5CA812-DDE7-4EE1-86DE-71BCEF5417B8}" destId="{D58F14F9-33F0-4D73-8F0B-69A9EA6293E9}" srcOrd="7" destOrd="0" parTransId="{61D77D77-E518-4259-B05C-D245A589FDBE}" sibTransId="{D496C3CB-5D17-4090-9EAE-E21E7B49099B}"/>
    <dgm:cxn modelId="{F148B8DA-54C1-47B3-AA29-D88E6806226D}" srcId="{4D5CA812-DDE7-4EE1-86DE-71BCEF5417B8}" destId="{FBF7CE12-4343-4B80-B734-42258A6837DD}" srcOrd="6" destOrd="0" parTransId="{E3B5DAA3-7274-4D62-93C0-6A3699C9BBDD}" sibTransId="{D53395A6-68CC-4410-BE5E-97AD632B13A0}"/>
    <dgm:cxn modelId="{797D8148-6459-45F6-BA66-6EEC59848C75}" srcId="{4D5CA812-DDE7-4EE1-86DE-71BCEF5417B8}" destId="{B3689B65-2DF9-4C9B-87A6-95ADD40BE67A}" srcOrd="2" destOrd="0" parTransId="{CFB5B6C1-9111-47A7-8124-1F28A51D2086}" sibTransId="{F20CA29D-32D0-4606-98A4-37228C762469}"/>
    <dgm:cxn modelId="{6E98FB50-19A6-4262-BC88-810448D4686F}" type="presOf" srcId="{FBF7CE12-4343-4B80-B734-42258A6837DD}" destId="{45C57F85-BEAC-41F3-A028-2E0EBD9D04AD}" srcOrd="0" destOrd="0" presId="urn:microsoft.com/office/officeart/2008/layout/VerticalCircleList"/>
    <dgm:cxn modelId="{E6B31A19-E67C-4DCF-A6F6-51968E3FA240}" type="presOf" srcId="{C5E55EAF-D0BF-4A00-AE9F-6C5448D7F969}" destId="{00F0F183-8075-499D-94C6-0BE0D036C8D5}" srcOrd="0" destOrd="0" presId="urn:microsoft.com/office/officeart/2008/layout/VerticalCircleList"/>
    <dgm:cxn modelId="{33A2FD72-C79D-4E0D-83F0-AB53054F5C13}" srcId="{4D5CA812-DDE7-4EE1-86DE-71BCEF5417B8}" destId="{B421CD05-6FF1-4766-AC3A-ABEC3088CE83}" srcOrd="3" destOrd="0" parTransId="{5D5FF790-6F99-4F82-B0D4-826B86A1903E}" sibTransId="{39F89657-3975-4523-B490-1FBF9600F0DD}"/>
    <dgm:cxn modelId="{698178E2-2211-4405-A3EE-BBE731A8E293}" type="presOf" srcId="{1965C823-EB6A-447A-B829-F01952CF5B80}" destId="{9442EBE9-DEBB-4045-A5A9-FEAD73498A2B}" srcOrd="0" destOrd="0" presId="urn:microsoft.com/office/officeart/2008/layout/VerticalCircleList"/>
    <dgm:cxn modelId="{09A0BF60-CA1B-4F2D-8839-53EC6B73D42C}" srcId="{4D5CA812-DDE7-4EE1-86DE-71BCEF5417B8}" destId="{C5E55EAF-D0BF-4A00-AE9F-6C5448D7F969}" srcOrd="1" destOrd="0" parTransId="{7A9CAFF4-26E5-4C39-A169-91B660D456DF}" sibTransId="{6776E0FC-F5BE-4FDD-8ED6-BF44CB47321A}"/>
    <dgm:cxn modelId="{F5E5FD6D-5D9B-4818-9272-F16025DB9EB7}" type="presOf" srcId="{3878C5B2-044E-48FD-AD84-9F37F6F5E8D6}" destId="{52F67E15-2C7F-436E-9E21-23C1142C520F}" srcOrd="0" destOrd="0" presId="urn:microsoft.com/office/officeart/2008/layout/VerticalCircleList"/>
    <dgm:cxn modelId="{2178DD93-D52F-413C-A574-8A1A60A7E3F5}" type="presOf" srcId="{AF5446BF-430B-4BB0-B06C-BCEF613BA987}" destId="{FF38BFBB-E311-45FA-B19B-196801317B02}" srcOrd="0" destOrd="0" presId="urn:microsoft.com/office/officeart/2008/layout/VerticalCircleList"/>
    <dgm:cxn modelId="{455E8A9D-8F6D-4644-8C6A-DD764213EB6C}" type="presOf" srcId="{B3689B65-2DF9-4C9B-87A6-95ADD40BE67A}" destId="{6CFC2DF0-B767-4083-A0CE-5F9704FCF919}" srcOrd="0" destOrd="0" presId="urn:microsoft.com/office/officeart/2008/layout/VerticalCircleList"/>
    <dgm:cxn modelId="{11341153-4059-4D82-A0C1-E0533FFF3A45}" type="presOf" srcId="{26BF3A9F-9C9F-43BC-AE5A-69996FEEFD18}" destId="{E78A47F3-E022-4473-86D2-FE5B0CC69CE0}" srcOrd="0" destOrd="0" presId="urn:microsoft.com/office/officeart/2008/layout/VerticalCircleList"/>
    <dgm:cxn modelId="{BEBEBFBF-A7ED-49AD-9A93-5929B0285FCE}" type="presOf" srcId="{B421CD05-6FF1-4766-AC3A-ABEC3088CE83}" destId="{2CF02A25-0E67-4B31-AC44-EE1D1394B833}" srcOrd="0" destOrd="0" presId="urn:microsoft.com/office/officeart/2008/layout/VerticalCircleList"/>
    <dgm:cxn modelId="{5C67E5CA-E711-4700-89C9-549760391CCA}" type="presOf" srcId="{4D5CA812-DDE7-4EE1-86DE-71BCEF5417B8}" destId="{C9C8C8CD-9429-40AC-8E18-5A5264398E4D}" srcOrd="0" destOrd="0" presId="urn:microsoft.com/office/officeart/2008/layout/VerticalCircleList"/>
    <dgm:cxn modelId="{BC58EB44-D97D-4311-BF4B-50DD5A475E5A}" srcId="{4D5CA812-DDE7-4EE1-86DE-71BCEF5417B8}" destId="{26BF3A9F-9C9F-43BC-AE5A-69996FEEFD18}" srcOrd="8" destOrd="0" parTransId="{910553FA-AFA6-4762-9100-DA80E1418DDE}" sibTransId="{9B62A6E0-08BB-4C3B-912D-0EEE1FD33CE5}"/>
    <dgm:cxn modelId="{49C8B0B6-5A25-470B-A120-8CDE173BB83E}" type="presOf" srcId="{D58F14F9-33F0-4D73-8F0B-69A9EA6293E9}" destId="{E9F3C241-171E-4FF5-BFDB-F26F094A9BC4}" srcOrd="0" destOrd="0" presId="urn:microsoft.com/office/officeart/2008/layout/VerticalCircleList"/>
    <dgm:cxn modelId="{B891221B-0BEC-4844-BEE5-8764B3C1CEC8}" type="presParOf" srcId="{C9C8C8CD-9429-40AC-8E18-5A5264398E4D}" destId="{F334031E-8FEF-4F55-9F62-4BBB6EB22131}" srcOrd="0" destOrd="0" presId="urn:microsoft.com/office/officeart/2008/layout/VerticalCircleList"/>
    <dgm:cxn modelId="{C0C33C7F-AA62-41CF-9686-8D467A20572A}" type="presParOf" srcId="{F334031E-8FEF-4F55-9F62-4BBB6EB22131}" destId="{36DBA6BC-F2D3-465C-B510-518687865CAC}" srcOrd="0" destOrd="0" presId="urn:microsoft.com/office/officeart/2008/layout/VerticalCircleList"/>
    <dgm:cxn modelId="{8AFAD056-ED57-4581-8278-E0F8FA15B011}" type="presParOf" srcId="{F334031E-8FEF-4F55-9F62-4BBB6EB22131}" destId="{E34D02CC-22E1-4B9C-8C0C-7AD56320F358}" srcOrd="1" destOrd="0" presId="urn:microsoft.com/office/officeart/2008/layout/VerticalCircleList"/>
    <dgm:cxn modelId="{B83806E9-D702-4C3D-B0E4-577D35155884}" type="presParOf" srcId="{F334031E-8FEF-4F55-9F62-4BBB6EB22131}" destId="{9442EBE9-DEBB-4045-A5A9-FEAD73498A2B}" srcOrd="2" destOrd="0" presId="urn:microsoft.com/office/officeart/2008/layout/VerticalCircleList"/>
    <dgm:cxn modelId="{FF3BDF92-883C-430B-9756-A2C9339FDA0C}" type="presParOf" srcId="{C9C8C8CD-9429-40AC-8E18-5A5264398E4D}" destId="{3BAB21B9-A2CD-4EB0-9D33-B130CA9E6C58}" srcOrd="1" destOrd="0" presId="urn:microsoft.com/office/officeart/2008/layout/VerticalCircleList"/>
    <dgm:cxn modelId="{04032298-F189-4153-AA9B-6B38AF54D193}" type="presParOf" srcId="{3BAB21B9-A2CD-4EB0-9D33-B130CA9E6C58}" destId="{239458EC-89AA-49E0-87BC-516F690BC9CB}" srcOrd="0" destOrd="0" presId="urn:microsoft.com/office/officeart/2008/layout/VerticalCircleList"/>
    <dgm:cxn modelId="{9C6C8E13-2A3C-4610-9F6E-CB80450CA10F}" type="presParOf" srcId="{3BAB21B9-A2CD-4EB0-9D33-B130CA9E6C58}" destId="{614FA9D4-5AE5-40BF-B07F-DF677B3631F3}" srcOrd="1" destOrd="0" presId="urn:microsoft.com/office/officeart/2008/layout/VerticalCircleList"/>
    <dgm:cxn modelId="{CD993714-633D-46A2-B85F-9D4721E724FC}" type="presParOf" srcId="{3BAB21B9-A2CD-4EB0-9D33-B130CA9E6C58}" destId="{00F0F183-8075-499D-94C6-0BE0D036C8D5}" srcOrd="2" destOrd="0" presId="urn:microsoft.com/office/officeart/2008/layout/VerticalCircleList"/>
    <dgm:cxn modelId="{A2F2D1E0-BA09-42B0-85F2-83B9E59A69D3}" type="presParOf" srcId="{C9C8C8CD-9429-40AC-8E18-5A5264398E4D}" destId="{764FFC10-38F0-4A1B-AAEE-3166FE4626E6}" srcOrd="2" destOrd="0" presId="urn:microsoft.com/office/officeart/2008/layout/VerticalCircleList"/>
    <dgm:cxn modelId="{F31587E3-8D10-4828-AAE6-58322ECE7DA8}" type="presParOf" srcId="{764FFC10-38F0-4A1B-AAEE-3166FE4626E6}" destId="{2A4E9310-55EB-411C-A69E-C6B9F54EC94A}" srcOrd="0" destOrd="0" presId="urn:microsoft.com/office/officeart/2008/layout/VerticalCircleList"/>
    <dgm:cxn modelId="{AA089DC5-4FC6-426E-B72D-00382CC86127}" type="presParOf" srcId="{764FFC10-38F0-4A1B-AAEE-3166FE4626E6}" destId="{B7A050D9-2C3B-4695-AD6F-5E77FE90ADE5}" srcOrd="1" destOrd="0" presId="urn:microsoft.com/office/officeart/2008/layout/VerticalCircleList"/>
    <dgm:cxn modelId="{5F257F4B-373F-4821-A0A1-EA8F5BC43268}" type="presParOf" srcId="{764FFC10-38F0-4A1B-AAEE-3166FE4626E6}" destId="{6CFC2DF0-B767-4083-A0CE-5F9704FCF919}" srcOrd="2" destOrd="0" presId="urn:microsoft.com/office/officeart/2008/layout/VerticalCircleList"/>
    <dgm:cxn modelId="{B075D22B-A88E-4C23-80D4-13415A44AA8C}" type="presParOf" srcId="{C9C8C8CD-9429-40AC-8E18-5A5264398E4D}" destId="{11C0C903-F886-4348-A4D9-580676CF255F}" srcOrd="3" destOrd="0" presId="urn:microsoft.com/office/officeart/2008/layout/VerticalCircleList"/>
    <dgm:cxn modelId="{B71CF92F-F5FD-4748-8267-363203B9150B}" type="presParOf" srcId="{11C0C903-F886-4348-A4D9-580676CF255F}" destId="{337D586B-2ADB-45B4-B28B-0F5897E4C32D}" srcOrd="0" destOrd="0" presId="urn:microsoft.com/office/officeart/2008/layout/VerticalCircleList"/>
    <dgm:cxn modelId="{4F99F54D-FCAE-4CE6-A12B-A107D3420A62}" type="presParOf" srcId="{11C0C903-F886-4348-A4D9-580676CF255F}" destId="{354F393F-330B-4FCD-A6F8-80C4EC65A416}" srcOrd="1" destOrd="0" presId="urn:microsoft.com/office/officeart/2008/layout/VerticalCircleList"/>
    <dgm:cxn modelId="{ADDAB919-AFFA-4A6D-85B1-715FFCA0CDB4}" type="presParOf" srcId="{11C0C903-F886-4348-A4D9-580676CF255F}" destId="{2CF02A25-0E67-4B31-AC44-EE1D1394B833}" srcOrd="2" destOrd="0" presId="urn:microsoft.com/office/officeart/2008/layout/VerticalCircleList"/>
    <dgm:cxn modelId="{116AC477-A80C-419C-964B-FB4239B5DAD2}" type="presParOf" srcId="{C9C8C8CD-9429-40AC-8E18-5A5264398E4D}" destId="{A8B8CB7B-D832-40F8-93EE-20A7A230AB3A}" srcOrd="4" destOrd="0" presId="urn:microsoft.com/office/officeart/2008/layout/VerticalCircleList"/>
    <dgm:cxn modelId="{DC1B8960-5ABD-4625-B85F-A2D2752B012C}" type="presParOf" srcId="{A8B8CB7B-D832-40F8-93EE-20A7A230AB3A}" destId="{71B88059-B204-43F0-90A7-59500A5705E9}" srcOrd="0" destOrd="0" presId="urn:microsoft.com/office/officeart/2008/layout/VerticalCircleList"/>
    <dgm:cxn modelId="{C7C0158B-74CD-4E1C-B204-FACDEE09CC09}" type="presParOf" srcId="{A8B8CB7B-D832-40F8-93EE-20A7A230AB3A}" destId="{1A87C913-B07B-4722-BF9E-63FABD986A4F}" srcOrd="1" destOrd="0" presId="urn:microsoft.com/office/officeart/2008/layout/VerticalCircleList"/>
    <dgm:cxn modelId="{816A35E5-898E-49DC-B536-412C1DB4C26F}" type="presParOf" srcId="{A8B8CB7B-D832-40F8-93EE-20A7A230AB3A}" destId="{52F67E15-2C7F-436E-9E21-23C1142C520F}" srcOrd="2" destOrd="0" presId="urn:microsoft.com/office/officeart/2008/layout/VerticalCircleList"/>
    <dgm:cxn modelId="{D7E65C2D-F410-48FD-8F0A-7305B966D849}" type="presParOf" srcId="{C9C8C8CD-9429-40AC-8E18-5A5264398E4D}" destId="{BE9B4722-1327-4604-9B95-8F00C5E4B149}" srcOrd="5" destOrd="0" presId="urn:microsoft.com/office/officeart/2008/layout/VerticalCircleList"/>
    <dgm:cxn modelId="{C690DF9F-4B9A-498D-A8E9-64DC056BBB5F}" type="presParOf" srcId="{BE9B4722-1327-4604-9B95-8F00C5E4B149}" destId="{D60B1CF1-D732-4983-A458-80860B8236DA}" srcOrd="0" destOrd="0" presId="urn:microsoft.com/office/officeart/2008/layout/VerticalCircleList"/>
    <dgm:cxn modelId="{676B9EF3-AE73-4814-8BEA-2F17E190E40C}" type="presParOf" srcId="{BE9B4722-1327-4604-9B95-8F00C5E4B149}" destId="{34F2B14B-35CA-4B8C-9688-A2CC504C899E}" srcOrd="1" destOrd="0" presId="urn:microsoft.com/office/officeart/2008/layout/VerticalCircleList"/>
    <dgm:cxn modelId="{9E575050-D8CD-482B-8F76-16BF94FA9C2F}" type="presParOf" srcId="{BE9B4722-1327-4604-9B95-8F00C5E4B149}" destId="{FF38BFBB-E311-45FA-B19B-196801317B02}" srcOrd="2" destOrd="0" presId="urn:microsoft.com/office/officeart/2008/layout/VerticalCircleList"/>
    <dgm:cxn modelId="{274BB094-B843-40C5-B81E-D498666B01A3}" type="presParOf" srcId="{C9C8C8CD-9429-40AC-8E18-5A5264398E4D}" destId="{920CCAE8-22F9-46A1-9A7A-7F13D2A25574}" srcOrd="6" destOrd="0" presId="urn:microsoft.com/office/officeart/2008/layout/VerticalCircleList"/>
    <dgm:cxn modelId="{52FDAB17-7D75-4A71-9489-74F8A220B82E}" type="presParOf" srcId="{920CCAE8-22F9-46A1-9A7A-7F13D2A25574}" destId="{7F04F304-6D49-456F-8FA8-5D02AA93B28B}" srcOrd="0" destOrd="0" presId="urn:microsoft.com/office/officeart/2008/layout/VerticalCircleList"/>
    <dgm:cxn modelId="{5E0F4DDC-C43E-4CC9-A6B7-FEFD4D8DFFEF}" type="presParOf" srcId="{920CCAE8-22F9-46A1-9A7A-7F13D2A25574}" destId="{EACBB2C2-47A0-476C-B204-EC059EADD16A}" srcOrd="1" destOrd="0" presId="urn:microsoft.com/office/officeart/2008/layout/VerticalCircleList"/>
    <dgm:cxn modelId="{F77DBC48-F6D3-4E75-8924-28839164C167}" type="presParOf" srcId="{920CCAE8-22F9-46A1-9A7A-7F13D2A25574}" destId="{45C57F85-BEAC-41F3-A028-2E0EBD9D04AD}" srcOrd="2" destOrd="0" presId="urn:microsoft.com/office/officeart/2008/layout/VerticalCircleList"/>
    <dgm:cxn modelId="{5D2984D9-686A-447A-BD12-C1269BAC275B}" type="presParOf" srcId="{C9C8C8CD-9429-40AC-8E18-5A5264398E4D}" destId="{6E52F455-1E58-4C3D-9EFC-726312C292F5}" srcOrd="7" destOrd="0" presId="urn:microsoft.com/office/officeart/2008/layout/VerticalCircleList"/>
    <dgm:cxn modelId="{7E31260D-7AD3-4DE8-92EC-C87687C6B5EE}" type="presParOf" srcId="{6E52F455-1E58-4C3D-9EFC-726312C292F5}" destId="{44E8307C-98A0-42E2-B00E-CB1999192E4B}" srcOrd="0" destOrd="0" presId="urn:microsoft.com/office/officeart/2008/layout/VerticalCircleList"/>
    <dgm:cxn modelId="{601BC4A3-497D-4A58-A0F6-6FEFC9045AEF}" type="presParOf" srcId="{6E52F455-1E58-4C3D-9EFC-726312C292F5}" destId="{8BEAD3C5-FB99-49BE-A86A-FE63543DB78F}" srcOrd="1" destOrd="0" presId="urn:microsoft.com/office/officeart/2008/layout/VerticalCircleList"/>
    <dgm:cxn modelId="{FFEEADE4-D7A0-4856-815B-95884BBE95C4}" type="presParOf" srcId="{6E52F455-1E58-4C3D-9EFC-726312C292F5}" destId="{E9F3C241-171E-4FF5-BFDB-F26F094A9BC4}" srcOrd="2" destOrd="0" presId="urn:microsoft.com/office/officeart/2008/layout/VerticalCircleList"/>
    <dgm:cxn modelId="{587CD697-4D1B-46BB-8943-8EDA896EA0C5}" type="presParOf" srcId="{C9C8C8CD-9429-40AC-8E18-5A5264398E4D}" destId="{2622D0AB-0D99-42F7-8343-0E60E9970874}" srcOrd="8" destOrd="0" presId="urn:microsoft.com/office/officeart/2008/layout/VerticalCircleList"/>
    <dgm:cxn modelId="{919B20FD-E367-4545-A808-626275AEDB6F}" type="presParOf" srcId="{2622D0AB-0D99-42F7-8343-0E60E9970874}" destId="{4DE60658-3154-4E53-AF30-A97A5382E6B6}" srcOrd="0" destOrd="0" presId="urn:microsoft.com/office/officeart/2008/layout/VerticalCircleList"/>
    <dgm:cxn modelId="{720EAF2C-1BF5-4B8E-9F16-7A034C6DB57F}" type="presParOf" srcId="{2622D0AB-0D99-42F7-8343-0E60E9970874}" destId="{38EB5F50-59FC-45D1-BC9C-14AE631FD151}" srcOrd="1" destOrd="0" presId="urn:microsoft.com/office/officeart/2008/layout/VerticalCircleList"/>
    <dgm:cxn modelId="{670CDFD9-968A-4A08-AF31-B838A25E537E}" type="presParOf" srcId="{2622D0AB-0D99-42F7-8343-0E60E9970874}" destId="{E78A47F3-E022-4473-86D2-FE5B0CC69C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3A088-9104-4F7F-B719-481B8C7C557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E938A8-5855-448E-819F-553F75505F5C}">
      <dgm:prSet phldrT="[Text]" custT="1"/>
      <dgm:spPr/>
      <dgm:t>
        <a:bodyPr/>
        <a:lstStyle/>
        <a:p>
          <a:r>
            <a:rPr lang="en-US" sz="1800" dirty="0" smtClean="0"/>
            <a:t>Trade Preferential System (TPS-OIC)</a:t>
          </a:r>
          <a:endParaRPr lang="en-US" sz="1800" dirty="0"/>
        </a:p>
      </dgm:t>
    </dgm:pt>
    <dgm:pt modelId="{9603D3D3-C01B-4939-8C78-5314763D2F66}" type="parTrans" cxnId="{5622D4A0-BD6E-4C97-A36D-6AAD4B09A805}">
      <dgm:prSet/>
      <dgm:spPr/>
      <dgm:t>
        <a:bodyPr/>
        <a:lstStyle/>
        <a:p>
          <a:endParaRPr lang="en-US" sz="1400"/>
        </a:p>
      </dgm:t>
    </dgm:pt>
    <dgm:pt modelId="{2BEA60F5-095E-4FEC-87EA-BBE4BE099D7E}" type="sibTrans" cxnId="{5622D4A0-BD6E-4C97-A36D-6AAD4B09A805}">
      <dgm:prSet/>
      <dgm:spPr/>
      <dgm:t>
        <a:bodyPr/>
        <a:lstStyle/>
        <a:p>
          <a:endParaRPr lang="en-US" sz="1400"/>
        </a:p>
      </dgm:t>
    </dgm:pt>
    <dgm:pt modelId="{B61F85FA-5296-4DEE-96E9-CDC6EE0B66ED}">
      <dgm:prSet phldrT="[Text]" custT="1"/>
      <dgm:spPr/>
      <dgm:t>
        <a:bodyPr/>
        <a:lstStyle/>
        <a:p>
          <a:r>
            <a:rPr lang="en-US" sz="1600" dirty="0" smtClean="0"/>
            <a:t>Framework agreement - 2002</a:t>
          </a:r>
          <a:endParaRPr lang="en-US" sz="1600" dirty="0"/>
        </a:p>
      </dgm:t>
    </dgm:pt>
    <dgm:pt modelId="{BB532E41-A61D-419F-BE41-B798E8306D73}" type="parTrans" cxnId="{7987F0C6-B637-43D4-8FF2-8EC967A996B5}">
      <dgm:prSet custT="1"/>
      <dgm:spPr/>
      <dgm:t>
        <a:bodyPr/>
        <a:lstStyle/>
        <a:p>
          <a:endParaRPr lang="en-US" sz="300"/>
        </a:p>
      </dgm:t>
    </dgm:pt>
    <dgm:pt modelId="{D621C0B5-EB02-434A-8500-8CB0E53B9765}" type="sibTrans" cxnId="{7987F0C6-B637-43D4-8FF2-8EC967A996B5}">
      <dgm:prSet/>
      <dgm:spPr/>
      <dgm:t>
        <a:bodyPr/>
        <a:lstStyle/>
        <a:p>
          <a:endParaRPr lang="en-US" sz="1400"/>
        </a:p>
      </dgm:t>
    </dgm:pt>
    <dgm:pt modelId="{D3306C29-5ACB-4267-BC4A-31E02B1C8E50}">
      <dgm:prSet phldrT="[Text]" custT="1"/>
      <dgm:spPr/>
      <dgm:t>
        <a:bodyPr/>
        <a:lstStyle/>
        <a:p>
          <a:r>
            <a:rPr lang="en-US" sz="1600" dirty="0" smtClean="0"/>
            <a:t>PRETAS (Tariffs) - 2010</a:t>
          </a:r>
          <a:endParaRPr lang="en-US" sz="1600" dirty="0"/>
        </a:p>
      </dgm:t>
    </dgm:pt>
    <dgm:pt modelId="{DE04E906-4EB0-43D8-B8A6-F248BEB567D6}" type="parTrans" cxnId="{B0CAB038-8C11-46A8-9ABC-1AD535BD0083}">
      <dgm:prSet custT="1"/>
      <dgm:spPr/>
      <dgm:t>
        <a:bodyPr/>
        <a:lstStyle/>
        <a:p>
          <a:endParaRPr lang="en-US" sz="300"/>
        </a:p>
      </dgm:t>
    </dgm:pt>
    <dgm:pt modelId="{C91D4507-6BE4-43D6-8D93-C9FFE9C468C2}" type="sibTrans" cxnId="{B0CAB038-8C11-46A8-9ABC-1AD535BD0083}">
      <dgm:prSet/>
      <dgm:spPr/>
      <dgm:t>
        <a:bodyPr/>
        <a:lstStyle/>
        <a:p>
          <a:endParaRPr lang="en-US" sz="1400"/>
        </a:p>
      </dgm:t>
    </dgm:pt>
    <dgm:pt modelId="{38F0AD72-05E1-46F0-8E96-EBC44E239923}">
      <dgm:prSet phldrT="[Text]" custT="1"/>
      <dgm:spPr/>
      <dgm:t>
        <a:bodyPr/>
        <a:lstStyle/>
        <a:p>
          <a:r>
            <a:rPr lang="en-US" sz="1600" dirty="0" smtClean="0"/>
            <a:t>Rules of Origin – 2011</a:t>
          </a:r>
          <a:endParaRPr lang="en-US" sz="1600" dirty="0"/>
        </a:p>
      </dgm:t>
    </dgm:pt>
    <dgm:pt modelId="{F26B50F9-961A-480F-AC0E-5903C54122FE}" type="parTrans" cxnId="{A3A918CD-D8AB-40E9-95A7-FEBB43D711D0}">
      <dgm:prSet custT="1"/>
      <dgm:spPr/>
      <dgm:t>
        <a:bodyPr/>
        <a:lstStyle/>
        <a:p>
          <a:endParaRPr lang="en-US" sz="300"/>
        </a:p>
      </dgm:t>
    </dgm:pt>
    <dgm:pt modelId="{DA3BC6A0-0889-47F6-8534-DD9A91F8F76A}" type="sibTrans" cxnId="{A3A918CD-D8AB-40E9-95A7-FEBB43D711D0}">
      <dgm:prSet/>
      <dgm:spPr/>
      <dgm:t>
        <a:bodyPr/>
        <a:lstStyle/>
        <a:p>
          <a:endParaRPr lang="en-US" sz="1400"/>
        </a:p>
      </dgm:t>
    </dgm:pt>
    <dgm:pt modelId="{3C3E422A-3CEE-437F-886D-A3421353AC2C}" type="pres">
      <dgm:prSet presAssocID="{22D3A088-9104-4F7F-B719-481B8C7C557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F61A9-DCBC-4D0E-BC43-E88B54F36569}" type="pres">
      <dgm:prSet presAssocID="{32E938A8-5855-448E-819F-553F75505F5C}" presName="root1" presStyleCnt="0"/>
      <dgm:spPr/>
    </dgm:pt>
    <dgm:pt modelId="{6C51DECE-9F23-4CC6-A73F-81E523AB95CF}" type="pres">
      <dgm:prSet presAssocID="{32E938A8-5855-448E-819F-553F75505F5C}" presName="LevelOneTextNode" presStyleLbl="node0" presStyleIdx="0" presStyleCnt="1" custAng="5400000" custLinFactNeighborX="30555" custLinFactNeighborY="-40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F86879-0468-4785-B982-A04B312A9E91}" type="pres">
      <dgm:prSet presAssocID="{32E938A8-5855-448E-819F-553F75505F5C}" presName="level2hierChild" presStyleCnt="0"/>
      <dgm:spPr/>
    </dgm:pt>
    <dgm:pt modelId="{4ADB607E-D81F-4F8E-B9C5-4486A4736054}" type="pres">
      <dgm:prSet presAssocID="{BB532E41-A61D-419F-BE41-B798E8306D7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E7CB247-F381-4D6F-93BE-A8255180DD31}" type="pres">
      <dgm:prSet presAssocID="{BB532E41-A61D-419F-BE41-B798E8306D7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C477CFE-CEC3-406A-9FB9-4AF98CEC17D8}" type="pres">
      <dgm:prSet presAssocID="{B61F85FA-5296-4DEE-96E9-CDC6EE0B66ED}" presName="root2" presStyleCnt="0"/>
      <dgm:spPr/>
    </dgm:pt>
    <dgm:pt modelId="{F17883A0-8AA6-4542-9E10-5E4C763AEAAB}" type="pres">
      <dgm:prSet presAssocID="{B61F85FA-5296-4DEE-96E9-CDC6EE0B66ED}" presName="LevelTwoTextNode" presStyleLbl="node2" presStyleIdx="0" presStyleCnt="3" custLinFactNeighborX="1137" custLinFactNeighborY="54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B79B9-A49E-41E5-9F2A-B760A1C30E8C}" type="pres">
      <dgm:prSet presAssocID="{B61F85FA-5296-4DEE-96E9-CDC6EE0B66ED}" presName="level3hierChild" presStyleCnt="0"/>
      <dgm:spPr/>
    </dgm:pt>
    <dgm:pt modelId="{87606E31-9040-4DCF-9406-516205D1E81A}" type="pres">
      <dgm:prSet presAssocID="{DE04E906-4EB0-43D8-B8A6-F248BEB567D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99F7FEA-8458-4EE3-8B68-3A1D382C7F64}" type="pres">
      <dgm:prSet presAssocID="{DE04E906-4EB0-43D8-B8A6-F248BEB567D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B73EEA6-2876-40C6-94C2-B0CB1BD99CBF}" type="pres">
      <dgm:prSet presAssocID="{D3306C29-5ACB-4267-BC4A-31E02B1C8E50}" presName="root2" presStyleCnt="0"/>
      <dgm:spPr/>
    </dgm:pt>
    <dgm:pt modelId="{0BF9DA4E-9200-453E-BEB7-9886A79FF534}" type="pres">
      <dgm:prSet presAssocID="{D3306C29-5ACB-4267-BC4A-31E02B1C8E50}" presName="LevelTwoTextNode" presStyleLbl="node2" presStyleIdx="1" presStyleCnt="3" custLinFactNeighborX="1138" custLinFactNeighborY="54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FFAE29-209B-4A20-868D-7CF301E0CD00}" type="pres">
      <dgm:prSet presAssocID="{D3306C29-5ACB-4267-BC4A-31E02B1C8E50}" presName="level3hierChild" presStyleCnt="0"/>
      <dgm:spPr/>
    </dgm:pt>
    <dgm:pt modelId="{0F2C2AA3-94E4-401D-8B1D-2CF76497CA15}" type="pres">
      <dgm:prSet presAssocID="{F26B50F9-961A-480F-AC0E-5903C54122F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87B4F06-619A-4BB8-903E-31C9222C647B}" type="pres">
      <dgm:prSet presAssocID="{F26B50F9-961A-480F-AC0E-5903C54122F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5176AF5-310D-49D1-99CB-89F4CAEC250D}" type="pres">
      <dgm:prSet presAssocID="{38F0AD72-05E1-46F0-8E96-EBC44E239923}" presName="root2" presStyleCnt="0"/>
      <dgm:spPr/>
    </dgm:pt>
    <dgm:pt modelId="{05DBC3D9-3F96-454A-8FE3-9897C2BEA769}" type="pres">
      <dgm:prSet presAssocID="{38F0AD72-05E1-46F0-8E96-EBC44E239923}" presName="LevelTwoTextNode" presStyleLbl="node2" presStyleIdx="2" presStyleCnt="3" custLinFactNeighborX="1707" custLinFactNeighborY="48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C209E7-0B31-40F1-B70C-99A068FB62F4}" type="pres">
      <dgm:prSet presAssocID="{38F0AD72-05E1-46F0-8E96-EBC44E239923}" presName="level3hierChild" presStyleCnt="0"/>
      <dgm:spPr/>
    </dgm:pt>
  </dgm:ptLst>
  <dgm:cxnLst>
    <dgm:cxn modelId="{5622D4A0-BD6E-4C97-A36D-6AAD4B09A805}" srcId="{22D3A088-9104-4F7F-B719-481B8C7C5576}" destId="{32E938A8-5855-448E-819F-553F75505F5C}" srcOrd="0" destOrd="0" parTransId="{9603D3D3-C01B-4939-8C78-5314763D2F66}" sibTransId="{2BEA60F5-095E-4FEC-87EA-BBE4BE099D7E}"/>
    <dgm:cxn modelId="{4E5FED33-7E59-4299-8C95-3D36CD150F61}" type="presOf" srcId="{38F0AD72-05E1-46F0-8E96-EBC44E239923}" destId="{05DBC3D9-3F96-454A-8FE3-9897C2BEA769}" srcOrd="0" destOrd="0" presId="urn:microsoft.com/office/officeart/2008/layout/HorizontalMultiLevelHierarchy"/>
    <dgm:cxn modelId="{E07E7D01-CD74-44CF-9AB8-5E8E3B8FF998}" type="presOf" srcId="{B61F85FA-5296-4DEE-96E9-CDC6EE0B66ED}" destId="{F17883A0-8AA6-4542-9E10-5E4C763AEAAB}" srcOrd="0" destOrd="0" presId="urn:microsoft.com/office/officeart/2008/layout/HorizontalMultiLevelHierarchy"/>
    <dgm:cxn modelId="{C37B05F4-0EDC-41C6-8575-A24C7503D448}" type="presOf" srcId="{BB532E41-A61D-419F-BE41-B798E8306D73}" destId="{4ADB607E-D81F-4F8E-B9C5-4486A4736054}" srcOrd="0" destOrd="0" presId="urn:microsoft.com/office/officeart/2008/layout/HorizontalMultiLevelHierarchy"/>
    <dgm:cxn modelId="{1E364902-E960-4476-A9CB-AAEF19A0F7C6}" type="presOf" srcId="{DE04E906-4EB0-43D8-B8A6-F248BEB567D6}" destId="{A99F7FEA-8458-4EE3-8B68-3A1D382C7F64}" srcOrd="1" destOrd="0" presId="urn:microsoft.com/office/officeart/2008/layout/HorizontalMultiLevelHierarchy"/>
    <dgm:cxn modelId="{100BCB75-B482-4FC5-A02C-5A2F307ACB1E}" type="presOf" srcId="{22D3A088-9104-4F7F-B719-481B8C7C5576}" destId="{3C3E422A-3CEE-437F-886D-A3421353AC2C}" srcOrd="0" destOrd="0" presId="urn:microsoft.com/office/officeart/2008/layout/HorizontalMultiLevelHierarchy"/>
    <dgm:cxn modelId="{A76E93FD-832B-4A15-8C45-09C536AFC1BF}" type="presOf" srcId="{BB532E41-A61D-419F-BE41-B798E8306D73}" destId="{4E7CB247-F381-4D6F-93BE-A8255180DD31}" srcOrd="1" destOrd="0" presId="urn:microsoft.com/office/officeart/2008/layout/HorizontalMultiLevelHierarchy"/>
    <dgm:cxn modelId="{BEC5F6F4-0891-4F2F-B306-E343176B57B5}" type="presOf" srcId="{F26B50F9-961A-480F-AC0E-5903C54122FE}" destId="{987B4F06-619A-4BB8-903E-31C9222C647B}" srcOrd="1" destOrd="0" presId="urn:microsoft.com/office/officeart/2008/layout/HorizontalMultiLevelHierarchy"/>
    <dgm:cxn modelId="{B0CAB038-8C11-46A8-9ABC-1AD535BD0083}" srcId="{32E938A8-5855-448E-819F-553F75505F5C}" destId="{D3306C29-5ACB-4267-BC4A-31E02B1C8E50}" srcOrd="1" destOrd="0" parTransId="{DE04E906-4EB0-43D8-B8A6-F248BEB567D6}" sibTransId="{C91D4507-6BE4-43D6-8D93-C9FFE9C468C2}"/>
    <dgm:cxn modelId="{A3A918CD-D8AB-40E9-95A7-FEBB43D711D0}" srcId="{32E938A8-5855-448E-819F-553F75505F5C}" destId="{38F0AD72-05E1-46F0-8E96-EBC44E239923}" srcOrd="2" destOrd="0" parTransId="{F26B50F9-961A-480F-AC0E-5903C54122FE}" sibTransId="{DA3BC6A0-0889-47F6-8534-DD9A91F8F76A}"/>
    <dgm:cxn modelId="{3BEF0CC7-611B-4AD0-82B9-39A18B7BBB9A}" type="presOf" srcId="{32E938A8-5855-448E-819F-553F75505F5C}" destId="{6C51DECE-9F23-4CC6-A73F-81E523AB95CF}" srcOrd="0" destOrd="0" presId="urn:microsoft.com/office/officeart/2008/layout/HorizontalMultiLevelHierarchy"/>
    <dgm:cxn modelId="{A0079126-B351-42DA-8B5B-743EF8AB93E5}" type="presOf" srcId="{D3306C29-5ACB-4267-BC4A-31E02B1C8E50}" destId="{0BF9DA4E-9200-453E-BEB7-9886A79FF534}" srcOrd="0" destOrd="0" presId="urn:microsoft.com/office/officeart/2008/layout/HorizontalMultiLevelHierarchy"/>
    <dgm:cxn modelId="{7987F0C6-B637-43D4-8FF2-8EC967A996B5}" srcId="{32E938A8-5855-448E-819F-553F75505F5C}" destId="{B61F85FA-5296-4DEE-96E9-CDC6EE0B66ED}" srcOrd="0" destOrd="0" parTransId="{BB532E41-A61D-419F-BE41-B798E8306D73}" sibTransId="{D621C0B5-EB02-434A-8500-8CB0E53B9765}"/>
    <dgm:cxn modelId="{388DF561-3930-4826-B583-F68D00D9145E}" type="presOf" srcId="{F26B50F9-961A-480F-AC0E-5903C54122FE}" destId="{0F2C2AA3-94E4-401D-8B1D-2CF76497CA15}" srcOrd="0" destOrd="0" presId="urn:microsoft.com/office/officeart/2008/layout/HorizontalMultiLevelHierarchy"/>
    <dgm:cxn modelId="{E2DEAD80-C57C-4B68-9832-9E726CBAD1AE}" type="presOf" srcId="{DE04E906-4EB0-43D8-B8A6-F248BEB567D6}" destId="{87606E31-9040-4DCF-9406-516205D1E81A}" srcOrd="0" destOrd="0" presId="urn:microsoft.com/office/officeart/2008/layout/HorizontalMultiLevelHierarchy"/>
    <dgm:cxn modelId="{63B90792-3463-41CE-A803-ADD79D6DD9B1}" type="presParOf" srcId="{3C3E422A-3CEE-437F-886D-A3421353AC2C}" destId="{B39F61A9-DCBC-4D0E-BC43-E88B54F36569}" srcOrd="0" destOrd="0" presId="urn:microsoft.com/office/officeart/2008/layout/HorizontalMultiLevelHierarchy"/>
    <dgm:cxn modelId="{67EBEFA3-7CF6-403B-B5A4-777D0E30D241}" type="presParOf" srcId="{B39F61A9-DCBC-4D0E-BC43-E88B54F36569}" destId="{6C51DECE-9F23-4CC6-A73F-81E523AB95CF}" srcOrd="0" destOrd="0" presId="urn:microsoft.com/office/officeart/2008/layout/HorizontalMultiLevelHierarchy"/>
    <dgm:cxn modelId="{3AD9AE00-1AF2-4DC2-8654-E908AA1A7C1F}" type="presParOf" srcId="{B39F61A9-DCBC-4D0E-BC43-E88B54F36569}" destId="{98F86879-0468-4785-B982-A04B312A9E91}" srcOrd="1" destOrd="0" presId="urn:microsoft.com/office/officeart/2008/layout/HorizontalMultiLevelHierarchy"/>
    <dgm:cxn modelId="{A3E018A1-93D5-430A-A64B-17A1E0913230}" type="presParOf" srcId="{98F86879-0468-4785-B982-A04B312A9E91}" destId="{4ADB607E-D81F-4F8E-B9C5-4486A4736054}" srcOrd="0" destOrd="0" presId="urn:microsoft.com/office/officeart/2008/layout/HorizontalMultiLevelHierarchy"/>
    <dgm:cxn modelId="{6DBD40D2-789C-43F9-B489-934CD3A51F55}" type="presParOf" srcId="{4ADB607E-D81F-4F8E-B9C5-4486A4736054}" destId="{4E7CB247-F381-4D6F-93BE-A8255180DD31}" srcOrd="0" destOrd="0" presId="urn:microsoft.com/office/officeart/2008/layout/HorizontalMultiLevelHierarchy"/>
    <dgm:cxn modelId="{5C913A2A-FC87-47DD-BEA2-D36103A865AC}" type="presParOf" srcId="{98F86879-0468-4785-B982-A04B312A9E91}" destId="{EC477CFE-CEC3-406A-9FB9-4AF98CEC17D8}" srcOrd="1" destOrd="0" presId="urn:microsoft.com/office/officeart/2008/layout/HorizontalMultiLevelHierarchy"/>
    <dgm:cxn modelId="{7222F33E-7126-4193-878D-C79A785DEA8C}" type="presParOf" srcId="{EC477CFE-CEC3-406A-9FB9-4AF98CEC17D8}" destId="{F17883A0-8AA6-4542-9E10-5E4C763AEAAB}" srcOrd="0" destOrd="0" presId="urn:microsoft.com/office/officeart/2008/layout/HorizontalMultiLevelHierarchy"/>
    <dgm:cxn modelId="{F2C2A24A-2AA6-417F-86BE-96F601F27971}" type="presParOf" srcId="{EC477CFE-CEC3-406A-9FB9-4AF98CEC17D8}" destId="{FECB79B9-A49E-41E5-9F2A-B760A1C30E8C}" srcOrd="1" destOrd="0" presId="urn:microsoft.com/office/officeart/2008/layout/HorizontalMultiLevelHierarchy"/>
    <dgm:cxn modelId="{99DAF6C7-EA77-4AFF-A93A-F42B57F1E98C}" type="presParOf" srcId="{98F86879-0468-4785-B982-A04B312A9E91}" destId="{87606E31-9040-4DCF-9406-516205D1E81A}" srcOrd="2" destOrd="0" presId="urn:microsoft.com/office/officeart/2008/layout/HorizontalMultiLevelHierarchy"/>
    <dgm:cxn modelId="{178BA633-2AD5-4830-A262-F59260C30B56}" type="presParOf" srcId="{87606E31-9040-4DCF-9406-516205D1E81A}" destId="{A99F7FEA-8458-4EE3-8B68-3A1D382C7F64}" srcOrd="0" destOrd="0" presId="urn:microsoft.com/office/officeart/2008/layout/HorizontalMultiLevelHierarchy"/>
    <dgm:cxn modelId="{58EBC148-23CF-4F84-9F0F-8B28A19F66B7}" type="presParOf" srcId="{98F86879-0468-4785-B982-A04B312A9E91}" destId="{0B73EEA6-2876-40C6-94C2-B0CB1BD99CBF}" srcOrd="3" destOrd="0" presId="urn:microsoft.com/office/officeart/2008/layout/HorizontalMultiLevelHierarchy"/>
    <dgm:cxn modelId="{CEC01088-211C-4B34-8E8E-6BF0566A6D8E}" type="presParOf" srcId="{0B73EEA6-2876-40C6-94C2-B0CB1BD99CBF}" destId="{0BF9DA4E-9200-453E-BEB7-9886A79FF534}" srcOrd="0" destOrd="0" presId="urn:microsoft.com/office/officeart/2008/layout/HorizontalMultiLevelHierarchy"/>
    <dgm:cxn modelId="{A27D179A-FB61-43DC-8F06-300399FED34D}" type="presParOf" srcId="{0B73EEA6-2876-40C6-94C2-B0CB1BD99CBF}" destId="{20FFAE29-209B-4A20-868D-7CF301E0CD00}" srcOrd="1" destOrd="0" presId="urn:microsoft.com/office/officeart/2008/layout/HorizontalMultiLevelHierarchy"/>
    <dgm:cxn modelId="{C6E47124-1D14-452D-9BF3-9C1DDC8433A5}" type="presParOf" srcId="{98F86879-0468-4785-B982-A04B312A9E91}" destId="{0F2C2AA3-94E4-401D-8B1D-2CF76497CA15}" srcOrd="4" destOrd="0" presId="urn:microsoft.com/office/officeart/2008/layout/HorizontalMultiLevelHierarchy"/>
    <dgm:cxn modelId="{C0E8C729-3751-4ACC-9899-D3EB3132F5F2}" type="presParOf" srcId="{0F2C2AA3-94E4-401D-8B1D-2CF76497CA15}" destId="{987B4F06-619A-4BB8-903E-31C9222C647B}" srcOrd="0" destOrd="0" presId="urn:microsoft.com/office/officeart/2008/layout/HorizontalMultiLevelHierarchy"/>
    <dgm:cxn modelId="{F32003C4-D168-4CBF-BDC2-2F97CF2EFDE9}" type="presParOf" srcId="{98F86879-0468-4785-B982-A04B312A9E91}" destId="{85176AF5-310D-49D1-99CB-89F4CAEC250D}" srcOrd="5" destOrd="0" presId="urn:microsoft.com/office/officeart/2008/layout/HorizontalMultiLevelHierarchy"/>
    <dgm:cxn modelId="{6975569D-7174-477C-89F6-497BD44481F3}" type="presParOf" srcId="{85176AF5-310D-49D1-99CB-89F4CAEC250D}" destId="{05DBC3D9-3F96-454A-8FE3-9897C2BEA769}" srcOrd="0" destOrd="0" presId="urn:microsoft.com/office/officeart/2008/layout/HorizontalMultiLevelHierarchy"/>
    <dgm:cxn modelId="{24B12952-F80D-4525-AAD7-C17DAE8C0395}" type="presParOf" srcId="{85176AF5-310D-49D1-99CB-89F4CAEC250D}" destId="{89C209E7-0B31-40F1-B70C-99A068FB62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4D02CC-22E1-4B9C-8C0C-7AD56320F358}">
      <dsp:nvSpPr>
        <dsp:cNvPr id="0" name=""/>
        <dsp:cNvSpPr/>
      </dsp:nvSpPr>
      <dsp:spPr>
        <a:xfrm>
          <a:off x="476404" y="1930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42EBE9-DEBB-4045-A5A9-FEAD73498A2B}">
      <dsp:nvSpPr>
        <dsp:cNvPr id="0" name=""/>
        <dsp:cNvSpPr/>
      </dsp:nvSpPr>
      <dsp:spPr>
        <a:xfrm>
          <a:off x="680825" y="1930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/>
            <a:t>Reform IDB</a:t>
          </a:r>
          <a:endParaRPr lang="fr-FR" sz="900" b="1" kern="1200"/>
        </a:p>
      </dsp:txBody>
      <dsp:txXfrm>
        <a:off x="680825" y="1930"/>
        <a:ext cx="2181323" cy="408842"/>
      </dsp:txXfrm>
    </dsp:sp>
    <dsp:sp modelId="{614FA9D4-5AE5-40BF-B07F-DF677B3631F3}">
      <dsp:nvSpPr>
        <dsp:cNvPr id="0" name=""/>
        <dsp:cNvSpPr/>
      </dsp:nvSpPr>
      <dsp:spPr>
        <a:xfrm>
          <a:off x="476404" y="410773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F0F183-8075-499D-94C6-0BE0D036C8D5}">
      <dsp:nvSpPr>
        <dsp:cNvPr id="0" name=""/>
        <dsp:cNvSpPr/>
      </dsp:nvSpPr>
      <dsp:spPr>
        <a:xfrm>
          <a:off x="680825" y="410773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/>
            <a:t>Alleviate Poverty</a:t>
          </a:r>
          <a:endParaRPr lang="fr-FR" sz="900" b="1" kern="1200"/>
        </a:p>
      </dsp:txBody>
      <dsp:txXfrm>
        <a:off x="680825" y="410773"/>
        <a:ext cx="2181323" cy="408842"/>
      </dsp:txXfrm>
    </dsp:sp>
    <dsp:sp modelId="{B7A050D9-2C3B-4695-AD6F-5E77FE90ADE5}">
      <dsp:nvSpPr>
        <dsp:cNvPr id="0" name=""/>
        <dsp:cNvSpPr/>
      </dsp:nvSpPr>
      <dsp:spPr>
        <a:xfrm>
          <a:off x="476404" y="819615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FC2DF0-B767-4083-A0CE-5F9704FCF919}">
      <dsp:nvSpPr>
        <dsp:cNvPr id="0" name=""/>
        <dsp:cNvSpPr/>
      </dsp:nvSpPr>
      <dsp:spPr>
        <a:xfrm>
          <a:off x="680825" y="819615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/>
            <a:t>Promote Health</a:t>
          </a:r>
          <a:endParaRPr lang="fr-FR" sz="900" b="1" kern="1200"/>
        </a:p>
      </dsp:txBody>
      <dsp:txXfrm>
        <a:off x="680825" y="819615"/>
        <a:ext cx="2181323" cy="408842"/>
      </dsp:txXfrm>
    </dsp:sp>
    <dsp:sp modelId="{354F393F-330B-4FCD-A6F8-80C4EC65A416}">
      <dsp:nvSpPr>
        <dsp:cNvPr id="0" name=""/>
        <dsp:cNvSpPr/>
      </dsp:nvSpPr>
      <dsp:spPr>
        <a:xfrm>
          <a:off x="476404" y="1228457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F02A25-0E67-4B31-AC44-EE1D1394B833}">
      <dsp:nvSpPr>
        <dsp:cNvPr id="0" name=""/>
        <dsp:cNvSpPr/>
      </dsp:nvSpPr>
      <dsp:spPr>
        <a:xfrm>
          <a:off x="680825" y="1228457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/>
            <a:t>Universalize Education</a:t>
          </a:r>
          <a:endParaRPr lang="fr-FR" sz="900" b="1" kern="1200"/>
        </a:p>
      </dsp:txBody>
      <dsp:txXfrm>
        <a:off x="680825" y="1228457"/>
        <a:ext cx="2181323" cy="408842"/>
      </dsp:txXfrm>
    </dsp:sp>
    <dsp:sp modelId="{1A87C913-B07B-4722-BF9E-63FABD986A4F}">
      <dsp:nvSpPr>
        <dsp:cNvPr id="0" name=""/>
        <dsp:cNvSpPr/>
      </dsp:nvSpPr>
      <dsp:spPr>
        <a:xfrm>
          <a:off x="476404" y="1637299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F67E15-2C7F-436E-9E21-23C1142C520F}">
      <dsp:nvSpPr>
        <dsp:cNvPr id="0" name=""/>
        <dsp:cNvSpPr/>
      </dsp:nvSpPr>
      <dsp:spPr>
        <a:xfrm>
          <a:off x="680825" y="1637299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/>
            <a:t>Prosper the people</a:t>
          </a:r>
          <a:endParaRPr lang="fr-FR" sz="900" b="1" kern="1200"/>
        </a:p>
      </dsp:txBody>
      <dsp:txXfrm>
        <a:off x="680825" y="1637299"/>
        <a:ext cx="2181323" cy="408842"/>
      </dsp:txXfrm>
    </dsp:sp>
    <dsp:sp modelId="{34F2B14B-35CA-4B8C-9688-A2CC504C899E}">
      <dsp:nvSpPr>
        <dsp:cNvPr id="0" name=""/>
        <dsp:cNvSpPr/>
      </dsp:nvSpPr>
      <dsp:spPr>
        <a:xfrm>
          <a:off x="476404" y="2046142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38BFBB-E311-45FA-B19B-196801317B02}">
      <dsp:nvSpPr>
        <dsp:cNvPr id="0" name=""/>
        <dsp:cNvSpPr/>
      </dsp:nvSpPr>
      <dsp:spPr>
        <a:xfrm>
          <a:off x="680825" y="2046142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Empower the Sisters of Islam without breaching the tenets of Islam</a:t>
          </a:r>
          <a:endParaRPr lang="fr-FR" sz="900" b="1" kern="1200" dirty="0"/>
        </a:p>
      </dsp:txBody>
      <dsp:txXfrm>
        <a:off x="680825" y="2046142"/>
        <a:ext cx="2181323" cy="408842"/>
      </dsp:txXfrm>
    </dsp:sp>
    <dsp:sp modelId="{EACBB2C2-47A0-476C-B204-EC059EADD16A}">
      <dsp:nvSpPr>
        <dsp:cNvPr id="0" name=""/>
        <dsp:cNvSpPr/>
      </dsp:nvSpPr>
      <dsp:spPr>
        <a:xfrm>
          <a:off x="476404" y="2454984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C57F85-BEAC-41F3-A028-2E0EBD9D04AD}">
      <dsp:nvSpPr>
        <dsp:cNvPr id="0" name=""/>
        <dsp:cNvSpPr/>
      </dsp:nvSpPr>
      <dsp:spPr>
        <a:xfrm>
          <a:off x="680825" y="2454984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Expand the Islamic Financial Industry</a:t>
          </a:r>
          <a:endParaRPr lang="fr-FR" sz="900" b="1" kern="1200" dirty="0"/>
        </a:p>
      </dsp:txBody>
      <dsp:txXfrm>
        <a:off x="680825" y="2454984"/>
        <a:ext cx="2181323" cy="408842"/>
      </dsp:txXfrm>
    </dsp:sp>
    <dsp:sp modelId="{8BEAD3C5-FB99-49BE-A86A-FE63543DB78F}">
      <dsp:nvSpPr>
        <dsp:cNvPr id="0" name=""/>
        <dsp:cNvSpPr/>
      </dsp:nvSpPr>
      <dsp:spPr>
        <a:xfrm>
          <a:off x="476404" y="2863826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F3C241-171E-4FF5-BFDB-F26F094A9BC4}">
      <dsp:nvSpPr>
        <dsp:cNvPr id="0" name=""/>
        <dsp:cNvSpPr/>
      </dsp:nvSpPr>
      <dsp:spPr>
        <a:xfrm>
          <a:off x="680825" y="2863826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Facilitate Integration of IDB Member Country Economies Among Themselves and with the World</a:t>
          </a:r>
          <a:endParaRPr lang="fr-FR" sz="900" b="1" kern="1200" dirty="0"/>
        </a:p>
      </dsp:txBody>
      <dsp:txXfrm>
        <a:off x="680825" y="2863826"/>
        <a:ext cx="2181323" cy="408842"/>
      </dsp:txXfrm>
    </dsp:sp>
    <dsp:sp modelId="{38EB5F50-59FC-45D1-BC9C-14AE631FD151}">
      <dsp:nvSpPr>
        <dsp:cNvPr id="0" name=""/>
        <dsp:cNvSpPr/>
      </dsp:nvSpPr>
      <dsp:spPr>
        <a:xfrm>
          <a:off x="476404" y="3272668"/>
          <a:ext cx="408842" cy="408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8A47F3-E022-4473-86D2-FE5B0CC69CE0}">
      <dsp:nvSpPr>
        <dsp:cNvPr id="0" name=""/>
        <dsp:cNvSpPr/>
      </dsp:nvSpPr>
      <dsp:spPr>
        <a:xfrm>
          <a:off x="680825" y="3272668"/>
          <a:ext cx="2181323" cy="40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/>
            <a:t>Improve the Image of the Muslim World</a:t>
          </a:r>
          <a:endParaRPr lang="fr-FR" sz="900" b="1" kern="1200"/>
        </a:p>
      </dsp:txBody>
      <dsp:txXfrm>
        <a:off x="680825" y="3272668"/>
        <a:ext cx="2181323" cy="4088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C2AA3-94E4-401D-8B1D-2CF76497CA15}">
      <dsp:nvSpPr>
        <dsp:cNvPr id="0" name=""/>
        <dsp:cNvSpPr/>
      </dsp:nvSpPr>
      <dsp:spPr>
        <a:xfrm>
          <a:off x="1223259" y="308864"/>
          <a:ext cx="251069" cy="2391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34" y="0"/>
              </a:lnTo>
              <a:lnTo>
                <a:pt x="125534" y="2391471"/>
              </a:lnTo>
              <a:lnTo>
                <a:pt x="251069" y="23914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1288678" y="1444484"/>
        <a:ext cx="120230" cy="120230"/>
      </dsp:txXfrm>
    </dsp:sp>
    <dsp:sp modelId="{87606E31-9040-4DCF-9406-516205D1E81A}">
      <dsp:nvSpPr>
        <dsp:cNvPr id="0" name=""/>
        <dsp:cNvSpPr/>
      </dsp:nvSpPr>
      <dsp:spPr>
        <a:xfrm>
          <a:off x="1223259" y="308864"/>
          <a:ext cx="239540" cy="1650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770" y="0"/>
              </a:lnTo>
              <a:lnTo>
                <a:pt x="119770" y="1650933"/>
              </a:lnTo>
              <a:lnTo>
                <a:pt x="239540" y="16509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1301323" y="1092625"/>
        <a:ext cx="83411" cy="83411"/>
      </dsp:txXfrm>
    </dsp:sp>
    <dsp:sp modelId="{4ADB607E-D81F-4F8E-B9C5-4486A4736054}">
      <dsp:nvSpPr>
        <dsp:cNvPr id="0" name=""/>
        <dsp:cNvSpPr/>
      </dsp:nvSpPr>
      <dsp:spPr>
        <a:xfrm>
          <a:off x="1223259" y="308864"/>
          <a:ext cx="239520" cy="878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760" y="0"/>
              </a:lnTo>
              <a:lnTo>
                <a:pt x="119760" y="878766"/>
              </a:lnTo>
              <a:lnTo>
                <a:pt x="239520" y="8787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1320248" y="725476"/>
        <a:ext cx="45541" cy="45541"/>
      </dsp:txXfrm>
    </dsp:sp>
    <dsp:sp modelId="{6C51DECE-9F23-4CC6-A73F-81E523AB95CF}">
      <dsp:nvSpPr>
        <dsp:cNvPr id="0" name=""/>
        <dsp:cNvSpPr/>
      </dsp:nvSpPr>
      <dsp:spPr>
        <a:xfrm>
          <a:off x="-711204" y="0"/>
          <a:ext cx="3251200" cy="6177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Trade Preferential System (TPS-OIC)</a:t>
          </a:r>
          <a:endParaRPr lang="en-US" sz="1800" kern="1200" dirty="0"/>
        </a:p>
      </dsp:txBody>
      <dsp:txXfrm>
        <a:off x="-711204" y="0"/>
        <a:ext cx="3251200" cy="617728"/>
      </dsp:txXfrm>
    </dsp:sp>
    <dsp:sp modelId="{F17883A0-8AA6-4542-9E10-5E4C763AEAAB}">
      <dsp:nvSpPr>
        <dsp:cNvPr id="0" name=""/>
        <dsp:cNvSpPr/>
      </dsp:nvSpPr>
      <dsp:spPr>
        <a:xfrm>
          <a:off x="1462779" y="878766"/>
          <a:ext cx="2026147" cy="6177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Framework agreement - 2002</a:t>
          </a:r>
          <a:endParaRPr lang="en-US" sz="1600" kern="1200" dirty="0"/>
        </a:p>
      </dsp:txBody>
      <dsp:txXfrm>
        <a:off x="1462779" y="878766"/>
        <a:ext cx="2026147" cy="617728"/>
      </dsp:txXfrm>
    </dsp:sp>
    <dsp:sp modelId="{0BF9DA4E-9200-453E-BEB7-9886A79FF534}">
      <dsp:nvSpPr>
        <dsp:cNvPr id="0" name=""/>
        <dsp:cNvSpPr/>
      </dsp:nvSpPr>
      <dsp:spPr>
        <a:xfrm>
          <a:off x="1462799" y="1650933"/>
          <a:ext cx="2026147" cy="6177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PRETAS (Tariffs) - 2010</a:t>
          </a:r>
          <a:endParaRPr lang="en-US" sz="1600" kern="1200" dirty="0"/>
        </a:p>
      </dsp:txBody>
      <dsp:txXfrm>
        <a:off x="1462799" y="1650933"/>
        <a:ext cx="2026147" cy="617728"/>
      </dsp:txXfrm>
    </dsp:sp>
    <dsp:sp modelId="{05DBC3D9-3F96-454A-8FE3-9897C2BEA769}">
      <dsp:nvSpPr>
        <dsp:cNvPr id="0" name=""/>
        <dsp:cNvSpPr/>
      </dsp:nvSpPr>
      <dsp:spPr>
        <a:xfrm>
          <a:off x="1474328" y="2391471"/>
          <a:ext cx="2026147" cy="6177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Rules of Origin – 2011</a:t>
          </a:r>
          <a:endParaRPr lang="en-US" sz="1600" kern="1200" dirty="0"/>
        </a:p>
      </dsp:txBody>
      <dsp:txXfrm>
        <a:off x="1474328" y="2391471"/>
        <a:ext cx="2026147" cy="617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6983" y="9718138"/>
            <a:ext cx="365060" cy="1678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3C580CCD-BB39-4428-9669-085EF58E0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67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224" y="4717527"/>
            <a:ext cx="5560876" cy="4897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8" tIns="44897" rIns="91398" bIns="44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8601" y="9738480"/>
            <a:ext cx="223442" cy="147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6FA2A89E-CCAE-4154-8813-75B4006C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53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10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indent="-163513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3000" indent="-228600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3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F75E4D-37CF-4415-8196-ECD8311344C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228600"/>
            <a:ext cx="6110288" cy="4230688"/>
          </a:xfrm>
          <a:prstGeom prst="rect">
            <a:avLst/>
          </a:prstGeom>
          <a:ln/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3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F75E4D-37CF-4415-8196-ECD8311344CE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228600"/>
            <a:ext cx="6110288" cy="4230688"/>
          </a:xfrm>
          <a:prstGeom prst="rect">
            <a:avLst/>
          </a:prstGeom>
          <a:ln/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76225" y="1604356"/>
            <a:ext cx="9331325" cy="7461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Rectangle 6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16550" name="Rectangle 70"/>
          <p:cNvSpPr>
            <a:spLocks noGrp="1" noChangeArrowheads="1"/>
          </p:cNvSpPr>
          <p:nvPr>
            <p:ph type="ctrTitle"/>
          </p:nvPr>
        </p:nvSpPr>
        <p:spPr>
          <a:xfrm>
            <a:off x="284163" y="2224088"/>
            <a:ext cx="3959225" cy="3606800"/>
          </a:xfrm>
        </p:spPr>
        <p:txBody>
          <a:bodyPr/>
          <a:lstStyle>
            <a:lvl1pPr>
              <a:lnSpc>
                <a:spcPct val="140000"/>
              </a:lnSpc>
              <a:defRPr sz="2200" b="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16551" name="Rectangle 7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13338" y="2224088"/>
            <a:ext cx="3959225" cy="3606800"/>
          </a:xfrm>
        </p:spPr>
        <p:txBody>
          <a:bodyPr/>
          <a:lstStyle>
            <a:lvl1pPr marL="0" indent="0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 sz="2200">
                <a:latin typeface="Book Antiqua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0"/>
            <a:endParaRPr lang="en-US" noProof="0" smtClean="0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ECA-7AB8-4591-8B90-7AA93A3D7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6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428D-C7AC-4625-B1EA-C7961CBEC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277813" y="593725"/>
            <a:ext cx="93313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40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287338" y="1568450"/>
            <a:ext cx="9009062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Lorem ipsum dolor sit amet magna erat consecteduer adipiscing erat magna elit</a:t>
            </a:r>
          </a:p>
          <a:p>
            <a:pPr lvl="1"/>
            <a:r>
              <a:rPr lang="en-US" smtClean="0"/>
              <a:t>Lorem ipsum dolor sit amet Second level</a:t>
            </a:r>
          </a:p>
        </p:txBody>
      </p:sp>
      <p:sp>
        <p:nvSpPr>
          <p:cNvPr id="513202" name="Rectangle 17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287338" y="293688"/>
            <a:ext cx="9331325" cy="7461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13203" name="Rectangle 17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V="1">
            <a:off x="287338" y="6462713"/>
            <a:ext cx="9331325" cy="7461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13220" name="Rectangle 196"/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9069388" y="6572250"/>
            <a:ext cx="538162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F24DEBE-DDD8-4696-AA86-C138E3350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9pPr>
    </p:titleStyle>
    <p:bodyStyle>
      <a:lvl1pPr marL="182563" indent="-182563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14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2278063" indent="111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defRPr sz="1600">
          <a:solidFill>
            <a:schemeClr val="tx1"/>
          </a:solidFill>
          <a:latin typeface="+mj-lt"/>
        </a:defRPr>
      </a:lvl3pPr>
      <a:lvl4pPr marL="2403475" indent="-10318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+mj-lt"/>
        </a:defRPr>
      </a:lvl4pPr>
      <a:lvl5pPr marL="2517775" indent="-688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5pPr>
      <a:lvl6pPr marL="2974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pitchFamily="34" charset="0"/>
        <a:defRPr sz="1600">
          <a:solidFill>
            <a:schemeClr val="tx1"/>
          </a:solidFill>
          <a:latin typeface="+mj-lt"/>
        </a:defRPr>
      </a:lvl6pPr>
      <a:lvl7pPr marL="34321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pitchFamily="34" charset="0"/>
        <a:defRPr sz="1600">
          <a:solidFill>
            <a:schemeClr val="tx1"/>
          </a:solidFill>
          <a:latin typeface="+mj-lt"/>
        </a:defRPr>
      </a:lvl7pPr>
      <a:lvl8pPr marL="38893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pitchFamily="34" charset="0"/>
        <a:defRPr sz="1600">
          <a:solidFill>
            <a:schemeClr val="tx1"/>
          </a:solidFill>
          <a:latin typeface="+mj-lt"/>
        </a:defRPr>
      </a:lvl8pPr>
      <a:lvl9pPr marL="43465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pitchFamily="34" charset="0"/>
        <a:defRPr sz="1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//upload.wikimedia.org/wikipedia/commons/1/15/Muslim_majority_countries2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26" Type="http://schemas.openxmlformats.org/officeDocument/2006/relationships/image" Target="../media/image59.jpeg"/><Relationship Id="rId3" Type="http://schemas.openxmlformats.org/officeDocument/2006/relationships/image" Target="../media/image37.png"/><Relationship Id="rId21" Type="http://schemas.openxmlformats.org/officeDocument/2006/relationships/image" Target="../media/image54.jpeg"/><Relationship Id="rId7" Type="http://schemas.openxmlformats.org/officeDocument/2006/relationships/image" Target="../media/image41.png"/><Relationship Id="rId12" Type="http://schemas.openxmlformats.org/officeDocument/2006/relationships/image" Target="../media/image45.emf"/><Relationship Id="rId17" Type="http://schemas.openxmlformats.org/officeDocument/2006/relationships/image" Target="../media/image50.png"/><Relationship Id="rId25" Type="http://schemas.openxmlformats.org/officeDocument/2006/relationships/image" Target="../media/image58.jpe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5" Type="http://schemas.openxmlformats.org/officeDocument/2006/relationships/image" Target="../media/image39.jpe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5/Muslim_majority_countries2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7714" name="Picture 2" descr="http://allafrica.com/download/pic/main/main/csiid/00190006:c462f3092574af7978df09f557e62921:arc614x376:w614:us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2" y="4165438"/>
            <a:ext cx="3375140" cy="206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73728" y="1912412"/>
            <a:ext cx="925195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IDB Initiatives for Developing Trade and Transport across Europe, Asia and the Arab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region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en-US" sz="1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Walid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Abdelwahab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Director</a:t>
            </a:r>
          </a:p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Infrastructure Department</a:t>
            </a:r>
            <a:endParaRPr lang="en-US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077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54056" y="396883"/>
            <a:ext cx="3735389" cy="12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7717" name="Picture 5" descr="http://clrtafrique.com/images/bienven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972" y="4143747"/>
            <a:ext cx="3256545" cy="211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7719" name="Picture 7" descr="http://www.silkroadcaravan.org/inc/html/default/pix/home_en/m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961" y="4143747"/>
            <a:ext cx="3177432" cy="2112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" y="400837"/>
            <a:ext cx="5319506" cy="120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33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559523774"/>
              </p:ext>
            </p:extLst>
          </p:nvPr>
        </p:nvGraphicFramePr>
        <p:xfrm>
          <a:off x="838200" y="2921000"/>
          <a:ext cx="3882674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17802771"/>
              </p:ext>
            </p:extLst>
          </p:nvPr>
        </p:nvGraphicFramePr>
        <p:xfrm>
          <a:off x="4720874" y="2921000"/>
          <a:ext cx="5400600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286214" y="350765"/>
            <a:ext cx="7520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kern="0" dirty="0">
                <a:latin typeface="+mj-lt"/>
                <a:ea typeface="+mj-ea"/>
                <a:cs typeface="+mj-cs"/>
              </a:rPr>
              <a:t>Developing Trade and Transport across 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IDB regions</a:t>
            </a:r>
            <a:br>
              <a:rPr lang="en-US" sz="2400" b="1" kern="0" dirty="0" smtClean="0">
                <a:latin typeface="+mj-lt"/>
                <a:ea typeface="+mj-ea"/>
                <a:cs typeface="+mj-cs"/>
              </a:rPr>
            </a:br>
            <a:r>
              <a:rPr lang="en-US" sz="2400" b="1" kern="0" dirty="0" smtClean="0">
                <a:latin typeface="+mj-lt"/>
                <a:ea typeface="+mj-ea"/>
                <a:cs typeface="+mj-cs"/>
              </a:rPr>
              <a:t>	3</a:t>
            </a:r>
            <a:r>
              <a:rPr lang="en-US" sz="2400" b="1" i="1" kern="0" dirty="0" smtClean="0">
                <a:latin typeface="+mj-lt"/>
                <a:ea typeface="+mj-ea"/>
                <a:cs typeface="+mj-cs"/>
              </a:rPr>
              <a:t>) Trade integration</a:t>
            </a:r>
            <a:endParaRPr lang="en-US" sz="2400" b="1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4601" y="1726039"/>
            <a:ext cx="7647214" cy="523220"/>
          </a:xfrm>
          <a:prstGeom prst="rect">
            <a:avLst/>
          </a:prstGeom>
          <a:solidFill>
            <a:srgbClr val="0064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But the entry into force of the TPS-OIC System and the initiatives under way to develop intra-OIC trade demonstrate promising results: intra-OIC set to reach 20% by 2015</a:t>
            </a:r>
          </a:p>
        </p:txBody>
      </p:sp>
    </p:spTree>
    <p:extLst>
      <p:ext uri="{BB962C8B-B14F-4D97-AF65-F5344CB8AC3E}">
        <p14:creationId xmlns="" xmlns:p14="http://schemas.microsoft.com/office/powerpoint/2010/main" val="32713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800" y="432267"/>
            <a:ext cx="9728200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/>
              <a:t>IDBG Initiatives for developing trade and transport across regions</a:t>
            </a:r>
          </a:p>
          <a:p>
            <a:r>
              <a:rPr lang="en-US" kern="0" dirty="0"/>
              <a:t>	</a:t>
            </a:r>
            <a:r>
              <a:rPr lang="en-US" kern="0" dirty="0" smtClean="0"/>
              <a:t>	</a:t>
            </a:r>
            <a:r>
              <a:rPr lang="en-US" i="1" kern="0" dirty="0" smtClean="0"/>
              <a:t>1) Financing of critical transport infrastructure</a:t>
            </a:r>
            <a:r>
              <a:rPr lang="en-US" kern="0" dirty="0" smtClean="0"/>
              <a:t> </a:t>
            </a:r>
            <a:endParaRPr lang="en-US" kern="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6894133"/>
              </p:ext>
            </p:extLst>
          </p:nvPr>
        </p:nvGraphicFramePr>
        <p:xfrm>
          <a:off x="2291443" y="1445952"/>
          <a:ext cx="4167414" cy="240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99168443"/>
              </p:ext>
            </p:extLst>
          </p:nvPr>
        </p:nvGraphicFramePr>
        <p:xfrm>
          <a:off x="6099628" y="1417603"/>
          <a:ext cx="3233058" cy="242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371944" y="2262378"/>
            <a:ext cx="2071688" cy="279400"/>
          </a:xfrm>
          <a:prstGeom prst="roundRect">
            <a:avLst>
              <a:gd name="adj" fmla="val 0"/>
            </a:avLst>
          </a:prstGeom>
          <a:solidFill>
            <a:srgbClr val="82A0C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algn="ctr" defTabSz="820738" eaLnBrk="0" hangingPunct="0"/>
            <a:r>
              <a:rPr lang="en-GB" sz="1100" b="1">
                <a:ea typeface="MS PGothic" pitchFamily="34" charset="-128"/>
              </a:rPr>
              <a:t>Total Operations : 393</a:t>
            </a:r>
            <a:endParaRPr lang="en-US" sz="1100" b="1">
              <a:ea typeface="MS PGothic" pitchFamily="34" charset="-128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gray">
          <a:xfrm>
            <a:off x="371944" y="2894203"/>
            <a:ext cx="2071688" cy="2794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 eaLnBrk="0" hangingPunct="0">
              <a:defRPr/>
            </a:pPr>
            <a:r>
              <a:rPr lang="en-GB" sz="1100" b="1" dirty="0">
                <a:latin typeface="Arial" charset="0"/>
                <a:ea typeface="ＭＳ Ｐゴシック"/>
                <a:cs typeface="ＭＳ Ｐゴシック"/>
              </a:rPr>
              <a:t>Total Operations : 57</a:t>
            </a:r>
            <a:endParaRPr lang="en-US" sz="1100" b="1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gray">
          <a:xfrm>
            <a:off x="371944" y="3213290"/>
            <a:ext cx="2071688" cy="279400"/>
          </a:xfrm>
          <a:prstGeom prst="roundRect">
            <a:avLst>
              <a:gd name="adj" fmla="val 0"/>
            </a:avLst>
          </a:prstGeom>
          <a:solidFill>
            <a:srgbClr val="F1F9DF"/>
          </a:solidFill>
          <a:ln w="9525" algn="ctr">
            <a:noFill/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 eaLnBrk="0" hangingPunct="0">
              <a:defRPr/>
            </a:pPr>
            <a:r>
              <a:rPr lang="en-GB" sz="1100" b="1" dirty="0">
                <a:latin typeface="Arial" charset="0"/>
                <a:ea typeface="ＭＳ Ｐゴシック"/>
                <a:cs typeface="ＭＳ Ｐゴシック"/>
              </a:rPr>
              <a:t>51% of total in last 5 years</a:t>
            </a:r>
            <a:endParaRPr lang="en-US" sz="1100" b="1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gray">
          <a:xfrm>
            <a:off x="371944" y="1946465"/>
            <a:ext cx="2071688" cy="279400"/>
          </a:xfrm>
          <a:prstGeom prst="roundRect">
            <a:avLst>
              <a:gd name="adj" fmla="val 0"/>
            </a:avLst>
          </a:prstGeom>
          <a:solidFill>
            <a:srgbClr val="82A0C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algn="ctr" defTabSz="820738" eaLnBrk="0" hangingPunct="0"/>
            <a:r>
              <a:rPr lang="en-GB" sz="1100" b="1" dirty="0">
                <a:ea typeface="MS PGothic" pitchFamily="34" charset="-128"/>
              </a:rPr>
              <a:t>Total Financing : ID 4.42 </a:t>
            </a:r>
            <a:r>
              <a:rPr lang="en-GB" sz="1100" b="1" dirty="0" err="1">
                <a:ea typeface="MS PGothic" pitchFamily="34" charset="-128"/>
              </a:rPr>
              <a:t>Bn</a:t>
            </a:r>
            <a:endParaRPr lang="en-US" sz="1100" b="1" baseline="30000" dirty="0">
              <a:ea typeface="MS PGothic" pitchFamily="34" charset="-128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gray">
          <a:xfrm>
            <a:off x="371944" y="2576703"/>
            <a:ext cx="2071688" cy="2794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 eaLnBrk="0" hangingPunct="0">
              <a:defRPr/>
            </a:pPr>
            <a:r>
              <a:rPr lang="en-GB" sz="1100" b="1" dirty="0">
                <a:latin typeface="Arial" charset="0"/>
                <a:ea typeface="ＭＳ Ｐゴシック"/>
                <a:cs typeface="ＭＳ Ｐゴシック"/>
              </a:rPr>
              <a:t>Total 1429-34H: ID 2.27 </a:t>
            </a:r>
            <a:r>
              <a:rPr lang="en-GB" sz="1100" b="1" dirty="0" err="1">
                <a:latin typeface="Arial" charset="0"/>
                <a:ea typeface="ＭＳ Ｐゴシック"/>
                <a:cs typeface="ＭＳ Ｐゴシック"/>
              </a:rPr>
              <a:t>Bn</a:t>
            </a:r>
            <a:endParaRPr lang="en-US" sz="1100" b="1" baseline="30000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71944" y="1576578"/>
            <a:ext cx="2071688" cy="307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 anchor="ctr"/>
          <a:lstStyle/>
          <a:p>
            <a:pPr algn="ctr" rtl="1"/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Transport Scorecard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8893473"/>
              </p:ext>
            </p:extLst>
          </p:nvPr>
        </p:nvGraphicFramePr>
        <p:xfrm>
          <a:off x="723900" y="3727450"/>
          <a:ext cx="812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5120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405492" y="2546937"/>
            <a:ext cx="781347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base"/>
            <a:r>
              <a:rPr lang="en-US" dirty="0" smtClean="0"/>
              <a:t>	Source: A study of international transport corridors in OIC member countries, IDB, 2011</a:t>
            </a:r>
            <a:endParaRPr lang="fr-FR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685" y="558485"/>
            <a:ext cx="10247085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i="1" dirty="0" smtClean="0"/>
              <a:t>	Our focus on international corridors</a:t>
            </a:r>
            <a:endParaRPr lang="en-US" i="1" kern="0" dirty="0"/>
          </a:p>
        </p:txBody>
      </p:sp>
      <p:pic>
        <p:nvPicPr>
          <p:cNvPr id="11" name="Picture 4" descr="File:Muslim majority countries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800" y="3647362"/>
            <a:ext cx="48831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2256525" y="5515056"/>
            <a:ext cx="1141412" cy="639762"/>
          </a:xfrm>
          <a:prstGeom prst="borderCallout1">
            <a:avLst>
              <a:gd name="adj1" fmla="val 32860"/>
              <a:gd name="adj2" fmla="val 102361"/>
              <a:gd name="adj3" fmla="val -138243"/>
              <a:gd name="adj4" fmla="val 1904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/>
              <a:t>Trans-Saharan Highway</a:t>
            </a:r>
            <a:endParaRPr lang="en-US" sz="1000" b="1" dirty="0"/>
          </a:p>
        </p:txBody>
      </p:sp>
      <p:sp>
        <p:nvSpPr>
          <p:cNvPr id="14" name="Line Callout 1 13"/>
          <p:cNvSpPr/>
          <p:nvPr/>
        </p:nvSpPr>
        <p:spPr>
          <a:xfrm>
            <a:off x="864743" y="3656192"/>
            <a:ext cx="1675493" cy="663575"/>
          </a:xfrm>
          <a:prstGeom prst="borderCallout1">
            <a:avLst>
              <a:gd name="adj1" fmla="val 32860"/>
              <a:gd name="adj2" fmla="val 102361"/>
              <a:gd name="adj3" fmla="val 96534"/>
              <a:gd name="adj4" fmla="val 2425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/>
              <a:t>SEETO Corridor</a:t>
            </a:r>
            <a:endParaRPr lang="en-US" sz="1000" dirty="0"/>
          </a:p>
        </p:txBody>
      </p:sp>
      <p:sp>
        <p:nvSpPr>
          <p:cNvPr id="17" name="Line Callout 1 16"/>
          <p:cNvSpPr/>
          <p:nvPr/>
        </p:nvSpPr>
        <p:spPr>
          <a:xfrm>
            <a:off x="7621149" y="3824679"/>
            <a:ext cx="1087437" cy="696913"/>
          </a:xfrm>
          <a:prstGeom prst="borderCallout1">
            <a:avLst>
              <a:gd name="adj1" fmla="val 51829"/>
              <a:gd name="adj2" fmla="val -6142"/>
              <a:gd name="adj3" fmla="val 60757"/>
              <a:gd name="adj4" fmla="val -1978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/>
              <a:t>CAREC Corridors</a:t>
            </a:r>
            <a:endParaRPr lang="en-US" sz="1000" dirty="0"/>
          </a:p>
        </p:txBody>
      </p:sp>
      <p:sp>
        <p:nvSpPr>
          <p:cNvPr id="18" name="Line Callout 1 17"/>
          <p:cNvSpPr/>
          <p:nvPr/>
        </p:nvSpPr>
        <p:spPr>
          <a:xfrm>
            <a:off x="7372243" y="5120561"/>
            <a:ext cx="1087437" cy="639762"/>
          </a:xfrm>
          <a:prstGeom prst="borderCallout1">
            <a:avLst>
              <a:gd name="adj1" fmla="val 33190"/>
              <a:gd name="adj2" fmla="val -6880"/>
              <a:gd name="adj3" fmla="val -116888"/>
              <a:gd name="adj4" fmla="val -1906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/>
              <a:t>Silk Road</a:t>
            </a:r>
            <a:endParaRPr lang="en-US" sz="1000" dirty="0"/>
          </a:p>
        </p:txBody>
      </p:sp>
      <p:sp>
        <p:nvSpPr>
          <p:cNvPr id="19" name="Line Callout 1 18"/>
          <p:cNvSpPr/>
          <p:nvPr/>
        </p:nvSpPr>
        <p:spPr>
          <a:xfrm>
            <a:off x="5091800" y="5386468"/>
            <a:ext cx="1087437" cy="896937"/>
          </a:xfrm>
          <a:prstGeom prst="borderCallout1">
            <a:avLst>
              <a:gd name="adj1" fmla="val -9762"/>
              <a:gd name="adj2" fmla="val 36594"/>
              <a:gd name="adj3" fmla="val -105942"/>
              <a:gd name="adj4" fmla="val -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 smtClean="0"/>
              <a:t>Machreq</a:t>
            </a:r>
            <a:r>
              <a:rPr lang="en-US" sz="1200" b="1" dirty="0" smtClean="0"/>
              <a:t> Corridors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1257966" y="1058164"/>
            <a:ext cx="781347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1400" b="1" dirty="0" smtClean="0"/>
              <a:t>Prioritization criteria for international transport corridors</a:t>
            </a:r>
            <a:endParaRPr lang="fr-FR" sz="1800" dirty="0"/>
          </a:p>
        </p:txBody>
      </p:sp>
      <p:sp>
        <p:nvSpPr>
          <p:cNvPr id="24" name="Rectangle 23"/>
          <p:cNvSpPr/>
          <p:nvPr/>
        </p:nvSpPr>
        <p:spPr>
          <a:xfrm>
            <a:off x="1277257" y="1365554"/>
            <a:ext cx="3876335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400" dirty="0" smtClean="0"/>
              <a:t>Involvement of OIC Member States</a:t>
            </a:r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dirty="0" smtClean="0"/>
              <a:t>Intra </a:t>
            </a:r>
            <a:r>
              <a:rPr lang="tr-TR" sz="1400" dirty="0" smtClean="0"/>
              <a:t>Regional Trade Potential</a:t>
            </a:r>
          </a:p>
          <a:p>
            <a:pPr marL="514350" lvl="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400" dirty="0" smtClean="0"/>
              <a:t>Inter</a:t>
            </a:r>
            <a:r>
              <a:rPr lang="fr-FR" sz="1400" dirty="0"/>
              <a:t> </a:t>
            </a:r>
            <a:r>
              <a:rPr lang="fr-FR" sz="1400" dirty="0" smtClean="0"/>
              <a:t>R</a:t>
            </a:r>
            <a:r>
              <a:rPr lang="tr-TR" sz="1400" dirty="0" smtClean="0"/>
              <a:t>egional Trade Potential</a:t>
            </a:r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dirty="0" smtClean="0"/>
              <a:t>Presence of </a:t>
            </a:r>
            <a:r>
              <a:rPr lang="tr-TR" sz="1400" dirty="0" smtClean="0"/>
              <a:t>Missing Links</a:t>
            </a:r>
            <a:r>
              <a:rPr lang="en-GB" sz="1400" dirty="0" smtClean="0"/>
              <a:t> </a:t>
            </a:r>
            <a:endParaRPr lang="tr-TR" sz="1400" dirty="0" smtClean="0"/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dirty="0" smtClean="0"/>
              <a:t>Importance of </a:t>
            </a:r>
            <a:r>
              <a:rPr lang="tr-TR" sz="1400" dirty="0" smtClean="0"/>
              <a:t>Non-Physical Barriers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52925" y="1375783"/>
            <a:ext cx="3918511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400" dirty="0" smtClean="0"/>
              <a:t>Distance from Ports</a:t>
            </a:r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400" dirty="0" smtClean="0"/>
              <a:t>Connections with Capital Cities</a:t>
            </a:r>
            <a:endParaRPr lang="tr-TR" sz="1400" i="1" dirty="0" smtClean="0"/>
          </a:p>
          <a:p>
            <a:pPr marL="514350" lvl="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400" dirty="0" smtClean="0"/>
              <a:t>Connection Between Locations of Economic Importance</a:t>
            </a:r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dirty="0" smtClean="0"/>
              <a:t>Transport costs along the corridor</a:t>
            </a:r>
            <a:endParaRPr lang="tr-TR" sz="14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2863282" y="3252936"/>
            <a:ext cx="4457036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1400" b="1" dirty="0" smtClean="0"/>
              <a:t>Some Ongoing Projects across IDB constituency</a:t>
            </a:r>
            <a:endParaRPr lang="fr-FR" sz="1800" dirty="0"/>
          </a:p>
        </p:txBody>
      </p:sp>
    </p:spTree>
    <p:extLst>
      <p:ext uri="{BB962C8B-B14F-4D97-AF65-F5344CB8AC3E}">
        <p14:creationId xmlns="" xmlns:p14="http://schemas.microsoft.com/office/powerpoint/2010/main" val="12834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800" y="432267"/>
            <a:ext cx="9728200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 smtClean="0"/>
              <a:t>IDBG Initiatives </a:t>
            </a:r>
            <a:r>
              <a:rPr lang="en-US" kern="0" dirty="0"/>
              <a:t>for developing trade and transport across regions</a:t>
            </a:r>
          </a:p>
          <a:p>
            <a:r>
              <a:rPr lang="en-US" kern="0" dirty="0"/>
              <a:t>	</a:t>
            </a:r>
            <a:r>
              <a:rPr lang="en-US" i="1" kern="0" dirty="0" smtClean="0"/>
              <a:t>2) Strategic initiatives with global and regional institutions</a:t>
            </a:r>
            <a:endParaRPr lang="en-US" kern="0" dirty="0"/>
          </a:p>
        </p:txBody>
      </p:sp>
      <p:pic>
        <p:nvPicPr>
          <p:cNvPr id="18565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800097" y="3375240"/>
            <a:ext cx="2029703" cy="27416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453142" y="1562100"/>
            <a:ext cx="2693909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OIC Institutions</a:t>
            </a:r>
          </a:p>
        </p:txBody>
      </p:sp>
      <p:pic>
        <p:nvPicPr>
          <p:cNvPr id="185651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613400" y="2193078"/>
            <a:ext cx="4292600" cy="10327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56517" name="Picture 5" descr="http://www.icdt-oic.org/RS_67/Img/page-de-garde-2012-e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688" y="3323647"/>
            <a:ext cx="1905000" cy="2857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1208042" y="1562100"/>
            <a:ext cx="3490958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Global  and regional Institutions</a:t>
            </a:r>
          </a:p>
        </p:txBody>
      </p:sp>
      <p:pic>
        <p:nvPicPr>
          <p:cNvPr id="1856522" name="Picture 10" descr="http://www.carecprogram.org/uploads/news/paktur-1110a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85" y="2279680"/>
            <a:ext cx="2281113" cy="15141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6523" name="Picture 1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5711" y="4343400"/>
            <a:ext cx="2405287" cy="18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6518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704723" y="2025018"/>
            <a:ext cx="2324477" cy="308868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Ra_C2n7-NpL17D1xfonNoNqBr1xb7qwK1brzwt0gVTnOLYZnV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521" y="5165391"/>
            <a:ext cx="1898602" cy="1326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5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5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5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5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5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5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800" y="432267"/>
            <a:ext cx="9728200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/>
              <a:t>IDBG Initiatives for developing trade and transport across regions</a:t>
            </a:r>
          </a:p>
          <a:p>
            <a:r>
              <a:rPr lang="en-US" kern="0" dirty="0"/>
              <a:t>	</a:t>
            </a:r>
            <a:r>
              <a:rPr lang="en-US" i="1" kern="0" dirty="0"/>
              <a:t>3</a:t>
            </a:r>
            <a:r>
              <a:rPr lang="en-US" i="1" kern="0" dirty="0" smtClean="0"/>
              <a:t>) Cooperation and capacity development</a:t>
            </a:r>
            <a:endParaRPr lang="en-US" kern="0" dirty="0"/>
          </a:p>
        </p:txBody>
      </p:sp>
      <p:pic>
        <p:nvPicPr>
          <p:cNvPr id="185856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7799" y="1752599"/>
            <a:ext cx="5117433" cy="30226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5856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507" y="3008313"/>
            <a:ext cx="5175693" cy="330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09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800" y="432267"/>
            <a:ext cx="9728200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/>
              <a:t>IDBG Initiatives for developing trade and transport across regions</a:t>
            </a:r>
          </a:p>
          <a:p>
            <a:r>
              <a:rPr lang="en-US" kern="0" dirty="0"/>
              <a:t>	</a:t>
            </a:r>
            <a:r>
              <a:rPr lang="en-US" i="1" kern="0" dirty="0" smtClean="0"/>
              <a:t>4) The way forward</a:t>
            </a:r>
            <a:endParaRPr lang="en-US" kern="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7200" y="1562100"/>
            <a:ext cx="2693909" cy="381000"/>
          </a:xfrm>
          <a:prstGeom prst="rect">
            <a:avLst/>
          </a:prstGeom>
          <a:gradFill>
            <a:gsLst>
              <a:gs pos="80000">
                <a:srgbClr val="92D05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Strategic alignment</a:t>
            </a:r>
          </a:p>
        </p:txBody>
      </p:sp>
      <p:pic>
        <p:nvPicPr>
          <p:cNvPr id="1859586" name="Picture 2" descr="http://paulmaddalena.com/wp-content/uploads/2012/08/scale-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719" y="2552700"/>
            <a:ext cx="4646831" cy="3319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251075" y="2138363"/>
            <a:ext cx="1495425" cy="43053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79700" y="3143251"/>
            <a:ext cx="2362200" cy="61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Effective delivery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79700" y="3983491"/>
            <a:ext cx="2362200" cy="61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Knowledge generation and Innovation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2875" y="4830763"/>
            <a:ext cx="2362200" cy="61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Connectivity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08275" y="2290763"/>
            <a:ext cx="2362200" cy="61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Scale-up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79700" y="5678643"/>
            <a:ext cx="2362200" cy="61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28102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800" y="432267"/>
            <a:ext cx="9728200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/>
              <a:t>IDBG Initiatives for developing trade and transport across regions</a:t>
            </a:r>
          </a:p>
          <a:p>
            <a:r>
              <a:rPr lang="en-US" kern="0" dirty="0"/>
              <a:t>	</a:t>
            </a:r>
            <a:r>
              <a:rPr lang="en-US" i="1" kern="0" dirty="0" smtClean="0"/>
              <a:t>4) The way forward</a:t>
            </a: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5662530" y="1600201"/>
            <a:ext cx="3183835" cy="45714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033" y="2136913"/>
            <a:ext cx="3048000" cy="37338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97" y="2133600"/>
            <a:ext cx="1185332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597" y="3124200"/>
            <a:ext cx="1075332" cy="7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928" y="4114800"/>
            <a:ext cx="1160670" cy="7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365" y="5059039"/>
            <a:ext cx="849796" cy="8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81129" y="2133600"/>
            <a:ext cx="4876800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Employment Generation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1129" y="3133194"/>
            <a:ext cx="4876800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Sustainability &amp; Inclusiveness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1129" y="4114800"/>
            <a:ext cx="4876800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Enhancing “Software” for Economic Growth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1129" y="5105401"/>
            <a:ext cx="4876800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Value-Adding Productivity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6436732" y="3815835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Connectivity: Physical &amp; Knowledge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563671"/>
            <a:ext cx="15071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Arab countries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6711" y="5528846"/>
            <a:ext cx="15203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SSA Countries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8124" y="3945523"/>
            <a:ext cx="13276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Asia+Surinam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289" y="2954923"/>
            <a:ext cx="14514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CIS &amp; Albania</a:t>
            </a:r>
            <a:endParaRPr lang="en-US" sz="1600" i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7200" y="1562100"/>
            <a:ext cx="3073400" cy="381000"/>
          </a:xfrm>
          <a:prstGeom prst="rect">
            <a:avLst/>
          </a:prstGeom>
          <a:gradFill>
            <a:gsLst>
              <a:gs pos="80000">
                <a:srgbClr val="92D05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Regional Partnership Strategies</a:t>
            </a:r>
          </a:p>
        </p:txBody>
      </p:sp>
    </p:spTree>
    <p:extLst>
      <p:ext uri="{BB962C8B-B14F-4D97-AF65-F5344CB8AC3E}">
        <p14:creationId xmlns="" xmlns:p14="http://schemas.microsoft.com/office/powerpoint/2010/main" val="14541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800" y="432267"/>
            <a:ext cx="9728200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/>
              <a:t>IDBG Initiatives for developing trade and transport across regions</a:t>
            </a:r>
          </a:p>
          <a:p>
            <a:r>
              <a:rPr lang="en-US" kern="0" dirty="0"/>
              <a:t>	</a:t>
            </a:r>
            <a:r>
              <a:rPr lang="en-US" i="1" kern="0" dirty="0" smtClean="0"/>
              <a:t>4) The way forward</a:t>
            </a:r>
            <a:endParaRPr lang="en-US" kern="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7200" y="1562100"/>
            <a:ext cx="3073400" cy="381000"/>
          </a:xfrm>
          <a:prstGeom prst="rect">
            <a:avLst/>
          </a:prstGeom>
          <a:gradFill>
            <a:gsLst>
              <a:gs pos="80000">
                <a:srgbClr val="92D05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Landmark initiatives</a:t>
            </a:r>
          </a:p>
        </p:txBody>
      </p:sp>
      <p:pic>
        <p:nvPicPr>
          <p:cNvPr id="22" name="Picture 2" descr="development_ba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79" y="4183413"/>
            <a:ext cx="5029200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encrypted-tbn3.gstatic.com/images?q=tbn:ANd9GcRa_C2n7-NpL17D1xfonNoNqBr1xb7qwK1brzwt0gVTnOLYZn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652" y="2260600"/>
            <a:ext cx="2563895" cy="1791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987715" y="2473093"/>
            <a:ext cx="2574295" cy="34206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63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800" y="432267"/>
            <a:ext cx="9728200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/>
              <a:t>IDBG Initiatives for developing trade and transport across regions</a:t>
            </a:r>
          </a:p>
          <a:p>
            <a:r>
              <a:rPr lang="en-US" kern="0" dirty="0"/>
              <a:t>	</a:t>
            </a:r>
            <a:r>
              <a:rPr lang="en-US" i="1" kern="0" dirty="0" smtClean="0"/>
              <a:t>4) The way forward</a:t>
            </a:r>
            <a:endParaRPr lang="en-US" kern="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7200" y="1562100"/>
            <a:ext cx="3073400" cy="381000"/>
          </a:xfrm>
          <a:prstGeom prst="rect">
            <a:avLst/>
          </a:prstGeom>
          <a:gradFill>
            <a:gsLst>
              <a:gs pos="80000">
                <a:srgbClr val="92D05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Partnerships</a:t>
            </a:r>
          </a:p>
        </p:txBody>
      </p:sp>
      <p:pic>
        <p:nvPicPr>
          <p:cNvPr id="13" name="Picture 20" descr="http://www.topnews.in/files/EB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862" y="3104731"/>
            <a:ext cx="637567" cy="75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development.lk/media/images/news/J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213" y="3121084"/>
            <a:ext cx="651055" cy="6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http://www.eiod.org/uploads/images/unctad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262" y="4854703"/>
            <a:ext cx="616724" cy="65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6" descr="http://easycarseat.com/wp-content/uploads/2010/03/unec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149" y="3180338"/>
            <a:ext cx="691515" cy="6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0" descr="http://www.hivpolicy.org/gifs/UNESCAP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084" y="3210445"/>
            <a:ext cx="551741" cy="5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2" descr="http://2.bp.blogspot.com/_MfiVfxR9WQ4/SmmmhPaKVNI/AAAAAAAAAFw/MMUvDaxj3vc/s320/ECO_logo2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-76000" contrast="7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901" y="3159427"/>
            <a:ext cx="621628" cy="7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6" descr="http://3.bp.blogspot.com/_c6Uukhy4cnU/TCPYNILtWYI/AAAAAAAAWGQ/2Whysjtg7M8/s200/iru_logo%5B1%5D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63" y="5042021"/>
            <a:ext cx="701324" cy="30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1634" name="Picture 2" descr="https://encrypted-tbn0.gstatic.com/images?q=tbn:ANd9GcToSZeNczv7qK2dj-UeXrj3OdBSt4YGcP-pBlSDygr_hnE3S1XJRQ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846" y="4862007"/>
            <a:ext cx="729918" cy="641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PBhUUEBQWFhQXFhIZFBUUFRsVGBAVGBUYGRQWFRMYISshGCAlGxQVIjEhJSktLjAwFx8/OzQsNygtMCsBCgoKDg0OGxAQGywkICQyOCw3LDQtLDQsLC8sLC0sLDEvLC0sLCwsLCwsLCw0LDQsLCwsLC8sLCwsLCwsMCwsLP/AABEIAMkA+wMBEQACEQEDEQH/xAAcAAEAAgIDAQAAAAAAAAAAAAAABgcFCAEDBAL/xABMEAABAwIBBQgMCwcFAQEAAAABAAIDBBEFBgcSITE2QVFUYXOy0hMUFyIjMkJxgZGSkxYmNVJygqGjsbPCM0NTYoPB0TREY6LDFSX/xAAbAQEAAwEBAQEAAAAAAAAAAAAAAwQGBQIBB//EADsRAAIBAQMHCQgCAwADAQAAAAABAgMEBRESITEyQVFxExQ0gZGhscHRBhUzUlNhkvAi4RZCsnKC8UP/2gAMAwEAAhEDEQA/ALxQBAEAQBAEAQBAEAQBAEAQBAEAQFb5c5xzTV3YKLQc9pIlkcNJrXfMaARcjfO9s23tWq12nhE0N23Kq0OUr4pPQtvH0JHm/wAoJMRwHsszWh4kew6FwHWDSDY3t43DvKSlNyjizn3pY4WWvkQbwwxzklUpzggCAIAgCAIAgCAIAgCAIAgCAIAgCAIAgCAIAgCAIAgCAIAgK9zl5bdrRGmpXeGcPCPB/YNI2A7zyPUNe2yr1quH8Ynfue6+WarVV/FaFv8A68SmlUNeXXmZ3Ju5+ToRq5Z9UxvtB0pf+K8WTxTnDCAIAgCAIAgCAIAgCAIAgCAIAgCAIAgCAIAgCAIAgCAIAgI9l5jD6LJiSWL9p3rWm19AvIGlbftfVy2UdWbjHFF+7LNG0WmMJ6NPHDYa9yPLpC5xJcSS4k3LidZJJ2klUDfJJLBaD5Q+l15mh8U3c/J0GK5Z9Uxt/wDSl/4rxZPFOcMIAgCAIAgCAIAgCAIAgCAIAgCAIAgCAIAgCAIAgCAIAgCA89fRR1FI6OZgex1tJrhcGxuPtAPoXxpNYM906s6clODwa2mCOQWH8WZ7T+so+RhuL3va2fUfd6D4A4fxZvtP6ycjDcPe1s+o+70M3huHRU1KI4GNYwXIa0b52nlUkYqKwRSq1p1ZZdR4s9S+kYQBAEAQBAEAQBAEAQBAEAQBAEAQHxNM2OIue4NaNZc4gADlJ2I3gfYxcngliyNV+cHD4XkGcPI3omukHttGj9qhdeC2nSpXRbKixyMOOC7tJiTnZotO3Y6i3DoMsf8Avf7F55xHcy1/j9qwxxj2v0PTT50KBzu+dIzldET0Lr7ziBFK4rWtCT6/XAleHYlFUwacEjJG8LHA2PAbbDyFSxkpLFHMq0alKWTUi0/uY7KPKmnw4sFQ4gv0tENaXEhtrnVs2heZ1Iw0k9ksFa1Y8mtH3MJ3UaDhl92V45zD7l33Fa9y7TkZ0aC/jS+6Kc4h9+w+e4rXuXaS3D61lRQsliN2PaHNNiLg8h2KaLUlijl1aUqU3CelHoX0jCA8uJYhHTUbpZ3hkbbXcd65sNQ1nWV8lJRWLJKVGdWahBYtkeOcbDb/AOp+5l6ii5eG/uZ0Pc1t+Tvj6jujYbxj7mbqJy8N/cx7mtvyd8fUz+FYnFV0Ylp3h7CSA4XGsbQQdY9KkjJSWKKFahUozyKiwZ7F6IggOqqqGxUznyODWNBc5x2NA2kr42ksWeoQlOSjFYtkddnAw4f7lvoZIfwao+WhvOgrotj/APz716nX3RsN4z91L1E5aG89e5bb8nfH1HdGw3jP3M3UXzl4b+5j3Lbfk74+o7o2G8Y+5m6icvDf3Me5bb8nfH1HdGw3jH3M3UTl4b+5j3Lbfk74+o7o2G8Y+5m6icvDf3Me5bb8nfH1HdGw3jH3M3UTl4b+5j3Lbfk74+o7o2G8Z+5m6icvDf3Me5bb8nfH1ORnFw4/7n7qUfoX3lobx7mtvyd8fUyGE5V0dXVdjp52vfYkNs5pIG22kBdeo1IyeCZXr2C0UI5VSDS/dxml7KYQBAQrLbL+OgcYoQJai2seRDwdkI1k/wAo9JGq8FSso5lpOxd10TtP855od74eviU9jWOT1s+lUyOfr1N2MZ9Fg1D8VUlJy0mus9ko2eOFOOHj2mOXwsBAEB7cIxWWjrRLTvLHjg2OHzXN2OHIV9TaeKIa9np14ZFRYr90HtypyllxKsbJMGN0G6LWsBAGu5Osk6z+A9P2c3N4shsVhp2SDjDF4vHOYVeS4EBsNm+PxLpub/uVeo/DRgL06XU4khUpQCAh2do/EqT6cP5gUFo1Dr3H0yPB+BRKpm3CAu/M8fif/Wl/Srln1DF390vqROFOcUIDA5eH4nVXNPUdb4bL129Lp8Ua7KgfoAQBAEAQBAEAQBAWlmawDv31kg1a44b7/wDEf+kfWVizw/2Mz7QWvRZ48X5Lz7C1VbMuEBC85OV3aFCIoSO2JQdE/wAFmsGS3DcWHKCd6xgrVMlYLSdi6Lu5zPLnqLve71/so17y55JJJJJJJuSTtJO+qZtkklgjhAEAQBAEAQBAEBsLm83F03N/qcr1HURgb16ZU4kiUpzwgIZnb3Fv5yHphQWjUOvcfTFwfgUWqZtwgLuzObkTz0v4NVyz6pi7+6V1LzJypzihAYHLwfE6q5p6irfDZeu3pdPijXZUT9ACAIAgCAIAgCA9mD4a+rxSOCPxpHAD+UbXOPIGgn0L6k28EQ2ivGhSlUloX73myOGULKbD2QxCzGNDW+jfPKdp866MYqKwR+d1qsqs3Ulpec9S+kZ8vcGsJJsACSeADah9SxeCNbcpcXdXY5LO69nOOgD5MY1Mb6gL8pK5spZTyj9EsdmVnoxprZp47TGL4WQgLIyNzZGaJs1cXMYbFsI1PcN4yO8gfyjXr2hT06GOeRnbwvxU26dDO/m2dW/jo4liU2SFDHEGtpICB8+MSH0ufcn1qwqUFsRn53japPF1JduHgfNXkbQyx2dSwjlYwRn2mWKOjB7D7C8rVB4qo+t4+OJW2WmbZ1LEZqMukiFy+M65IxwtI8do9Y5dZFapRcc60Giu++41mqdbNLfsfo+7gV8oTvhAEBsLm83F030P1OV6jqIwN69MqcSRKU54QEMzubi385D0lBaNQ69x9MXB+BRapm3CAu3M3uSPPydFiuWfVMZf/SupeZOlOcQIDqqadstO5kjQ5jgQ5p1hwO0FfGk1gz1CcoSUovBowJyEw8/7VnrcP7qPkYbi971tn1H3HwcgcP4s32n9ZORhuPvva2fUfd6HHc/w7izfbk6ycjDcffe9s+p3L0Hc+w7iw9uTrJyMNw972z6ncvQ47n2HcWHvJOsnIw3D3vbPn7l6FQZeUNPT5TyRUlxG3RBFy4Mfbv2tJ12Gradt1UqJKTSNbdlWtVs0Z1tL8Nn7uI+vBfCAtvM5k9oUzqyQa33ZDfeYD37vS4W+qeFWbPD/AGZlL/tmVJWeOhZ3x2di8fsWYrRnAgMFl1VdiyPqXXt4JzQeV/eDpKOq8IMu3bDLtVNffHszmuqoH6CEBOc02T7arG3Syi7INEgHY6R19C/CBok+fRU1CGVLF7DiX5bHRoqnHTLw29vqXcrpjAgCAICg85mCto8qXCMWjlaJWgDU0uJD2j6zSbbwcFQqxyZ5jdXPaXXsyytMc3p3EUUZ1AgNhc3m4um5v9RV6jqIwN69MqcSRKU54QEMzubjH85D0lBaNQ7Fx9MXB+BRapm2CAu3M3uSdz8nRYrln1TGX/0rqXmTpTnECAIAgCAIAgMJlljow/AJJtWn4sQPlSO8XVvga3HkaVHUnkRxLlgsjtNdU9ml8NvpxNdZJC6QucSXEkuJ1lxJuST51QP0FJRWC0Hyh9Mlk5g7q7Go4GeWe+d8xg1vd6Be3LbhX2Mcp4Ir2u0xs9GVR7O97DZCkpmxUrY4xZjGta0DeaBYD7F0Uklgj87nOU5OUtLznavp5CAiudE/ESo/o/nxqKvqP92nUubpsOv/AJZQSom6CAuDMkP/AMWc/wDMOg3/ACrVm0MyXtF8aHDzZY6smeCAIAgKfz2/K9PzT+mqdo1kaz2d+FPivArhQGiCA2Fzebi6bm/1FXqOojA3p0upxJEpTnhAQvO5uMfzkPSUFo1DsXH0xcH4FGKmbYIC7Mze5J3PydFiuWfVMZf/AErqXmTtTnECAIAgCAIAgKNzqZQ9t492Jh8FBdotsdJ+8d6LaI8x4VRrTypcDa3JY+RocpLWln6tnqQpRHZCAuXNBk92DCzVSDwkwsy+1sIOr2jr8zWq3Z4YLK3mQv22cpVVGOiOnj/XqWErBwAgCAimdLcJUf0Pz41DX1H+7TqXL02HX/yyg1SN0EBcOZL5En54fltVqzaGZH2i+NDh5ssZWTPhAEAQFQZ7flen5p/TVO06yNZ7O/CnxXgVuoDRBAbC5vdxdNzf6ir1H4aMBenS6nEkSlKAQELzubjH85D0lBaNQ7Fx9MXB+BRipm2CAuzM3uSdz8nRYrln1TGX/wBK6l5k7U5xAgCAIAgCAjWcDKDtDJ1zmm0r+8h4Q4jW/wCqLnz2G+oq08mObSdG67HzmuovVWd8N3Wa+qib0IDM5IYGcQx+OHXo+NKR5MbbaXruGjlcF6hHKlgU7falZqDqbdC4/uc2MijDIg1oAaAAANQAAsAAuifnzbbxZ9IfAgCAimdLcJUf0Pz41DX1H+7TqXL02HX/AMsoNUjdBAXDmT+Q5+e/82q1ZtDMj7RfHhw82WMrJnwgCAICoM9vyvT80/pqnadZGs9nfhT4rwK3UBoggNhs324um5v9RV6j8NGAvTpdTiSFSlAICF53Nxj+ch6SgtGodi4+mLg/AoxUzbBAXZmb3JO5+TosVyz6pjL/AOldS8ydqc4gQBAEAQBAUBnFyh7fyhdoG8MV2RW2O19+8fSI9QaqFWeVI3d02Pm1BZWtLO/JdXjiRdRnTCAu/NRk92rgXZnjws9na9rYh+zb6bl31hwK5Qhgsd5i77tnLV+Tjqxzde30JwpzihAEAQEUzpbhKj+h+fGoq+o/3adS5emw6/8AllBqiboIC4cyfyHPz3/m1WrNoZkfaL48OHmyxlZM+EAQBAVBnt+V6fmn9NU7TrI1ns78KfFeBW6gNEEBsNm+3GU3Nj8Sr1H4aMBenS6nEkKlKAQELzubjH85D0lBaNQ7Fx9MXB+BRipm2CAuzM3uSdz8nRYrln1TGX/0rqXmTtTnECAIAgCAh2c/KHtPJ8sYbSz3Yy21rbeEf6AbA8LhwKGvPJjgtp1rnsfOK+VLVjnfkv3YiiVSNwEBIsg8A/8AoZQsY4eCZ3830AdTfrGw81+Be6cMuWBz7ztfNqDktZ5lx39RsIBYLoGBOUAQBAEBFs6A+ItR/R/OjUVbUZ07m6bDr/5ZQKom7CAuHMl8iT88Py2q1ZtDMj7RfGhw82WMrJnwgCAICoM9vyvT80/pqnadZGs9nfhT4rwK3UBoggNhs3+4yl5sfiVeo/DRgL06XU4khUpQCAhedzcY7nIekoLRqHYuPpi4PwKMVM2wQF2Zm9yTufk6LFcs+qYy/wDpXUvMnanOIEAQBAcOcA0kmwGsk6gBwkoEscyNdstcfOIY++Ufsx3kI4I2nUbbxcbu9PIudOeXLE/QLusnNaCht0vj/WgwS8l4IC+c2eT3aWTwLxaaaz5L7Wi3g2HzA3twucrtGGTHF6WYa97ZzivhHVjmXm+vwSJcpjlBAEAQBARnOUzSyHqQPmsPqkYT+CirajOldDwtlP8AdjNflRN4EBbGZGrHatTF5QdG8coILTbzFo9YVmzPSjLe0VN5UJ7MGvPzLPVozQQBAEBTeeuYHH4Wja2G55NJ7rdFU7RrI13s9FqhOW9+C/srxQGgCA2Hzf7jKXmx+JV6j8NGAvPpdTiSBSlAICF53dxjuch6SgtGodi4+mLg/AoxUzbBAXZmb3JO5+TosVyz6pjL/wCldS8ydqc4gQBAEBAs7eUPa+C9rsPhJwQ621sPl+14vm0uBV7RPBZO87lx2Pla3Ky0R8dnZp7ClVUNkEBK822T/b2UILxeKGz5OBxv4Nh85F/M0qSlDKkcu97ZzehgtaWZeb/d5fivmFCAIAgCAIDw45Q9s4NND/EjkaDwFzSAfQbLzOOVFoms9Xkqsam5pms7mkOIIII1EHUQRtBC5x+kJp50cIDJ5N45JQYu2eLWRqc0mwkYfGaTvbBr3iAvUZOLxRWtllhaaTpy7dz3mwWAY5DX4eJYHXB8Zp1Ojdvte3eP471wr8JqSxRgrVZalmqOFRej+6MkvRXCAxWUeUEOH0Bkndw6DB40ruBo/vsC8TmoLFlqyWSpaZ5FNdexGvmO4q+txV88vjPOwbGNGprRyAABUJScnize2azxs9JU46F3ngXwnCA2HyA3GUvND8Sr1H4aPz+8+l1OJIFKUQgIXnc3GP5yHpKC0ah2Lj6YuD8CjFTNsEBdmZvck7n5OixXLPqmMv8A6V1LzJ2pziBAEB11E7Y6dz3kNa1pc5x2NaBck+gL43gsWeoxc5KMdLNcMp8adX43JO64DjZjT5EY1Mb6tZ5SVz5SynifodjssbNRjTWzT93t/dxi15LIQGweQOT/AP8APydYxw8K/v5uR7hqb9UWHnBO+r1KGTEwN52znNdyWqsy4f2SRSnPCAIAgCAIAgKQzrZOmlxwzsHgpyTqGpku17T9Lxhw3dwKjWhkyx2M2lyWxVqPJS1o962dmjsIOojtBAezCsVmpKrslPI6N/C3Y4cDmnU4chBX1Np4oir2elXjk1I4r97CZU2disa2z44H8ui5pPns632KVWif2OPP2fs71ZSXZ6HzWZ1qx8ZEbIY7+UGlzhyjSNvWEdomz7T9n7NF4ybf79s/eQzEK+WpqjJO90jztc431cA4Br2DUoW23izsUqMKUcimsEeZCQIAgNh8gNxlLzTfxKvUfho/P7z6XU4kgUpRCAhedzcY/nIekoLRqHYuPpi4PwKMVM2wQF2Zm9yTufk6LFcs+qYy/wDpXUvMnanOIEAQFbZ4soex0TaSM99JZ0tt6MHvW/WcPU3lVa0TzZJorhseXN15aFmXH+ioVVNYEB2U8xjqGvb4zXNcL69bTcavOEPM4qcXF6HmLDZnen0RpU8RO+Q5wBPINdvWp+cS3Iz79naWOab7EfXdem4tH7bv8JzmW4+f47T+o+wd16bi0ftu/wAJzmW4f47T+o+wd16bi0ftu/wnOZbh/jtP6j7B3XpuLR+27/Cc5luH+O0/qPsMzknnJfW49HTvgazsmn3zXk6JaxzvFI1+Lbbvr3Cu5SSaKluuWNnoSqqeOGzD74byxVZM+EB48XwyOrw98MzdJjhY8IO85p3iDrBXmUVJYMloV50aiqQeDRQeV+Sk2G1lnjSicfBygancAd811t7k1XVGcHB5zdWC8Kdrhis0lpX7sMAvBfCAIAgCAIfQh8CA2IyB3G0vNN/ur1H4aPz+8+l1OJn1KUQgIZnb3Fv5yHphQWjUOvcfTFwfgUWqZtwgLszN7knc/J0WK5Z9Uxl/9K6l5k7U5xAgPNiNaynoHyymzGNLnHkA2DhJ2AL5KSisWSUqUqs1COl5jW7GsTfWYrJPJ40jibfNGxrRyBoA9C5zbk8WfolnoRoUo046F+t9Z4l8JggCAIAgCAIAgJNm03cU3nl/JkXulrr92HNvjoU+rxRsCugYMIAgOqqpmS05ZI0PY4Wc1wuHDlBXxpNYM9QnKElKLwaK4x/NMx7i6ik7H/xS3czk0ZPGaPPpbVXlZ/lZobL7QTjmrxx+609mjwITXZA18Ljenc8DyonNeD5gDpesKB0prYdmne9jqf74ccV/XeYw5PVYOulqPcSdVecmW59jLXPLP9SP5L1PRSZJV0r7MpZvrsMY9p9gvqhJ6EyOd42WCxdRdTx8MSdZLZq7SCTEHAgaxDGbg84/+zfXvKeFn+Y4dtv7FZNnX/s/JevYeTPPRRRSUgijYw6M4Og0N71vY9Aat4XdbzlebQkmsCb2fq1JqpltvRpfHErZQGiCA2JyEFsjqXmWfgr9H4aPz68ul1OLM8pCkEBFs5lFJPkhIyFjnv0oiGsBc4gPF7NGs6lDXTcMx07oqwp2uMpvBZ874FKfB2r4rUe4k6qp5Mtz7GbLntm+pH8l6nHweq+K1HuJOqmTLc+xjnln+pH8l6lx5qaCWnyW0Zo3RudLI4NeC12jZoBLTrGtp2q5QTUc5kb7qwqWnGDTWC0EyUxyAgK/zusqpcOihpopJGOc50piY55722g0ht7C5J177Qq9oymkkju3E6EKkqlWSTWjF4adOn9zlV/Bys4pU+4k6qq5Mtz7Gajntm+pH8l6j4O1fFaj3EnVTJlufYxz2zfUj+S9Tj4PVfFaj3EnVTJlufYxzyz/AFI/kvUfB6r4rUe4k6qZMtz7GOeWf6kfyXqPg9V8VqPcSdVMmW59jHPLP9SP5L1Hweq+K1HuJOqmTLc+xjnln+pH8l6j4PVfFaj3EnVTJlufYxzyz/Uj+S9R8HqvitR7iTqpky3PsY55Z/qR/Jepz8HavilR7iTqpky3PsY57ZvqR/JepJc3WA1MeWMD5KeZjG9kLnSROY0eCeBrcBvkD0qSlGWWsxzr2tdCVknGM4tvDMmntRd6vGLCAIAgCAIAgCAICls81Zp5SsjB1RwtvyOe4k/9QxUrQ8Z4Gx9n6eTZ3Pe+5frICoTunB2IfTZXJmnMWTlMw7WwQg+cMF/tuuhTWEUj84tc8uvOS2t+Jk17K4QBAEAQBAEAQBAEAQBAEAQBAEAQBAEAQBAEAQBAEAQBAfE8zY4XOeQ1rQXOJ1BrQLkk+YI3gfYxcmorSzWzKLFDWY5NOf3jyWg7QwamA+ZoaFzZSym2fotkoKhRjS3Lv295jl8LB7MGoTU4vFCP3kjGm28C4aR9AufQiWLwIbRV5KlKpuTZs0BYLpn5ucoAgCAIAgCAIAgCAIAgCAIAgCAIAgCAIAgCAICt85GXhp3mmo3eF/eyjX2H+Rm9pcJ3vP4tatWw/jE0V03Sqq5asv47Fv8Au/t48NOIyVzpSRkMrwZGb0rAA9v02iwcOUWOrfXiFdrNLOWrbcMJfys+Z7no6t3hwLRwnF4Kum06eVsjd/ROtvI5p1tPIQFajNSWKMzXs9WhLJqRaf72nuXohOHOAaSTYDWSdgHCSgSxzIqTOXl02eE0tI7SYf20rdklvIYd9t9p39my96darlfxjoNXdF1SptV6yz7Fu+78itFAaMICwczmD9lxx1Q4d7C0hp4ZHgjVw2Zpe0FNQjjLHccG/wC05FFUlpl4L+/AuZXTHhAEAQBAEAQBAEAQBAEAQBAEAQBAEAQBAEAQEFznZXuoaZsMFxNK0nT/AITL2u3hcTe3B6lBWqOOZHbue7o2mTqVNWOze/QpIm5udu+TvqmbNZggOymqHxTB0b3McNjmOLXDzOGtDzOEZrJkk19zPw5eYgxlhVPt/M1jj7Tmkle+VnvKErpscni6a7X6mOxTH6mrFqieR4+aXWZ7As37F5lJy0ss0bHQo/Dgl99vbpMavhYCA7aSmfNVNjiaXPeQ1rRtcTsTgealSNOLnJ4JGxWSWBNw/A2QtsXDvpHDy5D4x/ADkaF0KcMiOB+fW61ytVZ1H1Lcv3vMwvZUCAIAgCAIAgCAIAgCAIAgCAIAgCAIAgCAIAgMJlVkzDiVBoTXDm3McjfGjJ224QbC43+QgER1Kams5csVuqWSeVDQ9K2P92FG5T5Lz4dU6MzbsJsyVutknp8k/wAp16t8a1SnBwec21jt9K1Rxg8+1bV+7zCryXAgCAIAgOymp3y1DWRtL3uNmtaLlx5AEPM5xhFyk8EtpdmbzIcUEXZqizqlwtYaxTtO1rTvuO+70DVcuuUqWTnekxt63o7S+Tp6i7/63Lrf2m6nOKEAQBAEAQBAEAQBAEAQBAEAQBAEAQBAEAQBAEAQHXUQNkgLJGtc1ws5rgHBw4CDqK+NJ5meozlB5UXg0V/j+aqCVxdSPMLvmOGnGfNr0m+sjkVeVnX+uY71lv8Aqw/jWWUt+h+j/c5B8QzdV8LtUIkHzonh3/V1nfYoXRmth2qV82Sp/thxX/1d5iDk1WA/6Sp9xJ1V4yZbn2Fvn1m+pH8l6nfS5IV0rrNpZh9NnYx65LL6oTexkc7yskNNRdTx8MSUYNmnqJCDVSMhbqu1vhH8o1d6PPcqWNnk9OY5to9oKMc1KLk9+hevgWVk7kvTYfFanZ3xHfSO757/ADu3hq2Cw5FZhTjDQZy126tanjUebdsX7985ml7KY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61638" name="Picture 6" descr="https://encrypted-tbn2.gstatic.com/images?q=tbn:ANd9GcROPzf0newJQBjf7EvxfM5oGWill_ilbxvbVnGt4VNxVOYIokl7BQ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082" y="4962020"/>
            <a:ext cx="400446" cy="320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0753"/>
          <a:stretch>
            <a:fillRect/>
          </a:stretch>
        </p:blipFill>
        <p:spPr bwMode="auto">
          <a:xfrm>
            <a:off x="1053679" y="3993802"/>
            <a:ext cx="7625106" cy="868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Documents and Settings\190520\My Documents\My Pictures\comcec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796" y="2158520"/>
            <a:ext cx="852136" cy="842052"/>
          </a:xfrm>
          <a:prstGeom prst="rect">
            <a:avLst/>
          </a:prstGeom>
          <a:noFill/>
        </p:spPr>
      </p:pic>
      <p:pic>
        <p:nvPicPr>
          <p:cNvPr id="36" name="Picture 11" descr="C:\Documents and Settings\190520\My Documents\My Pictures\sesric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929" y="2205498"/>
            <a:ext cx="748096" cy="748096"/>
          </a:xfrm>
          <a:prstGeom prst="rect">
            <a:avLst/>
          </a:prstGeom>
          <a:noFill/>
        </p:spPr>
      </p:pic>
      <p:pic>
        <p:nvPicPr>
          <p:cNvPr id="37" name="Picture 12" descr="C:\Documents and Settings\190520\My Documents\My Pictures\oic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40" y="2235064"/>
            <a:ext cx="947327" cy="688965"/>
          </a:xfrm>
          <a:prstGeom prst="rect">
            <a:avLst/>
          </a:prstGeom>
          <a:noFill/>
        </p:spPr>
      </p:pic>
      <p:pic>
        <p:nvPicPr>
          <p:cNvPr id="38" name="Image 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447" y="2143306"/>
            <a:ext cx="8096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http://www.inweh.unu.edu/river/images/AGFUND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40" y="3159427"/>
            <a:ext cx="1032101" cy="695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ejada.com/Customers/Documents/Saudi+Fund+for+Developmen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705" y="2183760"/>
            <a:ext cx="1289843" cy="708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encrypted-tbn3.gstatic.com/images?q=tbn:ANd9GcTHOslkCa1UX2XUEKzd78nwJ27GHX6dy6dirc5koUeYCoJNXib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299" y="2152342"/>
            <a:ext cx="890096" cy="890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://for9a.com/en/wp-content/uploads/2013/04/OFID.jp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031" y="3027346"/>
            <a:ext cx="979860" cy="792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http://www.wespeaknews.com/wp-content/uploads/2013/05/Abu-Dhabi-Fund-for-Development-400-x-300.jpg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711937" y="2139306"/>
            <a:ext cx="1166036" cy="753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www.afrique7.com/wp-content/uploads/2013/04/S%C3%A9n%C3%A9gal-l%E2%80%99AFD-soutient-un-projet-d%E2%80%99irrigation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546" y="4816002"/>
            <a:ext cx="625405" cy="612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1642" name="Picture 10" descr="http://tfig.unece.org/images/logos/ITC-logo.jp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706" y="5006438"/>
            <a:ext cx="1058388" cy="43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1644" name="Picture 12" descr="http://www.asbestosdiseaseawareness.org/wp-content/uploads/ILO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049" y="4855702"/>
            <a:ext cx="696290" cy="660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1646" name="Picture 14" descr="http://www.euroforensics.com/2010/sponsor/TIKA.jp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069" y="3000572"/>
            <a:ext cx="745834" cy="903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1648" name="Picture 16" descr="https://si0.twimg.com/profile_images/2298341202/qfvz908qk4pt0p68wvpe.jpe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605" y="4854703"/>
            <a:ext cx="706617" cy="699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4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6" name="Rectangle 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2249425" y="1819656"/>
            <a:ext cx="5230368" cy="4392458"/>
          </a:xfrm>
        </p:spPr>
        <p:txBody>
          <a:bodyPr lIns="72000"/>
          <a:lstStyle/>
          <a:p>
            <a:pPr algn="ctr"/>
            <a:r>
              <a:rPr lang="ar-SA" sz="5400" b="1" dirty="0" smtClean="0">
                <a:solidFill>
                  <a:srgbClr val="006400"/>
                </a:solidFill>
                <a:cs typeface="Monotype Koufi" pitchFamily="2" charset="-78"/>
              </a:rPr>
              <a:t>شكرا</a:t>
            </a:r>
            <a:r>
              <a:rPr lang="ar-SA" sz="5400" b="1" dirty="0" smtClean="0">
                <a:solidFill>
                  <a:srgbClr val="003300"/>
                </a:solidFill>
                <a:cs typeface="Monotype Koufi" pitchFamily="2" charset="-78"/>
              </a:rPr>
              <a:t>  </a:t>
            </a:r>
            <a:r>
              <a:rPr lang="ar-SA" sz="5400" b="1" dirty="0" smtClean="0">
                <a:solidFill>
                  <a:srgbClr val="006400"/>
                </a:solidFill>
                <a:cs typeface="Monotype Koufi" pitchFamily="2" charset="-78"/>
              </a:rPr>
              <a:t>لكم</a:t>
            </a:r>
            <a:r>
              <a:rPr lang="fr-FR" sz="2800" b="1" dirty="0" smtClean="0">
                <a:solidFill>
                  <a:srgbClr val="003300"/>
                </a:solidFill>
                <a:cs typeface="Monotype Koufi" pitchFamily="2" charset="-78"/>
              </a:rPr>
              <a:t/>
            </a:r>
            <a:br>
              <a:rPr lang="fr-FR" sz="2800" b="1" dirty="0" smtClean="0">
                <a:solidFill>
                  <a:srgbClr val="003300"/>
                </a:solidFill>
                <a:cs typeface="Monotype Koufi" pitchFamily="2" charset="-78"/>
              </a:rPr>
            </a:br>
            <a:r>
              <a:rPr lang="en-US" sz="2800" b="1" dirty="0" smtClean="0">
                <a:solidFill>
                  <a:srgbClr val="003300"/>
                </a:solidFill>
                <a:cs typeface="Monotype Koufi" pitchFamily="2" charset="-78"/>
              </a:rPr>
              <a:t/>
            </a:r>
            <a:br>
              <a:rPr lang="en-US" sz="2800" b="1" dirty="0" smtClean="0">
                <a:solidFill>
                  <a:srgbClr val="003300"/>
                </a:solidFill>
                <a:cs typeface="Monotype Koufi" pitchFamily="2" charset="-78"/>
              </a:rPr>
            </a:br>
            <a:r>
              <a:rPr lang="en-US" sz="3200" b="1" dirty="0" smtClean="0">
                <a:solidFill>
                  <a:srgbClr val="006400"/>
                </a:solidFill>
              </a:rPr>
              <a:t>Thank you</a:t>
            </a:r>
            <a:r>
              <a:rPr lang="en-US" sz="2800" b="1" dirty="0" smtClean="0">
                <a:solidFill>
                  <a:srgbClr val="006400"/>
                </a:solidFill>
              </a:rPr>
              <a:t/>
            </a:r>
            <a:br>
              <a:rPr lang="en-US" sz="2800" b="1" dirty="0" smtClean="0">
                <a:solidFill>
                  <a:srgbClr val="006400"/>
                </a:solidFill>
              </a:rPr>
            </a:br>
            <a:r>
              <a:rPr lang="en-US" sz="2800" b="1" dirty="0" smtClean="0">
                <a:solidFill>
                  <a:srgbClr val="006400"/>
                </a:solidFill>
              </a:rPr>
              <a:t/>
            </a:r>
            <a:br>
              <a:rPr lang="en-US" sz="2800" b="1" dirty="0" smtClean="0">
                <a:solidFill>
                  <a:srgbClr val="006400"/>
                </a:solidFill>
              </a:rPr>
            </a:br>
            <a:r>
              <a:rPr lang="en-US" sz="3200" b="1" dirty="0" err="1" smtClean="0">
                <a:solidFill>
                  <a:srgbClr val="006400"/>
                </a:solidFill>
              </a:rPr>
              <a:t>Walid</a:t>
            </a:r>
            <a:r>
              <a:rPr lang="en-US" sz="3200" b="1" dirty="0" smtClean="0">
                <a:solidFill>
                  <a:srgbClr val="006400"/>
                </a:solidFill>
              </a:rPr>
              <a:t> </a:t>
            </a:r>
            <a:r>
              <a:rPr lang="en-US" sz="3200" b="1" dirty="0" err="1" smtClean="0">
                <a:solidFill>
                  <a:srgbClr val="006400"/>
                </a:solidFill>
              </a:rPr>
              <a:t>Abdelwahab</a:t>
            </a:r>
            <a:r>
              <a:rPr lang="en-US" sz="3200" b="1" dirty="0" smtClean="0">
                <a:solidFill>
                  <a:srgbClr val="006400"/>
                </a:solidFill>
              </a:rPr>
              <a:t/>
            </a:r>
            <a:br>
              <a:rPr lang="en-US" sz="3200" b="1" dirty="0" smtClean="0">
                <a:solidFill>
                  <a:srgbClr val="006400"/>
                </a:solidFill>
              </a:rPr>
            </a:br>
            <a:r>
              <a:rPr lang="en-US" sz="2400" b="1" dirty="0" smtClean="0">
                <a:solidFill>
                  <a:srgbClr val="006400"/>
                </a:solidFill>
              </a:rPr>
              <a:t>wabdelwahab@isdb.org</a:t>
            </a:r>
          </a:p>
        </p:txBody>
      </p:sp>
      <p:sp>
        <p:nvSpPr>
          <p:cNvPr id="1824775" name="Rectangle 64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069388" y="6572250"/>
            <a:ext cx="538162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4C82183-93BD-452C-9EE5-BB7DB3117864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18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24774" name="AutoShape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50408" name="think-cell Slide" r:id="rId6" imgW="0" imgH="0" progId="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25" y="406400"/>
            <a:ext cx="5145333" cy="102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6" name="Rectangle 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1122363" y="2224088"/>
            <a:ext cx="7947026" cy="3606800"/>
          </a:xfrm>
        </p:spPr>
        <p:txBody>
          <a:bodyPr lIns="72000"/>
          <a:lstStyle/>
          <a:p>
            <a:r>
              <a:rPr lang="en-US" b="1" dirty="0" smtClean="0"/>
              <a:t>Snapshot of IDB Group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b="1" dirty="0" smtClean="0"/>
              <a:t>Trade </a:t>
            </a:r>
            <a:r>
              <a:rPr lang="en-US" b="1" dirty="0"/>
              <a:t>and Transport across </a:t>
            </a:r>
            <a:r>
              <a:rPr lang="en-US" b="1" dirty="0" smtClean="0"/>
              <a:t>IDB regions</a:t>
            </a:r>
            <a:br>
              <a:rPr lang="en-US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b="1" dirty="0"/>
              <a:t>Initiatives of the IDB Group </a:t>
            </a:r>
            <a:r>
              <a:rPr lang="en-US" b="1" dirty="0" smtClean="0"/>
              <a:t>for developing </a:t>
            </a:r>
            <a:r>
              <a:rPr lang="en-US" b="1" dirty="0"/>
              <a:t>trade and transport </a:t>
            </a:r>
            <a:r>
              <a:rPr lang="en-US" b="1" dirty="0" smtClean="0"/>
              <a:t>across Africa, Asia and the Middle East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>	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1824775" name="Rectangle 64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069388" y="6572250"/>
            <a:ext cx="538162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4C82183-93BD-452C-9EE5-BB7DB3117864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1</a:t>
            </a:fld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24774" name="AutoShape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24818" name="think-cell Slide" r:id="rId7" imgW="0" imgH="0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338" y="1097004"/>
            <a:ext cx="9320212" cy="3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600" b="1" dirty="0" smtClean="0">
                <a:solidFill>
                  <a:srgbClr val="008200"/>
                </a:solidFill>
                <a:latin typeface="Book Antiqua" pitchFamily="18" charset="0"/>
              </a:rPr>
              <a:t>Outline</a:t>
            </a:r>
            <a:endParaRPr lang="en-US" sz="2600" b="1" dirty="0">
              <a:solidFill>
                <a:srgbClr val="008200"/>
              </a:solidFill>
              <a:latin typeface="Book Antiqua" pitchFamily="18" charset="0"/>
            </a:endParaRPr>
          </a:p>
        </p:txBody>
      </p:sp>
      <p:sp>
        <p:nvSpPr>
          <p:cNvPr id="7" name="Étoile à 10 branches 32"/>
          <p:cNvSpPr/>
          <p:nvPr/>
        </p:nvSpPr>
        <p:spPr bwMode="auto">
          <a:xfrm>
            <a:off x="550673" y="2224088"/>
            <a:ext cx="566928" cy="548449"/>
          </a:xfrm>
          <a:prstGeom prst="star10">
            <a:avLst/>
          </a:prstGeom>
          <a:solidFill>
            <a:srgbClr val="008200"/>
          </a:solidFill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FR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Étoile à 10 branches 32"/>
          <p:cNvSpPr/>
          <p:nvPr/>
        </p:nvSpPr>
        <p:spPr bwMode="auto">
          <a:xfrm>
            <a:off x="570422" y="3420237"/>
            <a:ext cx="566928" cy="548449"/>
          </a:xfrm>
          <a:prstGeom prst="star10">
            <a:avLst/>
          </a:prstGeom>
          <a:solidFill>
            <a:srgbClr val="008200"/>
          </a:solidFill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FR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Étoile à 10 branches 32"/>
          <p:cNvSpPr/>
          <p:nvPr/>
        </p:nvSpPr>
        <p:spPr bwMode="auto">
          <a:xfrm>
            <a:off x="555435" y="4582700"/>
            <a:ext cx="566928" cy="548449"/>
          </a:xfrm>
          <a:prstGeom prst="star10">
            <a:avLst/>
          </a:prstGeom>
          <a:solidFill>
            <a:srgbClr val="008200"/>
          </a:solidFill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FR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 bwMode="auto">
          <a:xfrm>
            <a:off x="239763" y="1011562"/>
            <a:ext cx="9462941" cy="397554"/>
          </a:xfrm>
          <a:prstGeom prst="rightArrow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069388" y="6125934"/>
            <a:ext cx="538162" cy="182563"/>
          </a:xfrm>
        </p:spPr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2647454842"/>
              </p:ext>
            </p:extLst>
          </p:nvPr>
        </p:nvGraphicFramePr>
        <p:xfrm>
          <a:off x="-577946" y="3196768"/>
          <a:ext cx="5359401" cy="272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432267"/>
            <a:ext cx="8902700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 smtClean="0"/>
              <a:t>Snapshot of IDB Group - </a:t>
            </a:r>
            <a:r>
              <a:rPr lang="en-US" i="1" kern="0" dirty="0" smtClean="0"/>
              <a:t>Overview</a:t>
            </a:r>
            <a:r>
              <a:rPr lang="en-US" kern="0" dirty="0" smtClean="0"/>
              <a:t> </a:t>
            </a:r>
            <a:endParaRPr lang="en-US" kern="0" dirty="0"/>
          </a:p>
        </p:txBody>
      </p:sp>
      <p:pic>
        <p:nvPicPr>
          <p:cNvPr id="6" name="Picture 9" descr="logo_irti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101755" y="1544123"/>
            <a:ext cx="1601563" cy="128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01992" y="1511557"/>
            <a:ext cx="1500712" cy="129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iciec-logo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194029" y="1544123"/>
            <a:ext cx="1136907" cy="107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IC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500" y="1615560"/>
            <a:ext cx="1033743" cy="8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28" y="1415533"/>
            <a:ext cx="1825464" cy="14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03694" y="1007579"/>
            <a:ext cx="599995" cy="354930"/>
          </a:xfrm>
          <a:prstGeom prst="rect">
            <a:avLst/>
          </a:prstGeom>
          <a:solidFill>
            <a:srgbClr val="A6880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1975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2649616" y="1007579"/>
            <a:ext cx="599995" cy="354930"/>
          </a:xfrm>
          <a:prstGeom prst="rect">
            <a:avLst/>
          </a:prstGeom>
          <a:solidFill>
            <a:srgbClr val="A6880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1981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4630017" y="1008973"/>
            <a:ext cx="599995" cy="354930"/>
          </a:xfrm>
          <a:prstGeom prst="rect">
            <a:avLst/>
          </a:prstGeom>
          <a:solidFill>
            <a:srgbClr val="A6880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1994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6618375" y="1007579"/>
            <a:ext cx="599995" cy="354930"/>
          </a:xfrm>
          <a:prstGeom prst="rect">
            <a:avLst/>
          </a:prstGeom>
          <a:solidFill>
            <a:srgbClr val="A6880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1999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595218" y="1008973"/>
            <a:ext cx="599995" cy="354930"/>
          </a:xfrm>
          <a:prstGeom prst="rect">
            <a:avLst/>
          </a:prstGeom>
          <a:solidFill>
            <a:srgbClr val="A6880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2008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16099644"/>
              </p:ext>
            </p:extLst>
          </p:nvPr>
        </p:nvGraphicFramePr>
        <p:xfrm>
          <a:off x="5289235" y="3507239"/>
          <a:ext cx="4124890" cy="227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29731" y="5781446"/>
            <a:ext cx="3390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Sector distribution of IDB project financing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3202" y="3245981"/>
            <a:ext cx="2251240" cy="461665"/>
          </a:xfrm>
          <a:prstGeom prst="rect">
            <a:avLst/>
          </a:prstGeom>
          <a:solidFill>
            <a:srgbClr val="0082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US$ 84.9 billion total approvals since inception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Striped Right Arrow 16"/>
          <p:cNvSpPr/>
          <p:nvPr/>
        </p:nvSpPr>
        <p:spPr bwMode="auto">
          <a:xfrm>
            <a:off x="4081112" y="4321743"/>
            <a:ext cx="848902" cy="510139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2754" y="3245981"/>
            <a:ext cx="2534715" cy="276999"/>
          </a:xfrm>
          <a:prstGeom prst="rect">
            <a:avLst/>
          </a:prstGeom>
          <a:solidFill>
            <a:srgbClr val="0082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Transport is a priority for IDB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5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6" grpId="0">
        <p:bldAsOne/>
      </p:bldGraphic>
      <p:bldP spid="18" grpId="0"/>
      <p:bldP spid="3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069388" y="6501725"/>
            <a:ext cx="538162" cy="182563"/>
          </a:xfrm>
        </p:spPr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1257" y="432267"/>
            <a:ext cx="9644743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 smtClean="0"/>
              <a:t>Snapshot of IDB Group – </a:t>
            </a:r>
            <a:br>
              <a:rPr lang="en-US" kern="0" dirty="0" smtClean="0"/>
            </a:br>
            <a:r>
              <a:rPr lang="en-US" sz="2000" i="1" kern="0" dirty="0" smtClean="0"/>
              <a:t>The only South-South MDB present across Africa Asia and the Arab regions</a:t>
            </a:r>
            <a:endParaRPr lang="en-US" sz="2000" kern="0" dirty="0"/>
          </a:p>
        </p:txBody>
      </p:sp>
      <p:pic>
        <p:nvPicPr>
          <p:cNvPr id="4" name="Picture 7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6827"/>
            <a:ext cx="9924634" cy="459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8686" y="5457371"/>
            <a:ext cx="5413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AAA rating  (S&amp;P, Moody’s) </a:t>
            </a:r>
          </a:p>
          <a:p>
            <a:r>
              <a:rPr lang="en-US" b="1" dirty="0" smtClean="0"/>
              <a:t>Zero Risk (Basel Committee on Banking supervision)</a:t>
            </a:r>
          </a:p>
          <a:p>
            <a:r>
              <a:rPr lang="en-US" b="1" dirty="0" smtClean="0"/>
              <a:t>Capital increases (May 2013)</a:t>
            </a:r>
          </a:p>
          <a:p>
            <a:r>
              <a:rPr lang="en-US" dirty="0" smtClean="0"/>
              <a:t>	Authorized </a:t>
            </a:r>
            <a:r>
              <a:rPr lang="en-US" dirty="0"/>
              <a:t>capital </a:t>
            </a:r>
            <a:r>
              <a:rPr lang="en-US" dirty="0" smtClean="0"/>
              <a:t>tripled to US$150 billion</a:t>
            </a:r>
          </a:p>
          <a:p>
            <a:r>
              <a:rPr lang="en-US" dirty="0" smtClean="0"/>
              <a:t>	Subscribed </a:t>
            </a:r>
            <a:r>
              <a:rPr lang="en-US" dirty="0"/>
              <a:t>capital </a:t>
            </a:r>
            <a:r>
              <a:rPr lang="en-US" dirty="0" smtClean="0"/>
              <a:t>tripled to US$ 75 billion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0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1257" y="432267"/>
            <a:ext cx="9644743" cy="8075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kern="0" dirty="0" smtClean="0"/>
              <a:t>Snapshot of IDB Group – </a:t>
            </a:r>
            <a:r>
              <a:rPr lang="en-US" i="1" kern="0" dirty="0" smtClean="0"/>
              <a:t>Strategic focus on regional integration</a:t>
            </a:r>
            <a:endParaRPr lang="en-US" kern="0" dirty="0"/>
          </a:p>
        </p:txBody>
      </p:sp>
      <p:pic>
        <p:nvPicPr>
          <p:cNvPr id="4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12858" y="3480084"/>
            <a:ext cx="3523742" cy="199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17"/>
          <p:cNvSpPr/>
          <p:nvPr/>
        </p:nvSpPr>
        <p:spPr>
          <a:xfrm>
            <a:off x="6631464" y="3163545"/>
            <a:ext cx="2898876" cy="2374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sz="1400" b="1" dirty="0" smtClean="0"/>
              <a:t>Mid-term business strategy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7974729" y="4236303"/>
            <a:ext cx="1840793" cy="351094"/>
          </a:xfrm>
          <a:prstGeom prst="rect">
            <a:avLst/>
          </a:prstGeom>
          <a:solidFill>
            <a:srgbClr val="FFFF00">
              <a:alpha val="17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Diagramme 10"/>
          <p:cNvGraphicFramePr/>
          <p:nvPr>
            <p:extLst>
              <p:ext uri="{D42A27DB-BD31-4B8C-83A1-F6EECF244321}">
                <p14:modId xmlns="" xmlns:p14="http://schemas.microsoft.com/office/powerpoint/2010/main" val="797059315"/>
              </p:ext>
            </p:extLst>
          </p:nvPr>
        </p:nvGraphicFramePr>
        <p:xfrm>
          <a:off x="2249713" y="2429112"/>
          <a:ext cx="3231356" cy="36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hevron 8"/>
          <p:cNvSpPr/>
          <p:nvPr/>
        </p:nvSpPr>
        <p:spPr>
          <a:xfrm>
            <a:off x="5468402" y="3449767"/>
            <a:ext cx="503428" cy="2304288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7887" y="5286657"/>
            <a:ext cx="2700515" cy="385226"/>
          </a:xfrm>
          <a:prstGeom prst="rect">
            <a:avLst/>
          </a:prstGeom>
          <a:solidFill>
            <a:srgbClr val="FFFF00">
              <a:alpha val="17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ular Callout 24"/>
          <p:cNvSpPr/>
          <p:nvPr/>
        </p:nvSpPr>
        <p:spPr bwMode="auto">
          <a:xfrm>
            <a:off x="3318233" y="1011203"/>
            <a:ext cx="5216167" cy="893797"/>
          </a:xfrm>
          <a:prstGeom prst="wedgeRectCallout">
            <a:avLst>
              <a:gd name="adj1" fmla="val -52544"/>
              <a:gd name="adj2" fmla="val 3159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eaLnBrk="0" hangingPunct="0"/>
            <a:r>
              <a:rPr lang="en-US" sz="1400" b="1" dirty="0">
                <a:latin typeface="Arial" pitchFamily="34" charset="0"/>
              </a:rPr>
              <a:t>The strategic thrust of the IDB Vision 2020 </a:t>
            </a:r>
            <a:r>
              <a:rPr lang="en-US" sz="1400" b="1" dirty="0" smtClean="0">
                <a:latin typeface="Arial" pitchFamily="34" charset="0"/>
              </a:rPr>
              <a:t>is to </a:t>
            </a:r>
            <a:r>
              <a:rPr lang="en-US" sz="1400" b="1" dirty="0">
                <a:latin typeface="Arial" pitchFamily="34" charset="0"/>
              </a:rPr>
              <a:t>support </a:t>
            </a:r>
            <a:endParaRPr lang="en-US" sz="1400" b="1" dirty="0" smtClean="0">
              <a:latin typeface="Arial" pitchFamily="34" charset="0"/>
            </a:endParaRPr>
          </a:p>
          <a:p>
            <a:pPr algn="just" eaLnBrk="0" hangingPunct="0"/>
            <a:r>
              <a:rPr lang="en-US" sz="1400" b="1" dirty="0" smtClean="0">
                <a:latin typeface="Arial" pitchFamily="34" charset="0"/>
              </a:rPr>
              <a:t>and </a:t>
            </a:r>
            <a:r>
              <a:rPr lang="en-US" sz="1400" b="1" dirty="0">
                <a:latin typeface="Arial" pitchFamily="34" charset="0"/>
              </a:rPr>
              <a:t>promote greater economic </a:t>
            </a:r>
            <a:r>
              <a:rPr lang="en-US" sz="1400" b="1" dirty="0" smtClean="0">
                <a:latin typeface="Arial" pitchFamily="34" charset="0"/>
              </a:rPr>
              <a:t> cooperation </a:t>
            </a:r>
            <a:r>
              <a:rPr lang="en-US" sz="1400" b="1" dirty="0">
                <a:latin typeface="Arial" pitchFamily="34" charset="0"/>
              </a:rPr>
              <a:t>and </a:t>
            </a:r>
            <a:endParaRPr lang="en-US" sz="1400" b="1" dirty="0" smtClean="0">
              <a:latin typeface="Arial" pitchFamily="34" charset="0"/>
            </a:endParaRPr>
          </a:p>
          <a:p>
            <a:pPr algn="just" eaLnBrk="0" hangingPunct="0"/>
            <a:r>
              <a:rPr lang="en-US" sz="1400" b="1" dirty="0" smtClean="0">
                <a:latin typeface="Arial" pitchFamily="34" charset="0"/>
              </a:rPr>
              <a:t>integration </a:t>
            </a:r>
            <a:r>
              <a:rPr lang="en-US" sz="1400" b="1" dirty="0">
                <a:latin typeface="Arial" pitchFamily="34" charset="0"/>
              </a:rPr>
              <a:t>at regional level.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5139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" y="1722066"/>
            <a:ext cx="2433252" cy="3455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0271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7" grpId="0">
        <p:bldAsOne/>
      </p:bldGraphic>
      <p:bldP spid="9" grpId="0" animBg="1"/>
      <p:bldP spid="1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851394" name="Picture 2" descr="http://people.hofstra.edu/geotrans/eng/ch1en/conc1en/img/world_land_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85963"/>
            <a:ext cx="6691760" cy="4251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00185" y="5709558"/>
            <a:ext cx="5782129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“While </a:t>
            </a:r>
            <a:r>
              <a:rPr lang="en-US" sz="1400" b="1" dirty="0"/>
              <a:t>the global road and rail networks appear to be integrated and interconnected, this is far from being the case. </a:t>
            </a:r>
            <a:r>
              <a:rPr lang="en-US" sz="1400" b="1" dirty="0" smtClean="0"/>
              <a:t>”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	</a:t>
            </a:r>
            <a:r>
              <a:rPr lang="en-US" dirty="0" smtClean="0"/>
              <a:t>J-P. </a:t>
            </a:r>
            <a:r>
              <a:rPr lang="en-US" dirty="0" err="1" smtClean="0"/>
              <a:t>Rodrigue</a:t>
            </a:r>
            <a:r>
              <a:rPr lang="en-US" dirty="0" smtClean="0"/>
              <a:t>, the Geography of transport systems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6214" y="350765"/>
            <a:ext cx="890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kern="0" dirty="0">
                <a:latin typeface="+mj-lt"/>
                <a:ea typeface="+mj-ea"/>
                <a:cs typeface="+mj-cs"/>
              </a:rPr>
              <a:t>Developing Trade and Transport across 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IDB regions</a:t>
            </a:r>
            <a:br>
              <a:rPr lang="en-US" sz="2400" b="1" kern="0" dirty="0" smtClean="0">
                <a:latin typeface="+mj-lt"/>
                <a:ea typeface="+mj-ea"/>
                <a:cs typeface="+mj-cs"/>
              </a:rPr>
            </a:br>
            <a:r>
              <a:rPr lang="en-US" sz="2400" b="1" kern="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b="1" i="1" kern="0" dirty="0" smtClean="0">
                <a:latin typeface="+mj-lt"/>
                <a:ea typeface="+mj-ea"/>
                <a:cs typeface="+mj-cs"/>
              </a:rPr>
              <a:t>1) Integration and interconnection of transport networks</a:t>
            </a:r>
            <a:endParaRPr lang="en-US" sz="2400" b="1" i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969426" y="1491898"/>
            <a:ext cx="2784174" cy="352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9426" y="5148400"/>
            <a:ext cx="339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Missing links along African </a:t>
            </a:r>
            <a:r>
              <a:rPr lang="en-US" b="1" dirty="0" err="1" smtClean="0"/>
              <a:t>Hihways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sz="1050" dirty="0" smtClean="0"/>
              <a:t>Source: </a:t>
            </a:r>
            <a:r>
              <a:rPr lang="en-US" sz="1050" dirty="0" err="1" smtClean="0"/>
              <a:t>AfDB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5224" y="5501059"/>
            <a:ext cx="339033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Flat view of main global land transport networks</a:t>
            </a:r>
          </a:p>
          <a:p>
            <a:r>
              <a:rPr lang="en-US" sz="900" dirty="0" smtClean="0"/>
              <a:t>Source: J-P. </a:t>
            </a:r>
            <a:r>
              <a:rPr lang="en-US" sz="900" dirty="0" err="1" smtClean="0"/>
              <a:t>Rodrigue</a:t>
            </a:r>
            <a:r>
              <a:rPr lang="en-US" sz="900" dirty="0" smtClean="0"/>
              <a:t>, the Geography of transport systems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17389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6214" y="350765"/>
            <a:ext cx="890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kern="0" dirty="0">
                <a:latin typeface="+mj-lt"/>
                <a:ea typeface="+mj-ea"/>
                <a:cs typeface="+mj-cs"/>
              </a:rPr>
              <a:t>Developing Trade and Transport across 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IDB regions</a:t>
            </a:r>
            <a:br>
              <a:rPr lang="en-US" sz="2400" b="1" kern="0" dirty="0" smtClean="0">
                <a:latin typeface="+mj-lt"/>
                <a:ea typeface="+mj-ea"/>
                <a:cs typeface="+mj-cs"/>
              </a:rPr>
            </a:br>
            <a:r>
              <a:rPr lang="en-US" sz="2400" b="1" kern="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b="1" i="1" kern="0" dirty="0" smtClean="0">
                <a:latin typeface="+mj-lt"/>
                <a:ea typeface="+mj-ea"/>
                <a:cs typeface="+mj-cs"/>
              </a:rPr>
              <a:t>1) Integration and interconnection of transport networks</a:t>
            </a:r>
            <a:endParaRPr lang="en-US" sz="2400" b="1" i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855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65388" y="2011621"/>
            <a:ext cx="7383375" cy="483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388" y="1386780"/>
            <a:ext cx="5166180" cy="738664"/>
          </a:xfrm>
          <a:prstGeom prst="rect">
            <a:avLst/>
          </a:prstGeom>
          <a:solidFill>
            <a:srgbClr val="0064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Development of Mega-hubs across IDB member countries has triggered integration and interconnection of maritime and air transport networks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7231288" y="1208601"/>
            <a:ext cx="2217511" cy="1446550"/>
          </a:xfrm>
          <a:prstGeom prst="rect">
            <a:avLst/>
          </a:prstGeom>
          <a:solidFill>
            <a:srgbClr val="EAF6C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</a:rPr>
              <a:t>Airports with annual traffic of more than 20 million PAX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</a:rPr>
              <a:t>Soekarno-Hatta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 IA, Indonesia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Dubai IA, UAE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Ataturk IA, Turkey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Kuala Lumpur IA, Malaysia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King </a:t>
            </a: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</a:rPr>
              <a:t>Abdelaziz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 IA, KSA</a:t>
            </a:r>
          </a:p>
          <a:p>
            <a:endParaRPr lang="en-US" sz="11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7198" y="3470033"/>
            <a:ext cx="2217511" cy="2462213"/>
          </a:xfrm>
          <a:prstGeom prst="rect">
            <a:avLst/>
          </a:prstGeom>
          <a:solidFill>
            <a:srgbClr val="EAF6C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</a:rPr>
              <a:t>Ports with annual traffic of more than 2 million TEUs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Dubai, UAE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Port </a:t>
            </a:r>
            <a:r>
              <a:rPr lang="en-US" sz="11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Klang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, Malaysia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Calibri" pitchFamily="34" charset="0"/>
              </a:rPr>
              <a:t>Tanjung</a:t>
            </a: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itchFamily="34" charset="0"/>
              </a:rPr>
              <a:t>Pelepas</a:t>
            </a: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, Malaysia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Jakarta, Indonesia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Jeddah, KSA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Port Said, Egypt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Calibri" pitchFamily="34" charset="0"/>
              </a:rPr>
              <a:t>Khor</a:t>
            </a: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itchFamily="34" charset="0"/>
              </a:rPr>
              <a:t>Fakkan</a:t>
            </a: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, UAE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Salalah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, Oman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Bandar Abbas, Iran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Istanbul, Turkey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Calibri" pitchFamily="34" charset="0"/>
              </a:rPr>
              <a:t>Surabay</a:t>
            </a: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, Indonesia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Tangier Med, Morocco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8676" y="6456189"/>
            <a:ext cx="33903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Map of the main air and maritime mega-hubs across IDB countries	</a:t>
            </a:r>
            <a:r>
              <a:rPr lang="en-US" sz="900" dirty="0" smtClean="0"/>
              <a:t>Source: IDB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6608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854466" name="Picture 2" descr="http://upload.wikimedia.org/wikipedia/commons/thumb/d/d9/OIC-Diagram.svg/400px-OIC-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27546"/>
            <a:ext cx="3957423" cy="2928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214" y="350765"/>
            <a:ext cx="7520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kern="0" dirty="0">
                <a:latin typeface="+mj-lt"/>
                <a:ea typeface="+mj-ea"/>
                <a:cs typeface="+mj-cs"/>
              </a:rPr>
              <a:t>Developing Trade and Transport across 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IDB regions</a:t>
            </a:r>
            <a:br>
              <a:rPr lang="en-US" sz="2400" b="1" kern="0" dirty="0" smtClean="0">
                <a:latin typeface="+mj-lt"/>
                <a:ea typeface="+mj-ea"/>
                <a:cs typeface="+mj-cs"/>
              </a:rPr>
            </a:br>
            <a:r>
              <a:rPr lang="en-US" sz="2400" b="1" kern="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b="1" i="1" kern="0" dirty="0">
                <a:latin typeface="+mj-lt"/>
                <a:ea typeface="+mj-ea"/>
                <a:cs typeface="+mj-cs"/>
              </a:rPr>
              <a:t>2</a:t>
            </a:r>
            <a:r>
              <a:rPr lang="en-US" sz="2400" b="1" i="1" kern="0" dirty="0" smtClean="0">
                <a:latin typeface="+mj-lt"/>
                <a:ea typeface="+mj-ea"/>
                <a:cs typeface="+mj-cs"/>
              </a:rPr>
              <a:t>) Regional Economic Cooperation</a:t>
            </a:r>
            <a:endParaRPr lang="en-US" sz="2400" b="1" i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File:Muslim majority countries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352" y="2231653"/>
            <a:ext cx="6048672" cy="2759707"/>
          </a:xfrm>
          <a:prstGeom prst="rect">
            <a:avLst/>
          </a:prstGeom>
          <a:noFill/>
        </p:spPr>
      </p:pic>
      <p:sp>
        <p:nvSpPr>
          <p:cNvPr id="7" name="Line Callout 1 6"/>
          <p:cNvSpPr/>
          <p:nvPr/>
        </p:nvSpPr>
        <p:spPr>
          <a:xfrm>
            <a:off x="4034857" y="3420299"/>
            <a:ext cx="1512168" cy="792088"/>
          </a:xfrm>
          <a:prstGeom prst="borderCallout1">
            <a:avLst>
              <a:gd name="adj1" fmla="val 32860"/>
              <a:gd name="adj2" fmla="val 102361"/>
              <a:gd name="adj3" fmla="val 9350"/>
              <a:gd name="adj4" fmla="val 1520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ECOWAS</a:t>
            </a:r>
          </a:p>
          <a:p>
            <a:pPr algn="ctr"/>
            <a:r>
              <a:rPr lang="en-US" sz="1200" dirty="0" smtClean="0"/>
              <a:t>Economic Community of West African States</a:t>
            </a:r>
            <a:endParaRPr lang="en-US" sz="1200" dirty="0"/>
          </a:p>
        </p:txBody>
      </p:sp>
      <p:sp>
        <p:nvSpPr>
          <p:cNvPr id="8" name="Line Callout 1 7"/>
          <p:cNvSpPr/>
          <p:nvPr/>
        </p:nvSpPr>
        <p:spPr>
          <a:xfrm>
            <a:off x="4103889" y="4298069"/>
            <a:ext cx="1512168" cy="792088"/>
          </a:xfrm>
          <a:prstGeom prst="borderCallout1">
            <a:avLst>
              <a:gd name="adj1" fmla="val 32860"/>
              <a:gd name="adj2" fmla="val 102361"/>
              <a:gd name="adj3" fmla="val -83645"/>
              <a:gd name="adj4" fmla="val 1570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UEMOA</a:t>
            </a:r>
          </a:p>
          <a:p>
            <a:pPr algn="ctr"/>
            <a:r>
              <a:rPr lang="en-US" sz="1200" dirty="0" smtClean="0"/>
              <a:t>West African Economic and Monetary Union</a:t>
            </a:r>
            <a:endParaRPr lang="en-US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4106865" y="2519685"/>
            <a:ext cx="1368152" cy="576064"/>
          </a:xfrm>
          <a:prstGeom prst="borderCallout1">
            <a:avLst>
              <a:gd name="adj1" fmla="val 32860"/>
              <a:gd name="adj2" fmla="val 102361"/>
              <a:gd name="adj3" fmla="val 110160"/>
              <a:gd name="adj4" fmla="val 1644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AMU</a:t>
            </a:r>
          </a:p>
          <a:p>
            <a:pPr algn="ctr"/>
            <a:r>
              <a:rPr lang="en-US" sz="1200" dirty="0" smtClean="0"/>
              <a:t>Arab Maghreb Union</a:t>
            </a:r>
            <a:endParaRPr lang="en-US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5326832" y="1655589"/>
            <a:ext cx="1368152" cy="576064"/>
          </a:xfrm>
          <a:prstGeom prst="borderCallout1">
            <a:avLst>
              <a:gd name="adj1" fmla="val 112226"/>
              <a:gd name="adj2" fmla="val 74513"/>
              <a:gd name="adj3" fmla="val 244641"/>
              <a:gd name="adj4" fmla="val 994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LAS </a:t>
            </a:r>
          </a:p>
          <a:p>
            <a:pPr algn="ctr"/>
            <a:r>
              <a:rPr lang="en-US" dirty="0" smtClean="0"/>
              <a:t>League of Arab States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864896" y="1633389"/>
            <a:ext cx="1368152" cy="576064"/>
          </a:xfrm>
          <a:prstGeom prst="borderCallout1">
            <a:avLst>
              <a:gd name="adj1" fmla="val 112226"/>
              <a:gd name="adj2" fmla="val 39239"/>
              <a:gd name="adj3" fmla="val 262278"/>
              <a:gd name="adj4" fmla="val 390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GCC</a:t>
            </a:r>
            <a:br>
              <a:rPr lang="en-US" b="1" dirty="0" smtClean="0"/>
            </a:br>
            <a:r>
              <a:rPr lang="en-US" sz="1200" dirty="0" smtClean="0"/>
              <a:t>Gulf Cooperation Council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8321948" y="1511573"/>
            <a:ext cx="1440160" cy="864096"/>
          </a:xfrm>
          <a:prstGeom prst="borderCallout1">
            <a:avLst>
              <a:gd name="adj1" fmla="val 112226"/>
              <a:gd name="adj2" fmla="val 39239"/>
              <a:gd name="adj3" fmla="val 166010"/>
              <a:gd name="adj4" fmla="val -476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ECO</a:t>
            </a:r>
            <a:br>
              <a:rPr lang="en-US" b="1" dirty="0" smtClean="0"/>
            </a:br>
            <a:r>
              <a:rPr lang="en-US" sz="1200" dirty="0" smtClean="0"/>
              <a:t>Economic Cooperation Organization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8554492" y="4199272"/>
            <a:ext cx="1313408" cy="792088"/>
          </a:xfrm>
          <a:prstGeom prst="borderCallout1">
            <a:avLst>
              <a:gd name="adj1" fmla="val -11366"/>
              <a:gd name="adj2" fmla="val 41823"/>
              <a:gd name="adj3" fmla="val -47638"/>
              <a:gd name="adj4" fmla="val 10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ASEAN</a:t>
            </a:r>
            <a:br>
              <a:rPr lang="en-US" b="1" dirty="0" smtClean="0"/>
            </a:br>
            <a:r>
              <a:rPr lang="en-US" sz="1200" dirty="0" smtClean="0"/>
              <a:t>Association of Southeast Asian Nations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9040" y="5161669"/>
            <a:ext cx="2448272" cy="4766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+Others</a:t>
            </a:r>
            <a:br>
              <a:rPr lang="en-US" i="1" dirty="0" smtClean="0"/>
            </a:br>
            <a:r>
              <a:rPr lang="en-US" i="1" dirty="0" smtClean="0"/>
              <a:t>e.g. SAARC, IGAD</a:t>
            </a:r>
            <a:r>
              <a:rPr lang="en-US" dirty="0" smtClean="0"/>
              <a:t>, </a:t>
            </a:r>
            <a:r>
              <a:rPr lang="en-US" i="1" dirty="0" smtClean="0"/>
              <a:t>etc.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Line Callout 1 14"/>
          <p:cNvSpPr/>
          <p:nvPr/>
        </p:nvSpPr>
        <p:spPr>
          <a:xfrm>
            <a:off x="7029996" y="4607917"/>
            <a:ext cx="1440160" cy="792088"/>
          </a:xfrm>
          <a:prstGeom prst="borderCallout1">
            <a:avLst>
              <a:gd name="adj1" fmla="val -9762"/>
              <a:gd name="adj2" fmla="val 36594"/>
              <a:gd name="adj3" fmla="val -111771"/>
              <a:gd name="adj4" fmla="val 219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COMESA</a:t>
            </a:r>
            <a:br>
              <a:rPr lang="en-US" b="1" dirty="0" smtClean="0"/>
            </a:br>
            <a:r>
              <a:rPr lang="en-US" sz="1200" dirty="0" smtClean="0"/>
              <a:t>Common Market for Eastern and Southern Africa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5388" y="5731785"/>
            <a:ext cx="5166180" cy="738664"/>
          </a:xfrm>
          <a:prstGeom prst="rect">
            <a:avLst/>
          </a:prstGeom>
          <a:solidFill>
            <a:srgbClr val="0064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IDB Supports regional economic cooperation across sub-regions and partners with the Regional Economic Communities for the integration of member countries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03900" y="5678400"/>
            <a:ext cx="42291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Main Regional Economic Communities that IDB partners with</a:t>
            </a:r>
          </a:p>
        </p:txBody>
      </p:sp>
    </p:spTree>
    <p:extLst>
      <p:ext uri="{BB962C8B-B14F-4D97-AF65-F5344CB8AC3E}">
        <p14:creationId xmlns="" xmlns:p14="http://schemas.microsoft.com/office/powerpoint/2010/main" val="41227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6C428D-C7AC-4625-B1EA-C7961CBEC4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7601" y="4989939"/>
            <a:ext cx="764721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IDB Regions are among the least integrated in terms of intra and inter-regional trade…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214" y="350765"/>
            <a:ext cx="7520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kern="0" dirty="0">
                <a:latin typeface="+mj-lt"/>
                <a:ea typeface="+mj-ea"/>
                <a:cs typeface="+mj-cs"/>
              </a:rPr>
              <a:t>Developing Trade and Transport across 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IDB regions</a:t>
            </a:r>
            <a:br>
              <a:rPr lang="en-US" sz="2400" b="1" kern="0" dirty="0" smtClean="0">
                <a:latin typeface="+mj-lt"/>
                <a:ea typeface="+mj-ea"/>
                <a:cs typeface="+mj-cs"/>
              </a:rPr>
            </a:br>
            <a:r>
              <a:rPr lang="en-US" sz="2400" b="1" kern="0" dirty="0" smtClean="0">
                <a:latin typeface="+mj-lt"/>
                <a:ea typeface="+mj-ea"/>
                <a:cs typeface="+mj-cs"/>
              </a:rPr>
              <a:t>	3</a:t>
            </a:r>
            <a:r>
              <a:rPr lang="en-US" sz="2400" b="1" i="1" kern="0" dirty="0" smtClean="0">
                <a:latin typeface="+mj-lt"/>
                <a:ea typeface="+mj-ea"/>
                <a:cs typeface="+mj-cs"/>
              </a:rPr>
              <a:t>) Trade integration</a:t>
            </a:r>
            <a:endParaRPr lang="en-US" sz="2400" b="1" i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8220456"/>
              </p:ext>
            </p:extLst>
          </p:nvPr>
        </p:nvGraphicFramePr>
        <p:xfrm>
          <a:off x="431799" y="1917700"/>
          <a:ext cx="8267701" cy="255702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197101"/>
                <a:gridCol w="952500"/>
                <a:gridCol w="901700"/>
                <a:gridCol w="876300"/>
                <a:gridCol w="723900"/>
                <a:gridCol w="850900"/>
                <a:gridCol w="965200"/>
                <a:gridCol w="800100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Origin/Destination</a:t>
                      </a:r>
                      <a:endParaRPr lang="en-US" sz="11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North America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Latin America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Europe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CIS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Africa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Middle East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Asia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49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North America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48.7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8.4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16.8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1.7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2.7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21.0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485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Latin America</a:t>
                      </a:r>
                      <a:endParaRPr lang="en-US" sz="11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23.9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25.6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18.7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1.3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2.6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2.6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23.2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49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Europe</a:t>
                      </a:r>
                      <a:endParaRPr lang="en-US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7.4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1.7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71.0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3.2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3.1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3.0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9.3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485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Commonwealth of Independent States (CIS)</a:t>
                      </a:r>
                      <a:endParaRPr lang="en-US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5.6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52.4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1.5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3.3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14.9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49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Africa</a:t>
                      </a:r>
                      <a:endParaRPr lang="en-US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16.8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2.7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36.2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3.7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24.1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49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Middle East</a:t>
                      </a:r>
                      <a:endParaRPr lang="en-US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8.8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0.8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12.1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3.2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52.6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41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Asia</a:t>
                      </a:r>
                      <a:endParaRPr lang="en-US" sz="11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17.1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3.2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17.2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1.8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2.7</a:t>
                      </a:r>
                      <a:endParaRPr lang="en-US" sz="1200" b="0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4.2</a:t>
                      </a:r>
                      <a:endParaRPr lang="en-US" sz="1200" b="0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738441" y="4474720"/>
            <a:ext cx="9989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Source: WTO</a:t>
            </a:r>
            <a:endParaRPr lang="en-US" sz="105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638800" y="3479800"/>
            <a:ext cx="3126015" cy="990600"/>
          </a:xfrm>
          <a:prstGeom prst="rect">
            <a:avLst/>
          </a:prstGeom>
          <a:solidFill>
            <a:srgbClr val="DAF0A8">
              <a:alpha val="13000"/>
            </a:srgb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513" y="1588785"/>
            <a:ext cx="752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Intra and inter-regional merchandise trade statistics by region as a percentage of total 2010 exports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42772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FO0CU51U.SkW.NIJUB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RGmXcN6kWw3dtAfJHKI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FO0CU51U.SkW.NIJUB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uoZe4BNEmf7HM_S2qg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rNULPXY0e7bSyfiTAR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JUbNl7jEqKRNYRrERX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b6TawE_U.7Vk6b_m8l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8hWH3RhEuhCk8Yuieq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mSDmEy0CPGdmZTzZpTQ"/>
</p:tagLst>
</file>

<file path=ppt/theme/theme1.xml><?xml version="1.0" encoding="utf-8"?>
<a:theme xmlns:a="http://schemas.openxmlformats.org/drawingml/2006/main" name="01 BoozTemplate - BASIC TEMPLATE">
  <a:themeElements>
    <a:clrScheme name="01 BoozTemplate - BASIC TEMPLATE 1">
      <a:dk1>
        <a:srgbClr val="000000"/>
      </a:dk1>
      <a:lt1>
        <a:srgbClr val="FFFFFF"/>
      </a:lt1>
      <a:dk2>
        <a:srgbClr val="939393"/>
      </a:dk2>
      <a:lt2>
        <a:srgbClr val="D90D39"/>
      </a:lt2>
      <a:accent1>
        <a:srgbClr val="A5CCED"/>
      </a:accent1>
      <a:accent2>
        <a:srgbClr val="76B2E4"/>
      </a:accent2>
      <a:accent3>
        <a:srgbClr val="FFFFFF"/>
      </a:accent3>
      <a:accent4>
        <a:srgbClr val="000000"/>
      </a:accent4>
      <a:accent5>
        <a:srgbClr val="CFE2F4"/>
      </a:accent5>
      <a:accent6>
        <a:srgbClr val="6AA1CF"/>
      </a:accent6>
      <a:hlink>
        <a:srgbClr val="4C9BDC"/>
      </a:hlink>
      <a:folHlink>
        <a:srgbClr val="066BB0"/>
      </a:folHlink>
    </a:clrScheme>
    <a:fontScheme name="01 BoozTemplate - BASIC TEMPLAT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 BoozTemplate - BASIC TEMPLATE 1">
        <a:dk1>
          <a:srgbClr val="000000"/>
        </a:dk1>
        <a:lt1>
          <a:srgbClr val="FFFFFF"/>
        </a:lt1>
        <a:dk2>
          <a:srgbClr val="939393"/>
        </a:dk2>
        <a:lt2>
          <a:srgbClr val="D90D39"/>
        </a:lt2>
        <a:accent1>
          <a:srgbClr val="A5CCED"/>
        </a:accent1>
        <a:accent2>
          <a:srgbClr val="76B2E4"/>
        </a:accent2>
        <a:accent3>
          <a:srgbClr val="FFFFFF"/>
        </a:accent3>
        <a:accent4>
          <a:srgbClr val="000000"/>
        </a:accent4>
        <a:accent5>
          <a:srgbClr val="CFE2F4"/>
        </a:accent5>
        <a:accent6>
          <a:srgbClr val="6AA1CF"/>
        </a:accent6>
        <a:hlink>
          <a:srgbClr val="4C9BDC"/>
        </a:hlink>
        <a:folHlink>
          <a:srgbClr val="06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Pages>8</Pages>
  <Words>872</Words>
  <Application>Microsoft Office PowerPoint</Application>
  <PresentationFormat>A4 Paper (210x297 mm)</PresentationFormat>
  <Paragraphs>249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01 BoozTemplate - BASIC TEMPLATE</vt:lpstr>
      <vt:lpstr>think-cell Slide</vt:lpstr>
      <vt:lpstr>Slide 0</vt:lpstr>
      <vt:lpstr>Snapshot of IDB Group     Trade and Transport across IDB regions   Initiatives of the IDB Group for developing trade and transport across Africa, Asia and the Middle East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شكرا  لكم  Thank you  Walid Abdelwahab wabdelwahab@isdb.org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Wissem ATTIA</dc:creator>
  <cp:lastModifiedBy>jebele</cp:lastModifiedBy>
  <cp:revision>237</cp:revision>
  <cp:lastPrinted>2008-04-28T11:46:04Z</cp:lastPrinted>
  <dcterms:created xsi:type="dcterms:W3CDTF">2008-08-26T07:22:31Z</dcterms:created>
  <dcterms:modified xsi:type="dcterms:W3CDTF">2013-06-12T16:38:57Z</dcterms:modified>
</cp:coreProperties>
</file>