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7" r:id="rId3"/>
    <p:sldId id="362" r:id="rId4"/>
    <p:sldId id="360" r:id="rId5"/>
    <p:sldId id="363" r:id="rId6"/>
    <p:sldId id="364" r:id="rId7"/>
    <p:sldId id="366" r:id="rId8"/>
    <p:sldId id="365" r:id="rId9"/>
    <p:sldId id="368" r:id="rId10"/>
    <p:sldId id="260" r:id="rId11"/>
  </p:sldIdLst>
  <p:sldSz cx="9144000" cy="6858000" type="screen4x3"/>
  <p:notesSz cx="6669088" cy="9775825"/>
  <p:defaultTextStyle>
    <a:defPPr>
      <a:defRPr lang="en-US"/>
    </a:defPPr>
    <a:lvl1pPr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lnSpc>
        <a:spcPct val="105000"/>
      </a:lnSpc>
      <a:spcBef>
        <a:spcPct val="15000"/>
      </a:spcBef>
      <a:spcAft>
        <a:spcPct val="15000"/>
      </a:spcAft>
      <a:buClr>
        <a:schemeClr val="bg1"/>
      </a:buClr>
      <a:buChar char="•"/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B686DA"/>
    <a:srgbClr val="873AC0"/>
    <a:srgbClr val="6699FF"/>
    <a:srgbClr val="0000FF"/>
    <a:srgbClr val="005EA4"/>
    <a:srgbClr val="E0ECE1"/>
    <a:srgbClr val="DBF1DD"/>
    <a:srgbClr val="99CCFF"/>
    <a:srgbClr val="0059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079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7" tIns="45803" rIns="91607" bIns="4580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8" y="0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7" tIns="45803" rIns="91607" bIns="4580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5337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7" tIns="45803" rIns="91607" bIns="4580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8" y="9285337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7" tIns="45803" rIns="91607" bIns="4580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73CABD0-DA0B-43D0-A19D-4BCDAEA30F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7" tIns="45803" rIns="91607" bIns="4580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8" y="0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7" tIns="45803" rIns="91607" bIns="4580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7912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43519"/>
            <a:ext cx="5335270" cy="439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7" tIns="45803" rIns="91607" bIns="45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5337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7" tIns="45803" rIns="91607" bIns="4580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8" y="9285337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7" tIns="45803" rIns="91607" bIns="4580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7AB961A-9295-45FB-A4D7-850BCEDA9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1CD21-6E9A-43AA-AFDA-AF96735CF9DD}" type="slidenum">
              <a:rPr lang="en-GB">
                <a:cs typeface="Arial" charset="0"/>
              </a:rPr>
              <a:pPr/>
              <a:t>1</a:t>
            </a:fld>
            <a:endParaRPr lang="en-GB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643519"/>
            <a:ext cx="4890665" cy="4399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B3BE-1299-4126-A66C-A8C4650B37E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1" y="4643521"/>
            <a:ext cx="4890666" cy="4399121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B3BE-1299-4126-A66C-A8C4650B37E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1" y="4643521"/>
            <a:ext cx="4890666" cy="4399121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7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643519"/>
            <a:ext cx="4890665" cy="4399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A3607-E493-446F-9291-1F5E19AE8F55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9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643519"/>
            <a:ext cx="4890665" cy="4399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A46EF-7E70-4C4B-9CF2-64F77ADF10F1}" type="slidenum">
              <a:rPr lang="en-GB">
                <a:cs typeface="Arial" charset="0"/>
              </a:rPr>
              <a:pPr/>
              <a:t>10</a:t>
            </a:fld>
            <a:endParaRPr lang="en-GB"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643519"/>
            <a:ext cx="4890665" cy="439912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228600"/>
            <a:ext cx="2216150" cy="6172200"/>
          </a:xfrm>
          <a:effectLst/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496050" cy="6172200"/>
          </a:xfrm>
          <a:effectLst/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B76CF821-0C42-46A1-B0BF-157FB17C9854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9400" y="1600200"/>
            <a:ext cx="4214813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216400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9400" y="4076700"/>
            <a:ext cx="4214813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076700"/>
            <a:ext cx="4216400" cy="23241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4C1B13B0-FFC3-4F71-9348-F6DBF8F4F358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dirty="0" smtClean="0"/>
              <a:t>Click icon to add </a:t>
            </a:r>
            <a:r>
              <a:rPr lang="en-US" noProof="0" dirty="0" err="1" smtClean="0"/>
              <a:t>SmartArt</a:t>
            </a:r>
            <a:r>
              <a:rPr lang="en-US" noProof="0" dirty="0" smtClean="0"/>
              <a:t> graphic</a:t>
            </a:r>
            <a:endParaRPr lang="en-GB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01076355-ED06-4F11-BEB5-88507D3ADA0F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 smtClean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600200"/>
            <a:ext cx="4214813" cy="48006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216400" cy="48006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4CA7"/>
            </a:gs>
            <a:gs pos="50000">
              <a:srgbClr val="0059C2"/>
            </a:gs>
            <a:gs pos="100000">
              <a:srgbClr val="004CA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ru_ne_ppt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184150" y="260350"/>
            <a:ext cx="1862138" cy="871538"/>
          </a:xfrm>
          <a:prstGeom prst="rect">
            <a:avLst/>
          </a:prstGeom>
          <a:noFill/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3376"/>
            <a:ext cx="9144000" cy="48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smtClean="0">
                <a:effectLst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938EEA65-2CC3-4D3B-A23F-343223F31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41288" y="1371600"/>
            <a:ext cx="886142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600200"/>
            <a:ext cx="8583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084168" y="6629400"/>
            <a:ext cx="3024336" cy="457200"/>
          </a:xfrm>
          <a:prstGeom prst="rect">
            <a:avLst/>
          </a:prstGeom>
        </p:spPr>
        <p:txBody>
          <a:bodyPr/>
          <a:lstStyle>
            <a:lvl1pPr algn="r" rtl="0" fontAlgn="base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 lang="fr-CH" sz="1000" kern="120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© International Road Transport Union (IRU) 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63575" indent="-185738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rgbClr val="FFFF00"/>
        </a:buClr>
        <a:buChar char="•"/>
        <a:defRPr sz="2400">
          <a:solidFill>
            <a:srgbClr val="FFFF00"/>
          </a:solidFill>
          <a:effectLst/>
          <a:latin typeface="+mn-lt"/>
          <a:cs typeface="+mn-cs"/>
        </a:defRPr>
      </a:lvl2pPr>
      <a:lvl3pPr marL="1050925" indent="-196850" algn="l" rtl="0" eaLnBrk="1" fontAlgn="base" hangingPunct="1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effectLst/>
          <a:latin typeface="+mn-lt"/>
          <a:cs typeface="+mn-cs"/>
        </a:defRPr>
      </a:lvl3pPr>
      <a:lvl4pPr marL="2197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7305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31877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6449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1021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559300" indent="-342900" algn="l" rtl="0" eaLnBrk="1" fontAlgn="base" hangingPunct="1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truck+congestion+at+border&amp;source=images&amp;cd=&amp;cad=rja&amp;docid=WTeMFuegMlsB2M&amp;tbnid=evQjIHTSbeZB4M:&amp;ved=0CAUQjRw&amp;url=http://www.moveoneinc.com/blog/moving/truck-crisis-border-uae-saudi-arabia/&amp;ei=mbIrUf30NInTtQaQm4CADQ&amp;bvm=bv.42768644,d.Yms&amp;psig=AFQjCNEWPpj6O_GXlgPEoGLaVPq8BQPWug&amp;ust=13619045884970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arab+children&amp;source=images&amp;cd=&amp;cad=rja&amp;docid=XbC5kADsgo9nQM&amp;tbnid=Wa64C18D1SJqhM:&amp;ved=0CAUQjRw&amp;url=http://www.donthorpeimages.com/capture/index.html&amp;ei=xc6tUZ2UI8i-Oe-IgMgE&amp;bvm=bv.47244034,d.bGE&amp;psig=AFQjCNHPCZw_TB9uz2EDbcUMs5-JE4EYxA&amp;ust=137043135737942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2247007"/>
            <a:ext cx="9036496" cy="1470025"/>
          </a:xfrm>
          <a:effectLst/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GB" sz="3600" dirty="0" smtClean="0"/>
              <a:t>MINISTERIAL MEETING </a:t>
            </a:r>
            <a:br>
              <a:rPr lang="en-GB" sz="3600" dirty="0" smtClean="0"/>
            </a:br>
            <a:r>
              <a:rPr lang="en-GB" sz="2800" dirty="0" smtClean="0"/>
              <a:t>“Road Transport – Driving Regional and Intercontinental Trade”</a:t>
            </a:r>
            <a:r>
              <a:rPr lang="fr-CH" sz="3600" dirty="0" smtClean="0"/>
              <a:t/>
            </a:r>
            <a:br>
              <a:rPr lang="fr-CH" sz="3600" dirty="0" smtClean="0"/>
            </a:br>
            <a:endParaRPr lang="en-GB" sz="3600" dirty="0" smtClean="0">
              <a:effectLst/>
            </a:endParaRPr>
          </a:p>
        </p:txBody>
      </p:sp>
      <p:pic>
        <p:nvPicPr>
          <p:cNvPr id="2053" name="Picture 3" descr="iru_na3_e_ne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5733256"/>
            <a:ext cx="39195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57128" y="4139726"/>
            <a:ext cx="3804247" cy="51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GB" sz="2800" dirty="0" smtClean="0">
                <a:solidFill>
                  <a:srgbClr val="FFFF00"/>
                </a:solidFill>
                <a:effectLst/>
                <a:cs typeface="+mn-cs"/>
              </a:rPr>
              <a:t>Amman, 12 June 2013</a:t>
            </a:r>
            <a:endParaRPr lang="fr-CH" sz="2800" dirty="0" smtClean="0">
              <a:solidFill>
                <a:srgbClr val="FFFF00"/>
              </a:solidFill>
              <a:effectLst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5415359"/>
            <a:ext cx="341987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2225" indent="-22225">
              <a:buNone/>
              <a:defRPr/>
            </a:pPr>
            <a:r>
              <a:rPr lang="en-GB" i="1" dirty="0" smtClean="0">
                <a:effectLst/>
              </a:rPr>
              <a:t>Umberto de Pretto </a:t>
            </a:r>
            <a:r>
              <a:rPr lang="en-GB" i="1" dirty="0" smtClean="0">
                <a:solidFill>
                  <a:srgbClr val="FFFF00"/>
                </a:solidFill>
                <a:effectLst/>
              </a:rPr>
              <a:t/>
            </a:r>
            <a:br>
              <a:rPr lang="en-GB" i="1" dirty="0" smtClean="0">
                <a:solidFill>
                  <a:srgbClr val="FFFF00"/>
                </a:solidFill>
                <a:effectLst/>
              </a:rPr>
            </a:br>
            <a:r>
              <a:rPr lang="en-GB" i="1" dirty="0" smtClean="0">
                <a:solidFill>
                  <a:srgbClr val="FFFF00"/>
                </a:solidFill>
                <a:effectLst/>
              </a:rPr>
              <a:t>Secretary General</a:t>
            </a:r>
            <a:endParaRPr lang="en-GB" i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iru_slo_e_ne_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7825" y="1700213"/>
            <a:ext cx="579278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www.iru.org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International Road Transport Union (IRU)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10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979712" y="116632"/>
            <a:ext cx="716428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GB" sz="3200" b="1" dirty="0" smtClean="0">
                <a:effectLst/>
                <a:latin typeface="+mj-lt"/>
              </a:rPr>
              <a:t>Road Transport – </a:t>
            </a:r>
          </a:p>
          <a:p>
            <a:pPr algn="ctr">
              <a:buNone/>
              <a:defRPr/>
            </a:pPr>
            <a:r>
              <a:rPr lang="en-GB" sz="3200" b="1" dirty="0" smtClean="0">
                <a:effectLst/>
                <a:latin typeface="+mj-lt"/>
              </a:rPr>
              <a:t>It’s your business, too!</a:t>
            </a:r>
            <a:endParaRPr lang="en-US" sz="3200" b="1" dirty="0">
              <a:effectLst/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829254"/>
            <a:ext cx="8496944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600" dirty="0" smtClean="0">
                <a:effectLst/>
              </a:rPr>
              <a:t>In today’s globalised economy, professional international road transport is no longer merely a mode of transport, but has become a vital production tool, driving economic, social and environmental progress throughout </a:t>
            </a:r>
            <a:br>
              <a:rPr lang="en-GB" sz="3600" dirty="0" smtClean="0">
                <a:effectLst/>
              </a:rPr>
            </a:br>
            <a:r>
              <a:rPr lang="en-GB" sz="3600" dirty="0" smtClean="0">
                <a:effectLst/>
              </a:rPr>
              <a:t>the world</a:t>
            </a:r>
            <a:endParaRPr lang="fr-CH" sz="3600" dirty="0" smtClean="0">
              <a:effectLst/>
            </a:endParaRPr>
          </a:p>
          <a:p>
            <a:pPr algn="ctr">
              <a:buNone/>
            </a:pPr>
            <a:endParaRPr lang="fr-CH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2</a:t>
            </a:fld>
            <a:endParaRPr lang="en-US" dirty="0">
              <a:effectLst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979712" y="188913"/>
            <a:ext cx="7164287" cy="10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GB" sz="3200" b="1" dirty="0" smtClean="0">
                <a:effectLst/>
                <a:latin typeface="+mj-lt"/>
              </a:rPr>
              <a:t>Recognise and address the </a:t>
            </a:r>
            <a:br>
              <a:rPr lang="en-GB" sz="3200" b="1" dirty="0" smtClean="0">
                <a:effectLst/>
                <a:latin typeface="+mj-lt"/>
              </a:rPr>
            </a:br>
            <a:r>
              <a:rPr lang="en-GB" sz="3200" b="1" dirty="0" smtClean="0">
                <a:effectLst/>
                <a:latin typeface="+mj-lt"/>
              </a:rPr>
              <a:t>real challenges blocking trade</a:t>
            </a:r>
            <a:endParaRPr lang="en-US" sz="3200" b="1" dirty="0">
              <a:effectLst/>
              <a:latin typeface="+mj-lt"/>
            </a:endParaRPr>
          </a:p>
        </p:txBody>
      </p:sp>
      <p:pic>
        <p:nvPicPr>
          <p:cNvPr id="108547" name="Picture 4" descr="NELTI_ne_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772816"/>
            <a:ext cx="1767825" cy="16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ELTI4 WHITE[6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844824"/>
            <a:ext cx="1932510" cy="1512168"/>
          </a:xfrm>
          <a:prstGeom prst="rect">
            <a:avLst/>
          </a:prstGeom>
        </p:spPr>
      </p:pic>
      <p:pic>
        <p:nvPicPr>
          <p:cNvPr id="12" name="Picture 11" descr="NELTI_3_whit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1772816"/>
            <a:ext cx="1956018" cy="15866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3789040"/>
            <a:ext cx="849694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CH" sz="3600" dirty="0" smtClean="0">
                <a:solidFill>
                  <a:srgbClr val="FFFF00"/>
                </a:solidFill>
                <a:effectLst/>
              </a:rPr>
              <a:t>57% </a:t>
            </a:r>
            <a:r>
              <a:rPr lang="fr-CH" sz="3600" dirty="0" smtClean="0">
                <a:effectLst/>
              </a:rPr>
              <a:t>of transport time = </a:t>
            </a:r>
            <a:r>
              <a:rPr lang="fr-CH" sz="3600" dirty="0" smtClean="0">
                <a:solidFill>
                  <a:srgbClr val="FFFF00"/>
                </a:solidFill>
                <a:effectLst/>
              </a:rPr>
              <a:t>border </a:t>
            </a:r>
            <a:r>
              <a:rPr lang="fr-CH" sz="3600" dirty="0" err="1" smtClean="0">
                <a:solidFill>
                  <a:srgbClr val="FFFF00"/>
                </a:solidFill>
                <a:effectLst/>
              </a:rPr>
              <a:t>crossings</a:t>
            </a:r>
            <a:endParaRPr lang="fr-CH" sz="3600" dirty="0" smtClean="0">
              <a:solidFill>
                <a:srgbClr val="FFFF00"/>
              </a:solidFill>
              <a:effectLst/>
            </a:endParaRPr>
          </a:p>
          <a:p>
            <a:pPr algn="ctr">
              <a:buNone/>
            </a:pPr>
            <a:r>
              <a:rPr lang="fr-CH" sz="3600" dirty="0" smtClean="0">
                <a:solidFill>
                  <a:srgbClr val="FFFF00"/>
                </a:solidFill>
                <a:effectLst/>
              </a:rPr>
              <a:t>38% </a:t>
            </a:r>
            <a:r>
              <a:rPr lang="fr-CH" sz="3600" dirty="0" smtClean="0">
                <a:effectLst/>
              </a:rPr>
              <a:t>of transport </a:t>
            </a:r>
            <a:r>
              <a:rPr lang="fr-CH" sz="3600" dirty="0" err="1" smtClean="0">
                <a:effectLst/>
              </a:rPr>
              <a:t>costs</a:t>
            </a:r>
            <a:r>
              <a:rPr lang="fr-CH" sz="3600" dirty="0" smtClean="0">
                <a:effectLst/>
              </a:rPr>
              <a:t> = </a:t>
            </a:r>
            <a:r>
              <a:rPr lang="fr-CH" sz="3600" dirty="0" err="1" smtClean="0">
                <a:solidFill>
                  <a:srgbClr val="FFFF00"/>
                </a:solidFill>
                <a:effectLst/>
              </a:rPr>
              <a:t>unofficial</a:t>
            </a:r>
            <a:r>
              <a:rPr lang="fr-CH" sz="3600" dirty="0" smtClean="0">
                <a:solidFill>
                  <a:srgbClr val="FFFF00"/>
                </a:solidFill>
                <a:effectLst/>
              </a:rPr>
              <a:t> </a:t>
            </a:r>
            <a:r>
              <a:rPr lang="fr-CH" sz="3600" dirty="0" err="1" smtClean="0">
                <a:solidFill>
                  <a:srgbClr val="FFFF00"/>
                </a:solidFill>
                <a:effectLst/>
              </a:rPr>
              <a:t>levies</a:t>
            </a:r>
            <a:endParaRPr lang="fr-CH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3</a:t>
            </a:fld>
            <a:endParaRPr lang="en-US" dirty="0">
              <a:effectLst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pic>
        <p:nvPicPr>
          <p:cNvPr id="10" name="Picture 9" descr="NELTI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1772816"/>
            <a:ext cx="2024289" cy="15839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984776" cy="914400"/>
          </a:xfrm>
        </p:spPr>
        <p:txBody>
          <a:bodyPr/>
          <a:lstStyle/>
          <a:p>
            <a:r>
              <a:rPr lang="en-US" sz="3200" dirty="0" smtClean="0"/>
              <a:t>Tried and tested solutions exist!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40768"/>
            <a:ext cx="8864600" cy="4800600"/>
          </a:xfrm>
        </p:spPr>
        <p:txBody>
          <a:bodyPr/>
          <a:lstStyle/>
          <a:p>
            <a:pPr algn="ctr">
              <a:buNone/>
            </a:pPr>
            <a:r>
              <a:rPr lang="fr-CH" dirty="0" err="1" smtClean="0">
                <a:latin typeface="Arial" pitchFamily="34" charset="0"/>
                <a:cs typeface="Arial" pitchFamily="34" charset="0"/>
              </a:rPr>
              <a:t>Implement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UN facilitation and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security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instruments </a:t>
            </a:r>
            <a:br>
              <a:rPr lang="fr-CH" dirty="0" smtClean="0">
                <a:latin typeface="Arial" pitchFamily="34" charset="0"/>
                <a:cs typeface="Arial" pitchFamily="34" charset="0"/>
              </a:rPr>
            </a:br>
            <a:r>
              <a:rPr lang="fr-CH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allow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road transport to drive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trade</a:t>
            </a:r>
            <a:r>
              <a:rPr lang="fr-CH" sz="3200" dirty="0" smtClean="0">
                <a:latin typeface="Arial" pitchFamily="34" charset="0"/>
                <a:cs typeface="Arial" pitchFamily="34" charset="0"/>
              </a:rPr>
              <a:t>!</a:t>
            </a:r>
            <a:endParaRPr lang="en-GB" sz="26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12160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4324F84-85F6-407D-B0D9-7D48FD87B6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564904"/>
            <a:ext cx="1355266" cy="186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08874" y="2497195"/>
            <a:ext cx="1355414" cy="18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23137" y="4634879"/>
            <a:ext cx="1376655" cy="18904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52320" y="2492896"/>
            <a:ext cx="1368152" cy="18886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4643702"/>
            <a:ext cx="1368152" cy="1953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2561950"/>
            <a:ext cx="1368152" cy="1875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67744" y="2564904"/>
            <a:ext cx="133652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60232" y="4581128"/>
            <a:ext cx="13609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28072" y="4581128"/>
            <a:ext cx="1343928" cy="19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984776" cy="914400"/>
          </a:xfrm>
        </p:spPr>
        <p:txBody>
          <a:bodyPr/>
          <a:lstStyle/>
          <a:p>
            <a:r>
              <a:rPr lang="en-US" sz="3200" dirty="0" smtClean="0"/>
              <a:t>Partner to drive trade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3456384" cy="5040560"/>
          </a:xfrm>
        </p:spPr>
        <p:txBody>
          <a:bodyPr/>
          <a:lstStyle/>
          <a:p>
            <a:pPr>
              <a:buNone/>
            </a:pPr>
            <a:r>
              <a:rPr lang="fr-CH" sz="3200" dirty="0" smtClean="0">
                <a:latin typeface="Arial" pitchFamily="34" charset="0"/>
                <a:cs typeface="Arial" pitchFamily="34" charset="0"/>
              </a:rPr>
              <a:t>	D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evelop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PPP,ancillary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infrastructure as per the IRU's Model Highway Initiative (MHI)</a:t>
            </a:r>
            <a:r>
              <a:rPr lang="fr-CH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6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12160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4324F84-85F6-407D-B0D9-7D48FD87B6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27634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984776" cy="914400"/>
          </a:xfrm>
        </p:spPr>
        <p:txBody>
          <a:bodyPr/>
          <a:lstStyle/>
          <a:p>
            <a:r>
              <a:rPr lang="en-US" sz="2800" dirty="0" smtClean="0"/>
              <a:t>Partner to increase professionalism, safety and competitiveness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40768"/>
            <a:ext cx="8864600" cy="4800600"/>
          </a:xfrm>
        </p:spPr>
        <p:txBody>
          <a:bodyPr/>
          <a:lstStyle/>
          <a:p>
            <a:pPr algn="ctr">
              <a:buNone/>
            </a:pPr>
            <a:r>
              <a:rPr lang="fr-CH" sz="3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romote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and support vocational training</a:t>
            </a:r>
            <a:endParaRPr lang="en-GB" sz="26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12160"/>
            <a:ext cx="9144000" cy="48924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4324F84-85F6-407D-B0D9-7D48FD87B6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 dirty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4437112"/>
            <a:ext cx="2845745" cy="200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ADR_Certificate-9_12jun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916832"/>
            <a:ext cx="2915816" cy="22874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88840"/>
            <a:ext cx="2880320" cy="203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CPC_Diploma (no logo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365104"/>
            <a:ext cx="2910631" cy="2232248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564904"/>
            <a:ext cx="475802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 instead of this….</a:t>
            </a:r>
            <a:endParaRPr lang="en-GB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International Road Transport Union (IRU)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7</a:t>
            </a:fld>
            <a:endParaRPr lang="en-US" dirty="0">
              <a:effectLst/>
            </a:endParaRPr>
          </a:p>
        </p:txBody>
      </p:sp>
      <p:pic>
        <p:nvPicPr>
          <p:cNvPr id="106498" name="Picture 2" descr="http://www.moveoneinc.com/blog/wp-content/uploads/2009/11/trucks-in-l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1700808"/>
            <a:ext cx="6488618" cy="44805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…we see this…</a:t>
            </a:r>
            <a:endParaRPr lang="en-US" dirty="0"/>
          </a:p>
        </p:txBody>
      </p:sp>
      <p:pic>
        <p:nvPicPr>
          <p:cNvPr id="45059" name="Picture 7" descr="Borde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6625" y="1390650"/>
            <a:ext cx="70262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IR-EPD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2063" y="1671638"/>
            <a:ext cx="733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8</a:t>
            </a:fld>
            <a:endParaRPr lang="en-US" dirty="0">
              <a:effectLst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104063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…to bring them progress, </a:t>
            </a:r>
            <a:br>
              <a:rPr lang="en-US" sz="2800" dirty="0" smtClean="0"/>
            </a:br>
            <a:r>
              <a:rPr lang="en-US" sz="2800" dirty="0" smtClean="0"/>
              <a:t>prosperity and ultimately peace!</a:t>
            </a:r>
            <a:endParaRPr lang="en-GB" sz="28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15009" y="6629400"/>
            <a:ext cx="3428992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International Road Transport Union (IRU)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/>
              </a:rPr>
              <a:t>Page</a:t>
            </a:r>
            <a:r>
              <a:rPr lang="en-US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9</a:t>
            </a:fld>
            <a:endParaRPr lang="en-US" dirty="0">
              <a:effectLst/>
            </a:endParaRPr>
          </a:p>
        </p:txBody>
      </p:sp>
      <p:pic>
        <p:nvPicPr>
          <p:cNvPr id="6" name="Picture 2" descr="http://www.donthorpeimages.com/images/arab-kids-im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6840095" cy="49377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- EN 200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3366"/>
      </a:accent1>
      <a:accent2>
        <a:srgbClr val="339966"/>
      </a:accent2>
      <a:accent3>
        <a:srgbClr val="FFFFFF"/>
      </a:accent3>
      <a:accent4>
        <a:srgbClr val="000000"/>
      </a:accent4>
      <a:accent5>
        <a:srgbClr val="CAADB8"/>
      </a:accent5>
      <a:accent6>
        <a:srgbClr val="2D8A5C"/>
      </a:accent6>
      <a:hlink>
        <a:srgbClr val="FFCC00"/>
      </a:hlink>
      <a:folHlink>
        <a:srgbClr val="B2B2B2"/>
      </a:folHlink>
    </a:clrScheme>
    <a:fontScheme name="standard 07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 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5C00"/>
        </a:accent6>
        <a:hlink>
          <a:srgbClr val="9933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233</Words>
  <Application>Microsoft Office PowerPoint</Application>
  <PresentationFormat>On-screen Show (4:3)</PresentationFormat>
  <Paragraphs>44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 Template - EN 2007</vt:lpstr>
      <vt:lpstr>MINISTERIAL MEETING  “Road Transport – Driving Regional and Intercontinental Trade” </vt:lpstr>
      <vt:lpstr>Slide 2</vt:lpstr>
      <vt:lpstr>Slide 3</vt:lpstr>
      <vt:lpstr>Tried and tested solutions exist!</vt:lpstr>
      <vt:lpstr>Partner to drive trade</vt:lpstr>
      <vt:lpstr>Partner to increase professionalism, safety and competitiveness</vt:lpstr>
      <vt:lpstr>So instead of this….</vt:lpstr>
      <vt:lpstr>…we see this…</vt:lpstr>
      <vt:lpstr>…to bring them progress,  prosperity and ultimately peace!</vt:lpstr>
      <vt:lpstr>www.iru.org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IRU</dc:title>
  <dc:creator>jebele</dc:creator>
  <cp:lastModifiedBy>Jwaring</cp:lastModifiedBy>
  <cp:revision>597</cp:revision>
  <dcterms:created xsi:type="dcterms:W3CDTF">2011-05-24T13:13:11Z</dcterms:created>
  <dcterms:modified xsi:type="dcterms:W3CDTF">2013-06-04T11:35:21Z</dcterms:modified>
</cp:coreProperties>
</file>