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  <p:sldMasterId id="2147483670" r:id="rId4"/>
    <p:sldMasterId id="2147483677" r:id="rId5"/>
  </p:sldMasterIdLst>
  <p:notesMasterIdLst>
    <p:notesMasterId r:id="rId28"/>
  </p:notesMasterIdLst>
  <p:sldIdLst>
    <p:sldId id="256" r:id="rId6"/>
    <p:sldId id="299" r:id="rId7"/>
    <p:sldId id="290" r:id="rId8"/>
    <p:sldId id="300" r:id="rId9"/>
    <p:sldId id="291" r:id="rId10"/>
    <p:sldId id="277" r:id="rId11"/>
    <p:sldId id="278" r:id="rId12"/>
    <p:sldId id="279" r:id="rId13"/>
    <p:sldId id="293" r:id="rId14"/>
    <p:sldId id="281" r:id="rId15"/>
    <p:sldId id="282" r:id="rId16"/>
    <p:sldId id="294" r:id="rId17"/>
    <p:sldId id="295" r:id="rId18"/>
    <p:sldId id="297" r:id="rId19"/>
    <p:sldId id="304" r:id="rId20"/>
    <p:sldId id="298" r:id="rId21"/>
    <p:sldId id="301" r:id="rId22"/>
    <p:sldId id="302" r:id="rId23"/>
    <p:sldId id="287" r:id="rId24"/>
    <p:sldId id="288" r:id="rId25"/>
    <p:sldId id="303" r:id="rId26"/>
    <p:sldId id="26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autoTitleDeleted val="1"/>
    <c:view3D>
      <c:hPercent val="46"/>
      <c:depthPercent val="100"/>
      <c:rAngAx val="1"/>
    </c:view3D>
    <c:floor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floor>
    <c:sideWall>
      <c:spPr>
        <a:noFill/>
        <a:ln w="12700">
          <a:solidFill>
            <a:srgbClr val="FFFFFF"/>
          </a:solidFill>
          <a:prstDash val="solid"/>
        </a:ln>
      </c:spPr>
    </c:sideWall>
    <c:backWall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24943421132864E-2"/>
          <c:y val="1.8203123883561757E-2"/>
          <c:w val="0.90937500000000004"/>
          <c:h val="0.88565022421524664"/>
        </c:manualLayout>
      </c:layout>
      <c:bar3D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hlink"/>
            </a:solidFill>
            <a:ln w="598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C000"/>
              </a:solidFill>
              <a:ln w="598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C000"/>
              </a:solidFill>
              <a:ln w="598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Transport Costs only</c:v>
                </c:pt>
                <c:pt idx="1">
                  <c:v>All Costs *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</c:v>
                </c:pt>
                <c:pt idx="1">
                  <c:v>16</c:v>
                </c:pt>
              </c:numCache>
            </c:numRef>
          </c:val>
        </c:ser>
        <c:gapDepth val="0"/>
        <c:shape val="box"/>
        <c:axId val="111971328"/>
        <c:axId val="111973120"/>
        <c:axId val="0"/>
      </c:bar3DChart>
      <c:catAx>
        <c:axId val="111971328"/>
        <c:scaling>
          <c:orientation val="minMax"/>
        </c:scaling>
        <c:axPos val="b"/>
        <c:numFmt formatCode="General" sourceLinked="1"/>
        <c:tickLblPos val="low"/>
        <c:spPr>
          <a:ln w="598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54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1973120"/>
        <c:crosses val="autoZero"/>
        <c:lblAlgn val="ctr"/>
        <c:lblOffset val="100"/>
        <c:tickLblSkip val="1"/>
        <c:tickMarkSkip val="1"/>
      </c:catAx>
      <c:valAx>
        <c:axId val="111973120"/>
        <c:scaling>
          <c:orientation val="minMax"/>
        </c:scaling>
        <c:axPos val="l"/>
        <c:majorGridlines>
          <c:spPr>
            <a:ln w="5986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4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/>
                  <a:t>USD Billions</a:t>
                </a:r>
              </a:p>
            </c:rich>
          </c:tx>
          <c:layout>
            <c:manualLayout>
              <c:xMode val="edge"/>
              <c:yMode val="edge"/>
              <c:x val="0"/>
              <c:y val="0.35447161210111894"/>
            </c:manualLayout>
          </c:layout>
          <c:spPr>
            <a:noFill/>
            <a:ln w="11971">
              <a:noFill/>
            </a:ln>
          </c:spPr>
        </c:title>
        <c:numFmt formatCode="General" sourceLinked="1"/>
        <c:tickLblPos val="nextTo"/>
        <c:spPr>
          <a:ln w="598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72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1971328"/>
        <c:crosses val="autoZero"/>
        <c:crossBetween val="between"/>
      </c:valAx>
      <c:spPr>
        <a:noFill/>
        <a:ln w="11971">
          <a:noFill/>
        </a:ln>
      </c:spPr>
    </c:plotArea>
    <c:plotVisOnly val="1"/>
    <c:dispBlanksAs val="gap"/>
  </c:chart>
  <c:spPr>
    <a:solidFill>
      <a:srgbClr val="3366FF"/>
    </a:solidFill>
    <a:ln w="952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5284-DF87-4107-ABCF-710F68A3353B}" type="datetimeFigureOut">
              <a:rPr lang="en-GB" smtClean="0"/>
              <a:pPr/>
              <a:t>02/10/2014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B4D9-60CC-47FD-8C2B-C2410B941C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2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2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4"/>
            <a:ext cx="5029201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2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A3607-E493-446F-9291-1F5E19AE8F55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20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2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2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687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truck+congestion+at+border&amp;source=images&amp;cd=&amp;cad=rja&amp;docid=WTeMFuegMlsB2M&amp;tbnid=evQjIHTSbeZB4M:&amp;ved=0CAUQjRw&amp;url=http://www.moveoneinc.com/blog/moving/truck-crisis-border-uae-saudi-arabia/&amp;ei=mbIrUf30NInTtQaQm4CADQ&amp;bvm=bv.42768644,d.Yms&amp;psig=AFQjCNEWPpj6O_GXlgPEoGLaVPq8BQPWug&amp;ust=13619045884970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source=images&amp;cd=&amp;cad=rja&amp;docid=0R73u0FK3nG4nM&amp;tbnid=DGFFkCNOr3rExM:&amp;ved=0CAgQjRwwAA&amp;url=http://mgnas.blogspot.com/2013/01/driving-on-open-highway.html&amp;ei=kYArUZflEpDVsgavjoA4&amp;psig=AFQjCNEs1rpEPhCRHXKPaTJWJAnAkNC6YA&amp;ust=13618918573605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Transport Facilitation </a:t>
            </a:r>
            <a:br>
              <a:rPr lang="en-US" sz="4000" dirty="0" smtClean="0"/>
            </a:br>
            <a:r>
              <a:rPr lang="en-US" sz="4000" dirty="0" smtClean="0"/>
              <a:t>The role of key UN Conventions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UNESCAP Committee on Transport </a:t>
            </a:r>
            <a:endParaRPr lang="en-GB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4181467"/>
            <a:ext cx="8712968" cy="1152533"/>
          </a:xfrm>
        </p:spPr>
        <p:txBody>
          <a:bodyPr/>
          <a:lstStyle/>
          <a:p>
            <a:r>
              <a:rPr lang="fr-CH" dirty="0" smtClean="0"/>
              <a:t>Bangkok, 15-17 </a:t>
            </a:r>
            <a:r>
              <a:rPr lang="fr-CH" dirty="0" err="1" smtClean="0"/>
              <a:t>October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Jens Hügel, Head – </a:t>
            </a:r>
            <a:r>
              <a:rPr lang="fr-CH" dirty="0" err="1" smtClean="0"/>
              <a:t>Sustainable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ag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9313" y="1326722"/>
            <a:ext cx="2828925" cy="4335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7843" y="5835245"/>
            <a:ext cx="3583032" cy="3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800" dirty="0">
                <a:effectLst/>
              </a:rPr>
              <a:t>Source: Hague Consulting </a:t>
            </a:r>
            <a:r>
              <a:rPr lang="en-GB" sz="1800" dirty="0" smtClean="0">
                <a:effectLst/>
              </a:rPr>
              <a:t>Group</a:t>
            </a:r>
            <a:endParaRPr lang="en-US" sz="1800" dirty="0">
              <a:effectLst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12539" y="5551907"/>
            <a:ext cx="3005951" cy="3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800" dirty="0">
                <a:effectLst/>
              </a:rPr>
              <a:t>* Includes lost opportunities</a:t>
            </a:r>
            <a:endParaRPr lang="en-US" sz="1800" dirty="0">
              <a:effectLst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7800" y="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GB" sz="2800" dirty="0">
                <a:effectLst/>
              </a:rPr>
              <a:t>Any penalty on road transport is an even greater penalty on the economy as a whole!</a:t>
            </a:r>
            <a:endParaRPr lang="en-US" sz="2800" dirty="0">
              <a:effectLst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114800" y="1828800"/>
          <a:ext cx="4648200" cy="349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83405" y="-56061"/>
            <a:ext cx="7467600" cy="954360"/>
          </a:xfrm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How can we change this view and let road transport drive trade, progress and prosperity?</a:t>
            </a:r>
            <a:endParaRPr lang="en-GB" dirty="0" smtClean="0"/>
          </a:p>
        </p:txBody>
      </p:sp>
      <p:pic>
        <p:nvPicPr>
          <p:cNvPr id="98305" name="Picture 1" descr="\\Chihuahua\iru2\Official IRU Photo Archive\1 IRU Activities\2012\UNECE Photo contest\UDP\iStock_000001248749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214325"/>
            <a:ext cx="7701441" cy="5120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987" y="-304800"/>
            <a:ext cx="7775013" cy="1268760"/>
          </a:xfrm>
        </p:spPr>
        <p:txBody>
          <a:bodyPr>
            <a:normAutofit/>
          </a:bodyPr>
          <a:lstStyle/>
          <a:p>
            <a:r>
              <a:rPr lang="fr-CH" sz="3000" dirty="0" err="1" smtClean="0"/>
              <a:t>Implement</a:t>
            </a:r>
            <a:r>
              <a:rPr lang="fr-CH" sz="3000" dirty="0" smtClean="0"/>
              <a:t> </a:t>
            </a:r>
            <a:r>
              <a:rPr lang="fr-CH" sz="3000" dirty="0" err="1" smtClean="0"/>
              <a:t>key</a:t>
            </a:r>
            <a:r>
              <a:rPr lang="fr-CH" sz="3000" dirty="0" smtClean="0"/>
              <a:t> UN </a:t>
            </a:r>
            <a:r>
              <a:rPr lang="fr-CH" sz="3000" dirty="0" smtClean="0"/>
              <a:t/>
            </a:r>
            <a:br>
              <a:rPr lang="fr-CH" sz="3000" dirty="0" smtClean="0"/>
            </a:br>
            <a:r>
              <a:rPr lang="fr-CH" sz="3000" dirty="0" smtClean="0"/>
              <a:t>Transport Facilitation </a:t>
            </a:r>
            <a:r>
              <a:rPr lang="fr-CH" sz="3000" dirty="0" smtClean="0"/>
              <a:t>Instruments </a:t>
            </a:r>
            <a:endParaRPr lang="fr-CH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5460" y="1556792"/>
            <a:ext cx="1512168" cy="20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887" y="1556792"/>
            <a:ext cx="1512168" cy="20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556792"/>
            <a:ext cx="1520671" cy="2088232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56792"/>
            <a:ext cx="1512168" cy="20874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1512828" cy="21602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6230" y="4005064"/>
            <a:ext cx="1728192" cy="2110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9457" y="1556792"/>
            <a:ext cx="14907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7" y="4005065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4256" y="4005064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Securing and facilitating trade and international road transport</a:t>
            </a:r>
            <a:endParaRPr lang="fr-CH" dirty="0"/>
          </a:p>
        </p:txBody>
      </p:sp>
      <p:pic>
        <p:nvPicPr>
          <p:cNvPr id="3" name="Picture 4" descr="TIRfram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196752"/>
            <a:ext cx="770413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99697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fr-CH" sz="4800" b="1" dirty="0" smtClean="0">
                <a:solidFill>
                  <a:schemeClr val="accent4"/>
                </a:solidFill>
                <a:effectLst/>
              </a:rPr>
              <a:t>Transports </a:t>
            </a:r>
            <a:endParaRPr lang="fr-CH" sz="4800" b="1" dirty="0">
              <a:solidFill>
                <a:schemeClr val="accent4"/>
              </a:solidFill>
              <a:effectLst/>
            </a:endParaRPr>
          </a:p>
          <a:p>
            <a:pPr algn="ctr">
              <a:buNone/>
              <a:defRPr/>
            </a:pPr>
            <a:r>
              <a:rPr lang="fr-CH" sz="4800" b="1" dirty="0">
                <a:solidFill>
                  <a:schemeClr val="accent4"/>
                </a:solidFill>
                <a:effectLst/>
              </a:rPr>
              <a:t>Internationaux Routiers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71775" y="5013102"/>
            <a:ext cx="3649663" cy="1295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effectLst/>
                <a:cs typeface="+mn-cs"/>
              </a:rPr>
              <a:t>Managed by the IRU since 1949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TIR System?</a:t>
            </a:r>
            <a:endParaRPr lang="fr-CH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9400" y="1447800"/>
            <a:ext cx="8583613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tried and tested, affordable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facilitation instrument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international transport and trade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Multilateral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Intermodal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(road-rail, road-maritime, road-air)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3568" y="4343400"/>
            <a:ext cx="8114842" cy="1656184"/>
            <a:chOff x="683568" y="4725144"/>
            <a:chExt cx="8114842" cy="1656184"/>
          </a:xfrm>
        </p:grpSpPr>
        <p:pic>
          <p:nvPicPr>
            <p:cNvPr id="6" name="Picture 5" descr="truck_TIR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83568" y="4725144"/>
              <a:ext cx="2376264" cy="1585944"/>
            </a:xfrm>
            <a:prstGeom prst="rect">
              <a:avLst/>
            </a:prstGeom>
          </p:spPr>
        </p:pic>
        <p:pic>
          <p:nvPicPr>
            <p:cNvPr id="7" name="Picture 6" descr="train_TIR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491880" y="4725144"/>
              <a:ext cx="2448272" cy="1634003"/>
            </a:xfrm>
            <a:prstGeom prst="rect">
              <a:avLst/>
            </a:prstGeom>
          </p:spPr>
        </p:pic>
        <p:pic>
          <p:nvPicPr>
            <p:cNvPr id="8" name="Picture 7" descr="Ship_TI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300192" y="4725144"/>
              <a:ext cx="2498218" cy="1656184"/>
            </a:xfrm>
            <a:prstGeom prst="rect">
              <a:avLst/>
            </a:prstGeom>
          </p:spPr>
        </p:pic>
      </p:grp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65011" y="1844824"/>
            <a:ext cx="1267429" cy="18722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six pillars of the TIR System</a:t>
            </a:r>
            <a:endParaRPr lang="fr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99" y="1159281"/>
            <a:ext cx="7056785" cy="515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Geographical scope of the TIR Convention</a:t>
            </a:r>
            <a:endParaRPr lang="fr-CH" dirty="0"/>
          </a:p>
        </p:txBody>
      </p:sp>
      <p:pic>
        <p:nvPicPr>
          <p:cNvPr id="5" name="Picture 4" descr="CarteTIR-jan2014-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44405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TIR Expansion : </a:t>
            </a:r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developments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905000"/>
            <a:ext cx="492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000" dirty="0" smtClean="0"/>
              <a:t>April 2014 –  </a:t>
            </a:r>
            <a:r>
              <a:rPr lang="en-GB" sz="2000" dirty="0" smtClean="0">
                <a:solidFill>
                  <a:schemeClr val="accent1"/>
                </a:solidFill>
                <a:effectLst/>
              </a:rPr>
              <a:t>UAE </a:t>
            </a:r>
            <a:r>
              <a:rPr lang="en-GB" sz="2000" dirty="0" smtClean="0">
                <a:effectLst/>
              </a:rPr>
              <a:t>Customs sign guarantee agreement</a:t>
            </a:r>
            <a:endParaRPr lang="en-GB" sz="2000" dirty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343400"/>
            <a:ext cx="831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Interest in TIR also expressed by </a:t>
            </a:r>
            <a:r>
              <a:rPr lang="en-GB" sz="2000" dirty="0" smtClean="0">
                <a:solidFill>
                  <a:schemeClr val="accent1"/>
                </a:solidFill>
              </a:rPr>
              <a:t>Argentina, Brazil, Mexico, Iraq, KSA and various African countries </a:t>
            </a:r>
          </a:p>
        </p:txBody>
      </p:sp>
      <p:pic>
        <p:nvPicPr>
          <p:cNvPr id="14" name="Content Placeholder 5" descr="2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05000"/>
            <a:ext cx="2456803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3124200"/>
            <a:ext cx="492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000" dirty="0" smtClean="0"/>
              <a:t>April 2014 –  </a:t>
            </a:r>
            <a:r>
              <a:rPr lang="en-GB" sz="2000" dirty="0" smtClean="0">
                <a:solidFill>
                  <a:schemeClr val="accent1"/>
                </a:solidFill>
                <a:effectLst/>
              </a:rPr>
              <a:t>Pakistan </a:t>
            </a:r>
            <a:r>
              <a:rPr lang="en-GB" sz="2000" dirty="0" smtClean="0">
                <a:effectLst/>
              </a:rPr>
              <a:t>officially confirms forthcoming accession to TIR</a:t>
            </a:r>
            <a:endParaRPr lang="en-GB" sz="2000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August 2013</a:t>
            </a:r>
            <a:r>
              <a:rPr lang="fr-CH" dirty="0" smtClean="0"/>
              <a:t> – </a:t>
            </a:r>
            <a:r>
              <a:rPr lang="fr-CH" dirty="0" smtClean="0">
                <a:solidFill>
                  <a:schemeClr val="accent1"/>
                </a:solidFill>
              </a:rPr>
              <a:t>China</a:t>
            </a:r>
            <a:r>
              <a:rPr lang="fr-CH" dirty="0" smtClean="0"/>
              <a:t> </a:t>
            </a:r>
            <a:r>
              <a:rPr lang="fr-CH" dirty="0" err="1" smtClean="0"/>
              <a:t>informs</a:t>
            </a:r>
            <a:r>
              <a:rPr lang="fr-CH" dirty="0" smtClean="0"/>
              <a:t> of </a:t>
            </a:r>
            <a:r>
              <a:rPr lang="fr-CH" dirty="0" err="1" smtClean="0"/>
              <a:t>its</a:t>
            </a:r>
            <a:r>
              <a:rPr lang="fr-CH" dirty="0" smtClean="0"/>
              <a:t> intention to </a:t>
            </a:r>
            <a:r>
              <a:rPr lang="fr-CH" dirty="0" err="1" smtClean="0"/>
              <a:t>accede</a:t>
            </a:r>
            <a:r>
              <a:rPr lang="fr-CH" dirty="0" smtClean="0"/>
              <a:t> to the TIR Convention </a:t>
            </a:r>
            <a:endParaRPr lang="en-GB" dirty="0"/>
          </a:p>
        </p:txBody>
      </p:sp>
      <p:grpSp>
        <p:nvGrpSpPr>
          <p:cNvPr id="3" name="Group 14"/>
          <p:cNvGrpSpPr/>
          <p:nvPr/>
        </p:nvGrpSpPr>
        <p:grpSpPr>
          <a:xfrm>
            <a:off x="611560" y="1196752"/>
            <a:ext cx="7848872" cy="4896544"/>
            <a:chOff x="179390" y="1484730"/>
            <a:chExt cx="3960550" cy="2635419"/>
          </a:xfrm>
        </p:grpSpPr>
        <p:pic>
          <p:nvPicPr>
            <p:cNvPr id="4" name="Picture 14" descr="ANd9GcScN7WrUi7NF1pqKmL3ZPC420UtelWfghx8Jq8SWysrBrRYyNUsX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90" y="1484730"/>
              <a:ext cx="3960550" cy="2635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0" descr="06553353542785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2780928"/>
              <a:ext cx="2016280" cy="126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 want to see this…</a:t>
            </a:r>
            <a:endParaRPr lang="en-US" dirty="0"/>
          </a:p>
        </p:txBody>
      </p:sp>
      <p:pic>
        <p:nvPicPr>
          <p:cNvPr id="45059" name="Picture 7" descr="Bord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6625" y="1223223"/>
            <a:ext cx="70262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IR-EPD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2063" y="1519233"/>
            <a:ext cx="733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6" y="1260140"/>
            <a:ext cx="897632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16101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….instead of this...</a:t>
            </a:r>
            <a:endParaRPr lang="en-GB" dirty="0" smtClean="0"/>
          </a:p>
        </p:txBody>
      </p:sp>
      <p:pic>
        <p:nvPicPr>
          <p:cNvPr id="106498" name="Picture 2" descr="http://www.moveoneinc.com/blog/wp-content/uploads/2009/11/trucks-in-l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09778" y="1237163"/>
            <a:ext cx="7043622" cy="48638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33847" y="-54738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…in order to bring them hope!</a:t>
            </a:r>
            <a:endParaRPr lang="en-GB" dirty="0" smtClean="0"/>
          </a:p>
        </p:txBody>
      </p:sp>
      <p:pic>
        <p:nvPicPr>
          <p:cNvPr id="100353" name="Picture 1" descr="\\Chihuahua\iru2\Official IRU Photo Archive\1 IRU Activities\2012\UNECE Photo contest\UDP\IMG_79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201872"/>
            <a:ext cx="4389120" cy="2926080"/>
          </a:xfrm>
          <a:prstGeom prst="rect">
            <a:avLst/>
          </a:prstGeom>
          <a:noFill/>
        </p:spPr>
      </p:pic>
      <p:pic>
        <p:nvPicPr>
          <p:cNvPr id="100354" name="Picture 2" descr="\\Chihuahua\iru2\Official IRU Photo Archive\1 IRU Activities\2012\UNECE Photo contest\UDP\IMG_79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1147011"/>
            <a:ext cx="3566160" cy="2377440"/>
          </a:xfrm>
          <a:prstGeom prst="rect">
            <a:avLst/>
          </a:prstGeom>
          <a:noFill/>
        </p:spPr>
      </p:pic>
      <p:pic>
        <p:nvPicPr>
          <p:cNvPr id="100356" name="Picture 4" descr="\\Chihuahua\iru2\Official IRU Photo Archive\1 IRU Activities\2012\UNECE Photo contest\UDP\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1921526"/>
            <a:ext cx="2560320" cy="384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H" dirty="0" smtClean="0"/>
              <a:t>Evolution of IRU </a:t>
            </a:r>
            <a:r>
              <a:rPr lang="fr-CH" dirty="0" err="1" smtClean="0"/>
              <a:t>Membership</a:t>
            </a:r>
            <a:endParaRPr lang="fr-CH" dirty="0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93" y="2854677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dirty="0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</a:t>
            </a:r>
            <a:r>
              <a:rPr lang="fr-CH" smtClean="0">
                <a:solidFill>
                  <a:srgbClr val="00B0F0"/>
                </a:solidFill>
                <a:effectLst/>
              </a:rPr>
              <a:t>+ FESARTA in </a:t>
            </a:r>
            <a:r>
              <a:rPr lang="fr-CH" dirty="0" smtClean="0">
                <a:solidFill>
                  <a:srgbClr val="00B0F0"/>
                </a:solidFill>
              </a:rPr>
              <a:t>38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countries</a:t>
            </a:r>
            <a:endParaRPr lang="fr-CH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IRU </a:t>
            </a:r>
            <a:r>
              <a:rPr lang="fr-CH" dirty="0" err="1" smtClean="0"/>
              <a:t>Secretariat</a:t>
            </a:r>
            <a:r>
              <a:rPr lang="fr-CH" dirty="0" smtClean="0"/>
              <a:t> General</a:t>
            </a:r>
            <a:endParaRPr lang="fr-CH" dirty="0"/>
          </a:p>
        </p:txBody>
      </p:sp>
      <p:grpSp>
        <p:nvGrpSpPr>
          <p:cNvPr id="3" name="Group 2"/>
          <p:cNvGrpSpPr/>
          <p:nvPr/>
        </p:nvGrpSpPr>
        <p:grpSpPr>
          <a:xfrm>
            <a:off x="4211960" y="1268760"/>
            <a:ext cx="4680521" cy="812329"/>
            <a:chOff x="3275856" y="1484784"/>
            <a:chExt cx="5382044" cy="1008112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275856" y="1700808"/>
              <a:ext cx="435128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buNone/>
                <a:defRPr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1948</a:t>
              </a:r>
              <a:r>
                <a:rPr lang="en-GB" sz="2000" dirty="0" smtClean="0">
                  <a:effectLst/>
                </a:rPr>
                <a:t> – IRU </a:t>
              </a:r>
              <a:r>
                <a:rPr lang="en-GB" sz="2000" dirty="0">
                  <a:effectLst/>
                </a:rPr>
                <a:t>founded in </a:t>
              </a:r>
              <a:r>
                <a:rPr lang="en-GB" sz="2000" dirty="0">
                  <a:solidFill>
                    <a:schemeClr val="accent1"/>
                  </a:solidFill>
                  <a:effectLst/>
                </a:rPr>
                <a:t>Geneva</a:t>
              </a:r>
            </a:p>
          </p:txBody>
        </p:sp>
        <p:pic>
          <p:nvPicPr>
            <p:cNvPr id="5" name="Picture 4" descr="icon_Geneva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829893" y="1484784"/>
              <a:ext cx="828007" cy="91080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79512" y="2060848"/>
            <a:ext cx="5904655" cy="859792"/>
            <a:chOff x="261932" y="2348880"/>
            <a:chExt cx="6758340" cy="1294265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2564903"/>
              <a:ext cx="5760640" cy="107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1973</a:t>
              </a:r>
              <a:r>
                <a:rPr lang="en-GB" sz="2000" dirty="0" smtClean="0">
                  <a:effectLst/>
                </a:rPr>
                <a:t> – IRU Permanent Delegation to the European Union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Brussels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8" name="Picture 7" descr="icon_Brussels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61932" y="2348880"/>
              <a:ext cx="906607" cy="119234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75656" y="2996952"/>
            <a:ext cx="7344816" cy="889258"/>
            <a:chOff x="755576" y="3501008"/>
            <a:chExt cx="7907598" cy="1110590"/>
          </a:xfrm>
        </p:grpSpPr>
        <p:sp>
          <p:nvSpPr>
            <p:cNvPr id="10" name="TextBox 9"/>
            <p:cNvSpPr txBox="1"/>
            <p:nvPr/>
          </p:nvSpPr>
          <p:spPr>
            <a:xfrm>
              <a:off x="755576" y="3717032"/>
              <a:ext cx="6840760" cy="8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1998</a:t>
              </a:r>
              <a:r>
                <a:rPr lang="en-GB" sz="2000" dirty="0" smtClean="0">
                  <a:effectLst/>
                </a:rPr>
                <a:t> – IRU Permanent Delegation to Eurasia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Moscow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1" name="Picture 10" descr="icon_Moscow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10394" y="3501008"/>
              <a:ext cx="852780" cy="107235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3717032"/>
            <a:ext cx="6912768" cy="932310"/>
            <a:chOff x="467544" y="4437112"/>
            <a:chExt cx="7776864" cy="932310"/>
          </a:xfrm>
        </p:grpSpPr>
        <p:sp>
          <p:nvSpPr>
            <p:cNvPr id="13" name="TextBox 12"/>
            <p:cNvSpPr txBox="1"/>
            <p:nvPr/>
          </p:nvSpPr>
          <p:spPr>
            <a:xfrm>
              <a:off x="1403648" y="4653136"/>
              <a:ext cx="6840760" cy="71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2005</a:t>
              </a:r>
              <a:r>
                <a:rPr lang="en-GB" sz="2000" dirty="0" smtClean="0">
                  <a:effectLst/>
                </a:rPr>
                <a:t> – IRU Permanent Delegation to the Middle East and Region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Istanbul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4" name="Picture 13" descr="icon_Istanbu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7544" y="4437112"/>
              <a:ext cx="856332" cy="7920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91680" y="4653134"/>
            <a:ext cx="7128792" cy="792087"/>
            <a:chOff x="827584" y="5445225"/>
            <a:chExt cx="7913116" cy="989235"/>
          </a:xfrm>
        </p:grpSpPr>
        <p:sp>
          <p:nvSpPr>
            <p:cNvPr id="16" name="TextBox 15"/>
            <p:cNvSpPr txBox="1"/>
            <p:nvPr/>
          </p:nvSpPr>
          <p:spPr>
            <a:xfrm>
              <a:off x="827584" y="5661252"/>
              <a:ext cx="6840760" cy="5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2012</a:t>
              </a:r>
              <a:r>
                <a:rPr lang="en-GB" sz="2000" dirty="0" smtClean="0">
                  <a:effectLst/>
                </a:rPr>
                <a:t> – IRU Secretariat for Africa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Geneva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7" name="Picture 16" descr="icon_Casablanca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861465" y="5445225"/>
              <a:ext cx="879235" cy="98923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79512" y="5373216"/>
            <a:ext cx="6048672" cy="851902"/>
            <a:chOff x="251520" y="5661248"/>
            <a:chExt cx="6048672" cy="851902"/>
          </a:xfrm>
        </p:grpSpPr>
        <p:sp>
          <p:nvSpPr>
            <p:cNvPr id="19" name="TextBox 18"/>
            <p:cNvSpPr txBox="1"/>
            <p:nvPr/>
          </p:nvSpPr>
          <p:spPr>
            <a:xfrm>
              <a:off x="1083612" y="5805264"/>
              <a:ext cx="5216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2013</a:t>
              </a:r>
              <a:r>
                <a:rPr lang="en-GB" sz="2000" dirty="0" smtClean="0">
                  <a:effectLst/>
                </a:rPr>
                <a:t> – IRU Permanent Delegation to the United Nations in</a:t>
              </a:r>
              <a:r>
                <a:rPr lang="en-GB" sz="2000" dirty="0" smtClean="0">
                  <a:solidFill>
                    <a:srgbClr val="FFFF00"/>
                  </a:solidFill>
                  <a:effectLst/>
                </a:rPr>
                <a:t>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New-York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20" name="Picture 19" descr="UN-delegation-logo-RGB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1520" y="566124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irillm130500016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Globalisation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4175" y="5949702"/>
            <a:ext cx="1056700" cy="2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200" dirty="0">
                <a:solidFill>
                  <a:srgbClr val="005EA4"/>
                </a:solidFill>
                <a:effectLst/>
                <a:cs typeface="+mn-cs"/>
              </a:rPr>
              <a:t>Source: IRU</a:t>
            </a:r>
            <a:r>
              <a:rPr lang="en-GB" sz="1000" dirty="0">
                <a:solidFill>
                  <a:srgbClr val="005EA4"/>
                </a:solidFill>
                <a:effectLst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5301208"/>
            <a:ext cx="8575675" cy="561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n-GB" sz="2800" dirty="0">
                <a:solidFill>
                  <a:schemeClr val="bg2"/>
                </a:solidFill>
                <a:effectLst/>
                <a:cs typeface="+mn-cs"/>
              </a:rPr>
              <a:t>Road Transport has become a vital production tool!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6275" y="6084640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20072" y="2267404"/>
            <a:ext cx="3923928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bg1"/>
                </a:solidFill>
                <a:effectLst/>
              </a:rPr>
              <a:t>The combined efforts </a:t>
            </a:r>
            <a:r>
              <a:rPr lang="en-GB" sz="2800" b="1" dirty="0" smtClean="0">
                <a:solidFill>
                  <a:schemeClr val="bg1"/>
                </a:solidFill>
                <a:effectLst/>
              </a:rPr>
              <a:t>of 29 </a:t>
            </a:r>
            <a:r>
              <a:rPr lang="en-GB" sz="2800" b="1" dirty="0">
                <a:solidFill>
                  <a:schemeClr val="bg1"/>
                </a:solidFill>
                <a:effectLst/>
              </a:rPr>
              <a:t>companies in </a:t>
            </a:r>
            <a:r>
              <a:rPr lang="en-GB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effectLst/>
              </a:rPr>
            </a:br>
            <a:r>
              <a:rPr lang="en-GB" sz="2800" b="1" dirty="0" smtClean="0">
                <a:solidFill>
                  <a:schemeClr val="bg1"/>
                </a:solidFill>
                <a:effectLst/>
              </a:rPr>
              <a:t>18 </a:t>
            </a:r>
            <a:r>
              <a:rPr lang="en-GB" sz="2800" b="1" dirty="0">
                <a:solidFill>
                  <a:schemeClr val="bg1"/>
                </a:solidFill>
                <a:effectLst/>
              </a:rPr>
              <a:t>countries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1196752"/>
            <a:ext cx="844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GB" sz="2800" dirty="0">
                <a:solidFill>
                  <a:srgbClr val="0059C2"/>
                </a:solidFill>
                <a:effectLst/>
                <a:cs typeface="+mn-cs"/>
              </a:rPr>
              <a:t>What does it take to have a cup of coffee in a café?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5" descr="Lisbon-Vladivost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041940" y="1377253"/>
            <a:ext cx="3333142" cy="25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77044" y="970379"/>
            <a:ext cx="3960440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/>
              <a:t>2004: The </a:t>
            </a:r>
            <a:r>
              <a:rPr lang="fr-CH" sz="1200" b="1" dirty="0" err="1" smtClean="0"/>
              <a:t>Lisbon</a:t>
            </a:r>
            <a:r>
              <a:rPr lang="fr-CH" sz="1200" b="1" dirty="0" smtClean="0"/>
              <a:t>-Vladivostok </a:t>
            </a:r>
            <a:r>
              <a:rPr lang="fr-CH" sz="1200" b="1" dirty="0" err="1" smtClean="0"/>
              <a:t>Caravan</a:t>
            </a:r>
            <a:endParaRPr lang="fr-CH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808037" y="957500"/>
            <a:ext cx="39604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/>
              <a:t>2005: The Beijing-Berlin-Brussels </a:t>
            </a:r>
            <a:r>
              <a:rPr lang="fr-CH" sz="1200" b="1" dirty="0" err="1" smtClean="0"/>
              <a:t>Caravan</a:t>
            </a:r>
            <a:endParaRPr lang="fr-CH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72432" y="4097448"/>
            <a:ext cx="39604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/>
              <a:t>2010: IRU-ECO </a:t>
            </a:r>
            <a:r>
              <a:rPr lang="fr-CH" sz="1200" b="1" dirty="0" err="1" smtClean="0"/>
              <a:t>Silk</a:t>
            </a:r>
            <a:r>
              <a:rPr lang="fr-CH" sz="1200" b="1" dirty="0" smtClean="0"/>
              <a:t> Road Truck </a:t>
            </a:r>
            <a:r>
              <a:rPr lang="fr-CH" sz="1200" b="1" dirty="0" err="1" smtClean="0"/>
              <a:t>Caravan</a:t>
            </a:r>
            <a:endParaRPr lang="fr-CH" sz="1200" b="1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1652" y="4368217"/>
            <a:ext cx="3587810" cy="181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9622" y="4379335"/>
            <a:ext cx="4549970" cy="17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392544" y="-25037"/>
            <a:ext cx="7104062" cy="91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IRU Caravans: </a:t>
            </a:r>
            <a:br>
              <a:rPr lang="en-GB" sz="2800" dirty="0" smtClean="0"/>
            </a:br>
            <a:r>
              <a:rPr lang="en-GB" sz="2800" dirty="0" smtClean="0"/>
              <a:t>No country is landlocked to road transport!</a:t>
            </a:r>
            <a:endParaRPr lang="en-GB" sz="2800" dirty="0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4395" y="1465617"/>
            <a:ext cx="4298623" cy="156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53897" y="2362387"/>
            <a:ext cx="2151466" cy="155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546559"/>
            <a:ext cx="1899138" cy="13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692" y="5248636"/>
            <a:ext cx="2403516" cy="145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/>
          <p:cNvSpPr txBox="1"/>
          <p:nvPr/>
        </p:nvSpPr>
        <p:spPr>
          <a:xfrm>
            <a:off x="277044" y="4110327"/>
            <a:ext cx="39604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/>
              <a:t>2007: Black </a:t>
            </a:r>
            <a:r>
              <a:rPr lang="fr-CH" sz="1200" b="1" dirty="0" err="1" smtClean="0"/>
              <a:t>Sea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Highway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Caravan</a:t>
            </a:r>
            <a:endParaRPr lang="fr-CH" sz="1200" b="1" dirty="0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73511" y="4461043"/>
            <a:ext cx="1631852" cy="211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882352"/>
          </a:xfrm>
          <a:effec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IRU Caravans demonstrated that adequate roads exist, but that there is little traffic!!</a:t>
            </a:r>
            <a:endParaRPr lang="en-GB" dirty="0" smtClean="0"/>
          </a:p>
        </p:txBody>
      </p:sp>
      <p:pic>
        <p:nvPicPr>
          <p:cNvPr id="96258" name="Picture 2" descr="http://1.bp.blogspot.com/-EQ_bgxPKmZo/UPIzDyZ2xUI/AAAAAAAAAFg/t1RRC26k8gg/s1600/open+highwa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8648" y="1219591"/>
            <a:ext cx="6901875" cy="5212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72484" y="-54738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…until the trucks reached border crossings!!</a:t>
            </a:r>
            <a:endParaRPr lang="en-GB" dirty="0" smtClean="0"/>
          </a:p>
        </p:txBody>
      </p:sp>
      <p:pic>
        <p:nvPicPr>
          <p:cNvPr id="102401" name="Picture 1" descr="\\Chihuahua\iru2\Official IRU Photo Archive\1 IRU Activities\2012\UNECE Photo contest\UDP\dreamstime_64671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193833"/>
            <a:ext cx="7818120" cy="5212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371600" y="0"/>
            <a:ext cx="6903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fr-CH" sz="2800" dirty="0">
                <a:effectLst/>
                <a:latin typeface="+mj-lt"/>
              </a:rPr>
              <a:t>IRU New </a:t>
            </a:r>
            <a:r>
              <a:rPr lang="fr-CH" sz="2800" dirty="0" err="1" smtClean="0">
                <a:effectLst/>
                <a:latin typeface="+mj-lt"/>
              </a:rPr>
              <a:t>Eurasian</a:t>
            </a:r>
            <a:r>
              <a:rPr lang="fr-CH" sz="2800" dirty="0" smtClean="0">
                <a:effectLst/>
                <a:latin typeface="+mj-lt"/>
              </a:rPr>
              <a:t> </a:t>
            </a:r>
            <a:br>
              <a:rPr lang="fr-CH" sz="2800" dirty="0" smtClean="0">
                <a:effectLst/>
                <a:latin typeface="+mj-lt"/>
              </a:rPr>
            </a:br>
            <a:r>
              <a:rPr lang="fr-CH" sz="2800" dirty="0" smtClean="0">
                <a:effectLst/>
                <a:latin typeface="+mj-lt"/>
              </a:rPr>
              <a:t>Land </a:t>
            </a:r>
            <a:r>
              <a:rPr lang="fr-CH" sz="2800" dirty="0">
                <a:effectLst/>
                <a:latin typeface="+mj-lt"/>
              </a:rPr>
              <a:t>Transport </a:t>
            </a:r>
            <a:r>
              <a:rPr lang="fr-CH" sz="2800" dirty="0" smtClean="0">
                <a:effectLst/>
                <a:latin typeface="+mj-lt"/>
              </a:rPr>
              <a:t>Initiative (NELTI)</a:t>
            </a:r>
            <a:endParaRPr lang="en-US" sz="2800" dirty="0">
              <a:effectLst/>
              <a:latin typeface="+mj-lt"/>
            </a:endParaRPr>
          </a:p>
        </p:txBody>
      </p:sp>
      <p:pic>
        <p:nvPicPr>
          <p:cNvPr id="108547" name="Picture 4" descr="NELTI_ne_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1944216" cy="17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259904" y="1484784"/>
            <a:ext cx="903649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400" dirty="0">
                <a:effectLst/>
              </a:rPr>
              <a:t> </a:t>
            </a:r>
            <a:r>
              <a:rPr lang="en-GB" sz="2800" dirty="0" smtClean="0">
                <a:effectLst/>
              </a:rPr>
              <a:t>From September 2008 to 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 dirty="0" smtClean="0">
                <a:effectLst/>
              </a:rPr>
              <a:t> Monitoring of over 200,000 border crossings </a:t>
            </a:r>
            <a:endParaRPr lang="en-GB" sz="2800" dirty="0">
              <a:effectLst/>
            </a:endParaRPr>
          </a:p>
        </p:txBody>
      </p:sp>
      <p:pic>
        <p:nvPicPr>
          <p:cNvPr id="11" name="Picture 10" descr="NELTI4 WHITE[6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40568" cy="1518473"/>
          </a:xfrm>
          <a:prstGeom prst="rect">
            <a:avLst/>
          </a:prstGeom>
        </p:spPr>
      </p:pic>
      <p:pic>
        <p:nvPicPr>
          <p:cNvPr id="12" name="Picture 11" descr="NELTI_3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2780928"/>
            <a:ext cx="2041717" cy="165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50131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800" dirty="0" smtClean="0">
                <a:solidFill>
                  <a:srgbClr val="0070C0"/>
                </a:solidFill>
                <a:effectLst/>
              </a:rPr>
              <a:t>57% </a:t>
            </a:r>
            <a:r>
              <a:rPr lang="fr-CH" sz="2800" dirty="0" smtClean="0">
                <a:effectLst/>
              </a:rPr>
              <a:t>of transport time </a:t>
            </a:r>
            <a:r>
              <a:rPr lang="fr-CH" sz="2800" dirty="0" err="1" smtClean="0">
                <a:effectLst/>
              </a:rPr>
              <a:t>lost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err="1" smtClean="0">
                <a:effectLst/>
              </a:rPr>
              <a:t>at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border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crossings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!</a:t>
            </a:r>
          </a:p>
          <a:p>
            <a:pPr>
              <a:buNone/>
            </a:pPr>
            <a:r>
              <a:rPr lang="fr-CH" sz="2800" dirty="0" smtClean="0">
                <a:solidFill>
                  <a:srgbClr val="0070C0"/>
                </a:solidFill>
                <a:effectLst/>
              </a:rPr>
              <a:t>38%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dirty="0" smtClean="0">
                <a:effectLst/>
              </a:rPr>
              <a:t>of transport </a:t>
            </a:r>
            <a:r>
              <a:rPr lang="fr-CH" sz="2800" dirty="0" err="1" smtClean="0">
                <a:effectLst/>
              </a:rPr>
              <a:t>costs</a:t>
            </a:r>
            <a:r>
              <a:rPr lang="fr-CH" sz="2800" dirty="0" smtClean="0">
                <a:effectLst/>
              </a:rPr>
              <a:t> due to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unofficial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levies</a:t>
            </a:r>
            <a:endParaRPr lang="fr-CH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9" descr="NELT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1947676" cy="1524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E1DEDA"/>
      </a:hlink>
      <a:folHlink>
        <a:srgbClr val="E1DE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E1DEDA"/>
      </a:hlink>
      <a:folHlink>
        <a:srgbClr val="E1DE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E1DEDA"/>
      </a:hlink>
      <a:folHlink>
        <a:srgbClr val="E1DE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4-3</Template>
  <TotalTime>509</TotalTime>
  <Words>423</Words>
  <Application>Microsoft Office PowerPoint</Application>
  <PresentationFormat>On-screen Show (4:3)</PresentationFormat>
  <Paragraphs>70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New Template 4-3</vt:lpstr>
      <vt:lpstr>Slides</vt:lpstr>
      <vt:lpstr>1_Key messages 2</vt:lpstr>
      <vt:lpstr>Picture Slides</vt:lpstr>
      <vt:lpstr>Closure page</vt:lpstr>
      <vt:lpstr>Transport Facilitation  The role of key UN Conventions  UNESCAP Committee on Transport </vt:lpstr>
      <vt:lpstr>This is the IRU</vt:lpstr>
      <vt:lpstr>Evolution of IRU Membership</vt:lpstr>
      <vt:lpstr>IRU Secretariat General</vt:lpstr>
      <vt:lpstr>What is Globalisation?</vt:lpstr>
      <vt:lpstr>IRU Caravans:  No country is landlocked to road transport!</vt:lpstr>
      <vt:lpstr>IRU Caravans demonstrated that adequate roads exist, but that there is little traffic!!</vt:lpstr>
      <vt:lpstr>…until the trucks reached border crossings!!</vt:lpstr>
      <vt:lpstr>Slide 9</vt:lpstr>
      <vt:lpstr>Slide 10</vt:lpstr>
      <vt:lpstr>How can we change this view and let road transport drive trade, progress and prosperity?</vt:lpstr>
      <vt:lpstr>Implement key UN  Transport Facilitation Instruments </vt:lpstr>
      <vt:lpstr>Securing and facilitating trade and international road transport</vt:lpstr>
      <vt:lpstr>What is the TIR System?</vt:lpstr>
      <vt:lpstr>The six pillars of the TIR System</vt:lpstr>
      <vt:lpstr>Geographical scope of the TIR Convention</vt:lpstr>
      <vt:lpstr>TIR Expansion : latest developments</vt:lpstr>
      <vt:lpstr>August 2013 – China informs of its intention to accede to the TIR Convention </vt:lpstr>
      <vt:lpstr>We want to see this…</vt:lpstr>
      <vt:lpstr>….instead of this...</vt:lpstr>
      <vt:lpstr>…in order to bring them hope!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Jwaring</dc:creator>
  <cp:lastModifiedBy>Jhugel</cp:lastModifiedBy>
  <cp:revision>21</cp:revision>
  <dcterms:created xsi:type="dcterms:W3CDTF">2014-08-28T10:05:50Z</dcterms:created>
  <dcterms:modified xsi:type="dcterms:W3CDTF">2014-10-02T11:47:11Z</dcterms:modified>
</cp:coreProperties>
</file>