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6" r:id="rId3"/>
    <p:sldMasterId id="2147483692" r:id="rId4"/>
    <p:sldMasterId id="2147483698" r:id="rId5"/>
    <p:sldMasterId id="2147483704" r:id="rId6"/>
    <p:sldMasterId id="2147483710" r:id="rId7"/>
    <p:sldMasterId id="2147483716" r:id="rId8"/>
    <p:sldMasterId id="2147483722" r:id="rId9"/>
    <p:sldMasterId id="2147483728" r:id="rId10"/>
    <p:sldMasterId id="2147483684" r:id="rId11"/>
    <p:sldMasterId id="2147483670" r:id="rId12"/>
    <p:sldMasterId id="2147483677" r:id="rId13"/>
  </p:sldMasterIdLst>
  <p:notesMasterIdLst>
    <p:notesMasterId r:id="rId28"/>
  </p:notesMasterIdLst>
  <p:sldIdLst>
    <p:sldId id="256" r:id="rId14"/>
    <p:sldId id="258" r:id="rId15"/>
    <p:sldId id="279" r:id="rId16"/>
    <p:sldId id="330" r:id="rId17"/>
    <p:sldId id="333" r:id="rId18"/>
    <p:sldId id="334" r:id="rId19"/>
    <p:sldId id="325" r:id="rId20"/>
    <p:sldId id="337" r:id="rId21"/>
    <p:sldId id="331" r:id="rId22"/>
    <p:sldId id="301" r:id="rId23"/>
    <p:sldId id="335" r:id="rId24"/>
    <p:sldId id="329" r:id="rId25"/>
    <p:sldId id="327" r:id="rId26"/>
    <p:sldId id="26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E97"/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18" autoAdjust="0"/>
  </p:normalViewPr>
  <p:slideViewPr>
    <p:cSldViewPr>
      <p:cViewPr varScale="1">
        <p:scale>
          <a:sx n="60" d="100"/>
          <a:sy n="60" d="100"/>
        </p:scale>
        <p:origin x="-10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A4EAC-2BB8-472D-88B2-BB7BD9E4ED73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2F8-1C7A-4AB1-99E6-3FB13E46A7F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F32F8-1C7A-4AB1-99E6-3FB13E46A7F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53657-556E-4868-8AA3-04D942B0E1B3}" type="slidenum">
              <a:rPr lang="en-GB" smtClean="0">
                <a:latin typeface="Tahoma" pitchFamily="34" charset="0"/>
              </a:rPr>
              <a:pPr/>
              <a:t>12</a:t>
            </a:fld>
            <a:endParaRPr lang="en-GB" smtClean="0"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4" y="4484689"/>
            <a:ext cx="5842000" cy="4237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11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53657-556E-4868-8AA3-04D942B0E1B3}" type="slidenum">
              <a:rPr lang="en-GB" smtClean="0">
                <a:latin typeface="Tahoma" pitchFamily="34" charset="0"/>
              </a:rPr>
              <a:pPr/>
              <a:t>13</a:t>
            </a:fld>
            <a:endParaRPr lang="en-GB" smtClean="0"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4" y="4484689"/>
            <a:ext cx="5842000" cy="4237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53657-556E-4868-8AA3-04D942B0E1B3}" type="slidenum">
              <a:rPr lang="en-GB" smtClean="0">
                <a:latin typeface="Tahoma" pitchFamily="34" charset="0"/>
              </a:rPr>
              <a:pPr/>
              <a:t>4</a:t>
            </a:fld>
            <a:endParaRPr lang="en-GB" smtClean="0"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4" y="4484689"/>
            <a:ext cx="5842000" cy="4237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11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53657-556E-4868-8AA3-04D942B0E1B3}" type="slidenum">
              <a:rPr lang="en-GB" smtClean="0">
                <a:latin typeface="Tahoma" pitchFamily="34" charset="0"/>
              </a:rPr>
              <a:pPr/>
              <a:t>5</a:t>
            </a:fld>
            <a:endParaRPr lang="en-GB" smtClean="0"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4" y="4484689"/>
            <a:ext cx="5842000" cy="4237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53657-556E-4868-8AA3-04D942B0E1B3}" type="slidenum">
              <a:rPr lang="en-GB" smtClean="0">
                <a:latin typeface="Tahoma" pitchFamily="34" charset="0"/>
              </a:rPr>
              <a:pPr/>
              <a:t>6</a:t>
            </a:fld>
            <a:endParaRPr lang="en-GB" smtClean="0"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4" y="4484689"/>
            <a:ext cx="5842000" cy="4237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11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53657-556E-4868-8AA3-04D942B0E1B3}" type="slidenum">
              <a:rPr lang="en-GB" smtClean="0">
                <a:latin typeface="Tahoma" pitchFamily="34" charset="0"/>
              </a:rPr>
              <a:pPr/>
              <a:t>7</a:t>
            </a:fld>
            <a:endParaRPr lang="en-GB" smtClean="0"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4" y="4484689"/>
            <a:ext cx="5842000" cy="4237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11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6FE1-F8CE-4C75-BDB0-D33666D3EE6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F32F8-1C7A-4AB1-99E6-3FB13E46A7F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F32F8-1C7A-4AB1-99E6-3FB13E46A7F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53657-556E-4868-8AA3-04D942B0E1B3}" type="slidenum">
              <a:rPr lang="en-GB" smtClean="0">
                <a:latin typeface="Tahoma" pitchFamily="34" charset="0"/>
              </a:rPr>
              <a:pPr/>
              <a:t>11</a:t>
            </a:fld>
            <a:endParaRPr lang="en-GB" smtClean="0"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4" y="4484689"/>
            <a:ext cx="5842000" cy="4237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dirty="0" err="1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  <p:sldLayoutId id="2147483734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35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796819"/>
            <a:ext cx="8964488" cy="1920213"/>
          </a:xfrm>
        </p:spPr>
        <p:txBody>
          <a:bodyPr>
            <a:normAutofit/>
          </a:bodyPr>
          <a:lstStyle/>
          <a:p>
            <a:r>
              <a:rPr lang="en-GB" dirty="0" smtClean="0"/>
              <a:t>The challenges for vehicle connectivity for politics and users</a:t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CLEPA  2014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Michael Nielsen</a:t>
            </a:r>
          </a:p>
          <a:p>
            <a:r>
              <a:rPr lang="en-US" dirty="0" smtClean="0"/>
              <a:t>General Delegate, IRU Permanent Delegation to the EU</a:t>
            </a:r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1196752"/>
            <a:ext cx="87849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Provides information on secure CV parking </a:t>
            </a:r>
            <a:endParaRPr lang="en-GB" sz="2600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9512" y="2780928"/>
            <a:ext cx="8352928" cy="0"/>
          </a:xfrm>
          <a:prstGeom prst="lin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</p:cxnSp>
      <p:cxnSp>
        <p:nvCxnSpPr>
          <p:cNvPr id="9" name="Straight Connector 8"/>
          <p:cNvCxnSpPr/>
          <p:nvPr/>
        </p:nvCxnSpPr>
        <p:spPr bwMode="auto">
          <a:xfrm>
            <a:off x="107504" y="2852936"/>
            <a:ext cx="8352928" cy="0"/>
          </a:xfrm>
          <a:prstGeom prst="lin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1700808"/>
            <a:ext cx="84249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Locate</a:t>
            </a: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4,000+ parking areas in 40+ countries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Search</a:t>
            </a: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by country, within a 200km radius or along planned routes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Check </a:t>
            </a: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security and comfort levels available in parking areas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Add</a:t>
            </a: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parking information and </a:t>
            </a:r>
            <a:r>
              <a:rPr kumimoji="0" lang="en-GB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submit feedback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GB" altLang="ja-JP" sz="2100" kern="0" dirty="0" smtClean="0">
                <a:solidFill>
                  <a:schemeClr val="accent1"/>
                </a:solidFill>
                <a:ea typeface="ＭＳ Ｐゴシック" pitchFamily="34" charset="-128"/>
              </a:rPr>
              <a:t>Check in </a:t>
            </a:r>
            <a:r>
              <a:rPr lang="en-GB" altLang="ja-JP" sz="2100" kern="0" dirty="0" smtClean="0">
                <a:ea typeface="ＭＳ Ｐゴシック" pitchFamily="34" charset="-128"/>
              </a:rPr>
              <a:t>at parking areas to benefit from the </a:t>
            </a:r>
            <a:r>
              <a:rPr lang="en-GB" altLang="ja-JP" sz="2100" kern="0" dirty="0" smtClean="0">
                <a:solidFill>
                  <a:schemeClr val="accent1"/>
                </a:solidFill>
                <a:ea typeface="ＭＳ Ｐゴシック" pitchFamily="34" charset="-128"/>
              </a:rPr>
              <a:t>driver community</a:t>
            </a:r>
            <a:endParaRPr lang="en-GB" altLang="ja-JP" sz="2100" kern="0" noProof="0" dirty="0" smtClean="0">
              <a:solidFill>
                <a:schemeClr val="accent1"/>
              </a:solidFill>
              <a:effectLst/>
              <a:latin typeface="+mn-lt"/>
              <a:ea typeface="ＭＳ Ｐゴシック" pitchFamily="34" charset="-128"/>
              <a:cs typeface="+mn-cs"/>
            </a:endParaRP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altLang="ja-JP" sz="21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And</a:t>
            </a:r>
            <a:r>
              <a:rPr kumimoji="0" lang="en-GB" altLang="ja-JP" sz="21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many </a:t>
            </a:r>
            <a:r>
              <a:rPr kumimoji="0" lang="en-GB" altLang="ja-JP" sz="21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more useful services</a:t>
            </a:r>
            <a:r>
              <a:rPr kumimoji="0" lang="en-GB" altLang="ja-JP" sz="21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!</a:t>
            </a:r>
            <a:endParaRPr kumimoji="0" lang="en-GB" altLang="ja-JP" sz="2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460432" y="4941168"/>
            <a:ext cx="513340" cy="216024"/>
            <a:chOff x="6660232" y="5013176"/>
            <a:chExt cx="801372" cy="360039"/>
          </a:xfrm>
        </p:grpSpPr>
        <p:pic>
          <p:nvPicPr>
            <p:cNvPr id="19" name="Picture 18" descr="confort-star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092280" y="5013176"/>
              <a:ext cx="369324" cy="3523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0" name="Picture 19" descr="security-lock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660232" y="5013176"/>
              <a:ext cx="360040" cy="360039"/>
            </a:xfrm>
            <a:prstGeom prst="rect">
              <a:avLst/>
            </a:prstGeom>
            <a:solidFill>
              <a:srgbClr val="6699FF"/>
            </a:solidFill>
            <a:ln>
              <a:solidFill>
                <a:schemeClr val="bg1"/>
              </a:solidFill>
            </a:ln>
          </p:spPr>
        </p:pic>
      </p:grpSp>
      <p:pic>
        <p:nvPicPr>
          <p:cNvPr id="22" name="Picture 21" descr="TransPark-logo.png"/>
          <p:cNvPicPr>
            <a:picLocks noChangeAspect="1"/>
          </p:cNvPicPr>
          <p:nvPr/>
        </p:nvPicPr>
        <p:blipFill>
          <a:blip r:embed="rId5" cstate="screen"/>
          <a:srcRect b="8722"/>
          <a:stretch>
            <a:fillRect/>
          </a:stretch>
        </p:blipFill>
        <p:spPr>
          <a:xfrm>
            <a:off x="5273404" y="400669"/>
            <a:ext cx="3227512" cy="548695"/>
          </a:xfrm>
          <a:prstGeom prst="rect">
            <a:avLst/>
          </a:prstGeom>
        </p:spPr>
      </p:pic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</p:spPr>
        <p:txBody>
          <a:bodyPr>
            <a:normAutofit/>
          </a:bodyPr>
          <a:lstStyle/>
          <a:p>
            <a:r>
              <a:rPr lang="en-US" dirty="0" smtClean="0"/>
              <a:t>Use new technology</a:t>
            </a:r>
            <a:endParaRPr lang="en-GB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42976" y="4071942"/>
            <a:ext cx="2448272" cy="220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 descr="ItineraryOnline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667429">
            <a:off x="3699656" y="4240947"/>
            <a:ext cx="1224136" cy="21844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 descr="bullet_bg_green"/>
          <p:cNvSpPr>
            <a:spLocks noGrp="1" noChangeArrowheads="1"/>
          </p:cNvSpPr>
          <p:nvPr>
            <p:ph type="body" idx="1"/>
          </p:nvPr>
        </p:nvSpPr>
        <p:spPr>
          <a:xfrm>
            <a:off x="427363" y="877888"/>
            <a:ext cx="8716637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dirty="0" smtClean="0"/>
          </a:p>
          <a:p>
            <a:pPr>
              <a:buFont typeface="Wingdings" pitchFamily="2" charset="2"/>
              <a:buBlip>
                <a:blip r:embed="rId3"/>
              </a:buBlip>
            </a:pP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243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</p:spPr>
        <p:txBody>
          <a:bodyPr>
            <a:normAutofit/>
          </a:bodyPr>
          <a:lstStyle/>
          <a:p>
            <a:r>
              <a:rPr lang="en-GB" dirty="0" smtClean="0"/>
              <a:t>The future is </a:t>
            </a:r>
            <a:r>
              <a:rPr lang="da-DK" dirty="0" smtClean="0"/>
              <a:t>”</a:t>
            </a:r>
            <a:r>
              <a:rPr lang="en-GB" dirty="0" smtClean="0"/>
              <a:t>Connected”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9144000" cy="520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 descr="bullet_bg_green"/>
          <p:cNvSpPr>
            <a:spLocks noGrp="1" noChangeArrowheads="1"/>
          </p:cNvSpPr>
          <p:nvPr>
            <p:ph type="body" idx="1"/>
          </p:nvPr>
        </p:nvSpPr>
        <p:spPr>
          <a:xfrm>
            <a:off x="486738" y="877888"/>
            <a:ext cx="8657262" cy="4953000"/>
          </a:xfrm>
        </p:spPr>
        <p:txBody>
          <a:bodyPr>
            <a:normAutofit/>
          </a:bodyPr>
          <a:lstStyle/>
          <a:p>
            <a:endParaRPr lang="en-GB" sz="2400" i="1" dirty="0" smtClean="0"/>
          </a:p>
          <a:p>
            <a:r>
              <a:rPr lang="en-GB" sz="2400" dirty="0" smtClean="0"/>
              <a:t>Cost of on-board units, communication and technologies</a:t>
            </a:r>
          </a:p>
          <a:p>
            <a:pPr lvl="1"/>
            <a:r>
              <a:rPr lang="en-GB" sz="2000" dirty="0" smtClean="0"/>
              <a:t>Equipment and communication suppliers cannot expect that fleet operators will pay excessive costs</a:t>
            </a:r>
          </a:p>
          <a:p>
            <a:pPr lvl="1"/>
            <a:r>
              <a:rPr lang="en-GB" sz="2000" dirty="0" smtClean="0"/>
              <a:t>Low penetration of equipped infrastructure for V2I</a:t>
            </a:r>
          </a:p>
          <a:p>
            <a:pPr lvl="1"/>
            <a:r>
              <a:rPr lang="en-GB" sz="2000" dirty="0" smtClean="0"/>
              <a:t>Integration into existing fleet management systems</a:t>
            </a:r>
          </a:p>
          <a:p>
            <a:pPr marL="0" lvl="1" indent="0">
              <a:lnSpc>
                <a:spcPct val="110000"/>
              </a:lnSpc>
              <a:buClr>
                <a:schemeClr val="bg1"/>
              </a:buClr>
              <a:buSzPct val="50000"/>
              <a:buNone/>
            </a:pPr>
            <a:r>
              <a:rPr lang="en-GB" dirty="0" smtClean="0">
                <a:solidFill>
                  <a:schemeClr val="tx1"/>
                </a:solidFill>
              </a:rPr>
              <a:t>Access to services</a:t>
            </a:r>
          </a:p>
          <a:p>
            <a:pPr lvl="1">
              <a:buSzPct val="50000"/>
            </a:pPr>
            <a:r>
              <a:rPr lang="en-US" sz="2000" dirty="0" smtClean="0"/>
              <a:t>Lack of interoperability</a:t>
            </a:r>
          </a:p>
          <a:p>
            <a:pPr lvl="1">
              <a:buSzPct val="50000"/>
            </a:pPr>
            <a:r>
              <a:rPr lang="en-US" sz="2000" dirty="0" smtClean="0"/>
              <a:t>Willingness to invest depends on wide spread service availability</a:t>
            </a:r>
            <a:endParaRPr lang="en-GB" sz="2000" dirty="0" smtClean="0"/>
          </a:p>
          <a:p>
            <a:pPr lvl="1">
              <a:buFont typeface="Wingdings" pitchFamily="2" charset="2"/>
              <a:buBlip>
                <a:blip r:embed="rId3"/>
              </a:buBlip>
            </a:pP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Wingdings" pitchFamily="2" charset="2"/>
              <a:buBlip>
                <a:blip r:embed="rId3"/>
              </a:buBlip>
            </a:pP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</p:spPr>
        <p:txBody>
          <a:bodyPr>
            <a:normAutofit/>
          </a:bodyPr>
          <a:lstStyle/>
          <a:p>
            <a:r>
              <a:rPr lang="en-GB" dirty="0" smtClean="0"/>
              <a:t>Main barriers hindering wider uptake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 descr="bullet_bg_green"/>
          <p:cNvSpPr>
            <a:spLocks noGrp="1" noChangeArrowheads="1"/>
          </p:cNvSpPr>
          <p:nvPr>
            <p:ph type="body" idx="1"/>
          </p:nvPr>
        </p:nvSpPr>
        <p:spPr>
          <a:xfrm>
            <a:off x="474863" y="877888"/>
            <a:ext cx="8692881" cy="4953000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US" sz="2400" dirty="0" smtClean="0"/>
              <a:t>The future brings new opportunities using ITS – but we also need to better use the existing ones!</a:t>
            </a:r>
          </a:p>
          <a:p>
            <a:r>
              <a:rPr lang="en-US" sz="2400" dirty="0" smtClean="0"/>
              <a:t> </a:t>
            </a:r>
            <a:endParaRPr lang="en-GB" sz="2400" dirty="0" smtClean="0"/>
          </a:p>
          <a:p>
            <a:r>
              <a:rPr lang="en-GB" sz="2400" dirty="0" smtClean="0"/>
              <a:t>Innovations hold a promise of being widely </a:t>
            </a:r>
            <a:r>
              <a:rPr lang="en-GB" sz="2400" dirty="0" smtClean="0"/>
              <a:t>accepted </a:t>
            </a:r>
            <a:r>
              <a:rPr lang="en-GB" sz="2400" dirty="0" smtClean="0"/>
              <a:t>by fleet operators</a:t>
            </a:r>
          </a:p>
          <a:p>
            <a:endParaRPr lang="en-GB" sz="2400" dirty="0" smtClean="0"/>
          </a:p>
          <a:p>
            <a:r>
              <a:rPr lang="en-GB" sz="2400" dirty="0" smtClean="0"/>
              <a:t>Where needed, involve fleet operators from the early stages of any innovative development and deployment</a:t>
            </a:r>
          </a:p>
          <a:p>
            <a:endParaRPr lang="en-GB" sz="2400" i="1" dirty="0" smtClean="0"/>
          </a:p>
          <a:p>
            <a:pPr lvl="1">
              <a:buFont typeface="Wingdings" pitchFamily="2" charset="2"/>
              <a:buBlip>
                <a:blip r:embed="rId3"/>
              </a:buBlip>
            </a:pP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Wingdings" pitchFamily="2" charset="2"/>
              <a:buBlip>
                <a:blip r:embed="rId3"/>
              </a:buBlip>
            </a:pP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</p:spPr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the IRU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25538"/>
            <a:ext cx="8785225" cy="5280025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6" y="1260140"/>
            <a:ext cx="8976320" cy="50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H" dirty="0" smtClean="0"/>
              <a:t>Evolution of IRU </a:t>
            </a:r>
            <a:r>
              <a:rPr lang="fr-CH" dirty="0" err="1" smtClean="0"/>
              <a:t>Membership</a:t>
            </a:r>
            <a:endParaRPr lang="fr-CH" dirty="0"/>
          </a:p>
        </p:txBody>
      </p:sp>
      <p:pic>
        <p:nvPicPr>
          <p:cNvPr id="3" name="Picture 2" descr="CarteMembresIRU-jan2014-EN-0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993" y="2854677"/>
            <a:ext cx="261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B43E97"/>
                </a:solidFill>
                <a:effectLst/>
              </a:rPr>
              <a:t>1948: eight founder countries </a:t>
            </a:r>
            <a:endParaRPr lang="en-GB" dirty="0">
              <a:solidFill>
                <a:srgbClr val="B43E97"/>
              </a:solidFill>
              <a:effectLst/>
            </a:endParaRPr>
          </a:p>
        </p:txBody>
      </p:sp>
      <p:pic>
        <p:nvPicPr>
          <p:cNvPr id="5" name="Picture 4" descr="CarteMembresIRU-jan2014-EN-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pic>
        <p:nvPicPr>
          <p:cNvPr id="7" name="Picture 6" descr="CarteMembresIRU-jan2014-EN-0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52189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B0F0"/>
                </a:solidFill>
                <a:effectLst/>
              </a:rPr>
              <a:t>…and CRIPA: 27 </a:t>
            </a:r>
            <a:r>
              <a:rPr lang="fr-CH" dirty="0" err="1" smtClean="0">
                <a:solidFill>
                  <a:srgbClr val="00B0F0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</a:t>
            </a:r>
            <a:r>
              <a:rPr lang="fr-CH" smtClean="0">
                <a:solidFill>
                  <a:srgbClr val="00B0F0"/>
                </a:solidFill>
                <a:effectLst/>
              </a:rPr>
              <a:t>+ FESARTA in </a:t>
            </a:r>
            <a:r>
              <a:rPr lang="fr-CH" dirty="0" smtClean="0">
                <a:solidFill>
                  <a:srgbClr val="00B0F0"/>
                </a:solidFill>
              </a:rPr>
              <a:t>38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countries</a:t>
            </a:r>
            <a:endParaRPr lang="fr-CH" dirty="0"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 descr="bullet_bg_green"/>
          <p:cNvSpPr>
            <a:spLocks noGrp="1" noChangeArrowheads="1"/>
          </p:cNvSpPr>
          <p:nvPr>
            <p:ph type="body" idx="1"/>
          </p:nvPr>
        </p:nvSpPr>
        <p:spPr>
          <a:xfrm>
            <a:off x="427363" y="877888"/>
            <a:ext cx="8716637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dirty="0" smtClean="0"/>
          </a:p>
          <a:p>
            <a:pPr>
              <a:buFont typeface="Wingdings" pitchFamily="2" charset="2"/>
              <a:buBlip>
                <a:blip r:embed="rId3"/>
              </a:buBlip>
            </a:pP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243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More simple efficiency innovation in transport than deployment of ITS also supported!</a:t>
            </a:r>
            <a:endParaRPr lang="en-GB" dirty="0"/>
          </a:p>
        </p:txBody>
      </p:sp>
      <p:sp>
        <p:nvSpPr>
          <p:cNvPr id="6" name="Rectangle 3" descr="bullet_bg_green"/>
          <p:cNvSpPr txBox="1">
            <a:spLocks noChangeArrowheads="1"/>
          </p:cNvSpPr>
          <p:nvPr/>
        </p:nvSpPr>
        <p:spPr>
          <a:xfrm>
            <a:off x="579763" y="1030288"/>
            <a:ext cx="8716637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GB" sz="24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Wingdings" pitchFamily="2" charset="2"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96752"/>
            <a:ext cx="6912768" cy="53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 descr="bullet_bg_green"/>
          <p:cNvSpPr>
            <a:spLocks noGrp="1" noChangeArrowheads="1"/>
          </p:cNvSpPr>
          <p:nvPr>
            <p:ph type="body" idx="1"/>
          </p:nvPr>
        </p:nvSpPr>
        <p:spPr>
          <a:xfrm>
            <a:off x="427363" y="877888"/>
            <a:ext cx="8716637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dirty="0" smtClean="0"/>
          </a:p>
          <a:p>
            <a:pPr>
              <a:buFont typeface="Wingdings" pitchFamily="2" charset="2"/>
              <a:buBlip>
                <a:blip r:embed="rId3"/>
              </a:buBlip>
            </a:pP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243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</p:spPr>
        <p:txBody>
          <a:bodyPr>
            <a:normAutofit/>
          </a:bodyPr>
          <a:lstStyle/>
          <a:p>
            <a:r>
              <a:rPr lang="en-GB" dirty="0" smtClean="0"/>
              <a:t>But not generally for road transport...</a:t>
            </a:r>
            <a:endParaRPr lang="en-GB" dirty="0"/>
          </a:p>
        </p:txBody>
      </p:sp>
      <p:sp>
        <p:nvSpPr>
          <p:cNvPr id="6" name="Rectangle 3" descr="bullet_bg_green"/>
          <p:cNvSpPr txBox="1">
            <a:spLocks noChangeArrowheads="1"/>
          </p:cNvSpPr>
          <p:nvPr/>
        </p:nvSpPr>
        <p:spPr>
          <a:xfrm>
            <a:off x="579763" y="1030288"/>
            <a:ext cx="8716637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GB" sz="24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Wingdings" pitchFamily="2" charset="2"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8120431" cy="208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493" y="4143380"/>
            <a:ext cx="84740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 bwMode="auto">
          <a:xfrm>
            <a:off x="2500298" y="4647436"/>
            <a:ext cx="1224136" cy="432048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740658" y="4647436"/>
            <a:ext cx="1224136" cy="432048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1" name="Picture 10" descr="832_schenker_fotos_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6612" y="5500702"/>
            <a:ext cx="1750230" cy="1000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4282" y="3571876"/>
            <a:ext cx="7241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 indent="-17621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Should have followed this normal development path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243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</p:spPr>
        <p:txBody>
          <a:bodyPr>
            <a:normAutofit/>
          </a:bodyPr>
          <a:lstStyle/>
          <a:p>
            <a:r>
              <a:rPr lang="en-GB" dirty="0" smtClean="0"/>
              <a:t>Lots of immediate innovations to benefit from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1011261"/>
            <a:ext cx="8945563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 descr="bullet_bg_green"/>
          <p:cNvSpPr>
            <a:spLocks noGrp="1" noChangeArrowheads="1"/>
          </p:cNvSpPr>
          <p:nvPr>
            <p:ph type="body" idx="1"/>
          </p:nvPr>
        </p:nvSpPr>
        <p:spPr>
          <a:xfrm>
            <a:off x="427363" y="877888"/>
            <a:ext cx="8716637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Strongly in favour of road transport innovative solutions, as long as they:</a:t>
            </a:r>
          </a:p>
          <a:p>
            <a:pPr lvl="1">
              <a:defRPr/>
            </a:pPr>
            <a:r>
              <a:rPr lang="en-GB" dirty="0" smtClean="0"/>
              <a:t>provides </a:t>
            </a:r>
            <a:r>
              <a:rPr lang="en-GB" i="1" dirty="0" smtClean="0"/>
              <a:t>safety, environmental and economic </a:t>
            </a:r>
            <a:r>
              <a:rPr lang="en-GB" dirty="0" smtClean="0"/>
              <a:t>benefits</a:t>
            </a:r>
          </a:p>
          <a:p>
            <a:pPr lvl="1">
              <a:defRPr/>
            </a:pPr>
            <a:r>
              <a:rPr lang="en-GB" dirty="0" smtClean="0"/>
              <a:t>responds to </a:t>
            </a:r>
            <a:r>
              <a:rPr lang="en-GB" i="1" dirty="0" smtClean="0"/>
              <a:t>real needs of the market</a:t>
            </a:r>
          </a:p>
          <a:p>
            <a:pPr lvl="1">
              <a:defRPr/>
            </a:pPr>
            <a:r>
              <a:rPr lang="en-GB" dirty="0" smtClean="0"/>
              <a:t>are </a:t>
            </a:r>
            <a:r>
              <a:rPr lang="en-GB" i="1" dirty="0" smtClean="0"/>
              <a:t>standardised, harmonised and interoperable</a:t>
            </a:r>
          </a:p>
          <a:p>
            <a:pPr lvl="1">
              <a:defRPr/>
            </a:pPr>
            <a:r>
              <a:rPr lang="en-GB" dirty="0" smtClean="0"/>
              <a:t>must be used, if possible, on a </a:t>
            </a:r>
            <a:r>
              <a:rPr lang="en-GB" i="1" dirty="0" smtClean="0"/>
              <a:t>voluntary basis</a:t>
            </a:r>
            <a:r>
              <a:rPr lang="en-GB" dirty="0" smtClean="0"/>
              <a:t>; 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243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</p:spPr>
        <p:txBody>
          <a:bodyPr>
            <a:normAutofit/>
          </a:bodyPr>
          <a:lstStyle/>
          <a:p>
            <a:r>
              <a:rPr lang="en-GB" dirty="0" smtClean="0"/>
              <a:t>Fleet operators and ITS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221" y="4653136"/>
            <a:ext cx="304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53136"/>
            <a:ext cx="26384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6180" y="4812266"/>
            <a:ext cx="2783972" cy="14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Any coordinated action on ITS applications should: </a:t>
            </a:r>
          </a:p>
          <a:p>
            <a:pPr lvl="1">
              <a:defRPr/>
            </a:pPr>
            <a:r>
              <a:rPr lang="en-GB" sz="2200" dirty="0" smtClean="0"/>
              <a:t>focus on </a:t>
            </a:r>
            <a:r>
              <a:rPr lang="en-GB" sz="2200" i="1" dirty="0" smtClean="0"/>
              <a:t>deployment of proven solutions</a:t>
            </a:r>
            <a:r>
              <a:rPr lang="en-GB" sz="2200" dirty="0" smtClean="0"/>
              <a:t> </a:t>
            </a:r>
          </a:p>
          <a:p>
            <a:pPr lvl="1">
              <a:defRPr/>
            </a:pPr>
            <a:r>
              <a:rPr lang="en-GB" sz="2200" dirty="0" smtClean="0"/>
              <a:t>include a </a:t>
            </a:r>
            <a:r>
              <a:rPr lang="en-GB" sz="2200" i="1" dirty="0" smtClean="0"/>
              <a:t>solid business case</a:t>
            </a:r>
          </a:p>
          <a:p>
            <a:pPr lvl="1">
              <a:defRPr/>
            </a:pPr>
            <a:r>
              <a:rPr lang="en-GB" sz="2200" dirty="0" smtClean="0"/>
              <a:t>include </a:t>
            </a:r>
            <a:r>
              <a:rPr lang="en-GB" sz="2200" i="1" dirty="0" smtClean="0"/>
              <a:t>incentives</a:t>
            </a:r>
            <a:r>
              <a:rPr lang="en-GB" sz="2200" dirty="0" smtClean="0"/>
              <a:t> in the business plan</a:t>
            </a:r>
          </a:p>
          <a:p>
            <a:pPr lvl="1">
              <a:defRPr/>
            </a:pPr>
            <a:r>
              <a:rPr lang="en-GB" sz="2200" dirty="0" smtClean="0"/>
              <a:t>incorporate the necessary </a:t>
            </a:r>
            <a:r>
              <a:rPr lang="en-GB" sz="2200" i="1" dirty="0" smtClean="0"/>
              <a:t>training</a:t>
            </a:r>
          </a:p>
          <a:p>
            <a:pPr lvl="1">
              <a:defRPr/>
            </a:pPr>
            <a:r>
              <a:rPr lang="en-US" sz="2200" dirty="0" smtClean="0"/>
              <a:t>ensure</a:t>
            </a:r>
            <a:r>
              <a:rPr lang="en-US" sz="2200" i="1" dirty="0" smtClean="0"/>
              <a:t> freedom of choice</a:t>
            </a:r>
          </a:p>
          <a:p>
            <a:pPr lvl="1">
              <a:defRPr/>
            </a:pPr>
            <a:r>
              <a:rPr lang="en-US" sz="2200" dirty="0" smtClean="0"/>
              <a:t>link to</a:t>
            </a:r>
            <a:r>
              <a:rPr lang="en-US" sz="2200" i="1" dirty="0" smtClean="0"/>
              <a:t> transport documents</a:t>
            </a:r>
          </a:p>
          <a:p>
            <a:pPr lvl="1">
              <a:defRPr/>
            </a:pPr>
            <a:r>
              <a:rPr lang="en-US" sz="2200" dirty="0" smtClean="0"/>
              <a:t>ensure</a:t>
            </a:r>
            <a:r>
              <a:rPr lang="en-US" sz="2200" i="1" dirty="0" smtClean="0"/>
              <a:t> </a:t>
            </a:r>
            <a:r>
              <a:rPr lang="en-GB" sz="2200" i="1" dirty="0" smtClean="0"/>
              <a:t>confidentiality of </a:t>
            </a:r>
            <a:r>
              <a:rPr lang="en-GB" i="1" dirty="0" smtClean="0"/>
              <a:t>commercial data </a:t>
            </a:r>
            <a:endParaRPr lang="en-US" i="1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recommend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94" y="3471305"/>
            <a:ext cx="2542034" cy="23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Extending</a:t>
            </a:r>
            <a:r>
              <a:rPr lang="fr-CH" dirty="0" smtClean="0"/>
              <a:t> </a:t>
            </a:r>
            <a:r>
              <a:rPr lang="fr-CH" dirty="0" err="1" smtClean="0"/>
              <a:t>possibilities</a:t>
            </a:r>
            <a:r>
              <a:rPr lang="fr-CH" dirty="0" smtClean="0"/>
              <a:t> of </a:t>
            </a:r>
            <a:r>
              <a:rPr lang="fr-CH" dirty="0" err="1" smtClean="0"/>
              <a:t>existing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endParaRPr lang="fr-CH" dirty="0"/>
          </a:p>
        </p:txBody>
      </p:sp>
      <p:pic>
        <p:nvPicPr>
          <p:cNvPr id="3" name="Picture 2" descr="blueprint-example-a-rgb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949" y="2690961"/>
            <a:ext cx="8010525" cy="37623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road-sign-rg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75589" y="1106785"/>
            <a:ext cx="2344883" cy="1928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893" y="1322809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Reduce</a:t>
            </a:r>
            <a:r>
              <a:rPr lang="en-US" dirty="0" smtClean="0"/>
              <a:t> border waiting times, </a:t>
            </a:r>
            <a:r>
              <a:rPr lang="en-US" dirty="0" smtClean="0">
                <a:solidFill>
                  <a:schemeClr val="accent1"/>
                </a:solidFill>
              </a:rPr>
              <a:t>facilitate</a:t>
            </a:r>
            <a:r>
              <a:rPr lang="en-US" dirty="0" smtClean="0"/>
              <a:t> trade, </a:t>
            </a:r>
            <a:r>
              <a:rPr lang="en-US" dirty="0" smtClean="0">
                <a:solidFill>
                  <a:schemeClr val="accent1"/>
                </a:solidFill>
              </a:rPr>
              <a:t>increase</a:t>
            </a:r>
            <a:r>
              <a:rPr lang="en-US" dirty="0" smtClean="0"/>
              <a:t> risk management efficiency</a:t>
            </a:r>
            <a:r>
              <a:rPr lang="en-US" dirty="0" smtClean="0">
                <a:solidFill>
                  <a:schemeClr val="accent1"/>
                </a:solidFill>
              </a:rPr>
              <a:t>, improve </a:t>
            </a:r>
            <a:r>
              <a:rPr lang="en-US" dirty="0" smtClean="0"/>
              <a:t>customs controls, </a:t>
            </a:r>
            <a:r>
              <a:rPr lang="en-US" dirty="0" smtClean="0">
                <a:solidFill>
                  <a:schemeClr val="accent1"/>
                </a:solidFill>
              </a:rPr>
              <a:t>secure</a:t>
            </a:r>
            <a:r>
              <a:rPr lang="en-US" dirty="0" smtClean="0"/>
              <a:t> trade and transport!</a:t>
            </a:r>
            <a:endParaRPr lang="fr-C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B63C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Template  Watermark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Passenger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lob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cademy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R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ustainable Developmen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Facilitation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Goods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axi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 Watermark 4-3</Template>
  <TotalTime>312</TotalTime>
  <Words>398</Words>
  <Application>Microsoft Office PowerPoint</Application>
  <PresentationFormat>On-screen Show (4:3)</PresentationFormat>
  <Paragraphs>76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New Template  Watermark 4-3</vt:lpstr>
      <vt:lpstr>Slides</vt:lpstr>
      <vt:lpstr>Globe</vt:lpstr>
      <vt:lpstr>Academy</vt:lpstr>
      <vt:lpstr>TIR</vt:lpstr>
      <vt:lpstr>Sustainable Development</vt:lpstr>
      <vt:lpstr>Facilitation</vt:lpstr>
      <vt:lpstr>Goods Transport</vt:lpstr>
      <vt:lpstr>Taxi</vt:lpstr>
      <vt:lpstr>Passenger Transport</vt:lpstr>
      <vt:lpstr>1_Key messages 2</vt:lpstr>
      <vt:lpstr>Picture Slides</vt:lpstr>
      <vt:lpstr>Closure page</vt:lpstr>
      <vt:lpstr>The challenges for vehicle connectivity for politics and users </vt:lpstr>
      <vt:lpstr>This is the IRU</vt:lpstr>
      <vt:lpstr>Evolution of IRU Membership</vt:lpstr>
      <vt:lpstr>More simple efficiency innovation in transport than deployment of ITS also supported!</vt:lpstr>
      <vt:lpstr>But not generally for road transport...</vt:lpstr>
      <vt:lpstr>Lots of immediate innovations to benefit from</vt:lpstr>
      <vt:lpstr>Fleet operators and ITS</vt:lpstr>
      <vt:lpstr>What we recommend</vt:lpstr>
      <vt:lpstr>Extending possibilities of existing systems</vt:lpstr>
      <vt:lpstr>Use new technology</vt:lpstr>
      <vt:lpstr>The future is ”Connected”</vt:lpstr>
      <vt:lpstr>Main barriers hindering wider uptake</vt:lpstr>
      <vt:lpstr>Summary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IRU 2014</dc:title>
  <dc:creator>Awatts</dc:creator>
  <cp:lastModifiedBy>Colley</cp:lastModifiedBy>
  <cp:revision>124</cp:revision>
  <dcterms:created xsi:type="dcterms:W3CDTF">2013-12-24T10:10:45Z</dcterms:created>
  <dcterms:modified xsi:type="dcterms:W3CDTF">2014-11-26T12:01:36Z</dcterms:modified>
</cp:coreProperties>
</file>