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72" r:id="rId2"/>
    <p:sldId id="374" r:id="rId3"/>
    <p:sldId id="390" r:id="rId4"/>
    <p:sldId id="385" r:id="rId5"/>
    <p:sldId id="381" r:id="rId6"/>
    <p:sldId id="395" r:id="rId7"/>
    <p:sldId id="379" r:id="rId8"/>
    <p:sldId id="408" r:id="rId9"/>
  </p:sldIdLst>
  <p:sldSz cx="9144000" cy="6858000" type="screen4x3"/>
  <p:notesSz cx="6662738" cy="9926638"/>
  <p:defaultTextStyle>
    <a:defPPr>
      <a:defRPr lang="en-GB"/>
    </a:defPPr>
    <a:lvl1pPr algn="ctr" rtl="0" fontAlgn="base">
      <a:spcBef>
        <a:spcPct val="0"/>
      </a:spcBef>
      <a:spcAft>
        <a:spcPct val="0"/>
      </a:spcAft>
      <a:buSzPct val="90000"/>
      <a:defRPr sz="2400" kern="1200">
        <a:solidFill>
          <a:schemeClr val="folHlink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buSzPct val="90000"/>
      <a:defRPr sz="2400" kern="1200">
        <a:solidFill>
          <a:schemeClr val="folHlink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buSzPct val="90000"/>
      <a:defRPr sz="2400" kern="1200">
        <a:solidFill>
          <a:schemeClr val="folHlink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buSzPct val="90000"/>
      <a:defRPr sz="2400" kern="1200">
        <a:solidFill>
          <a:schemeClr val="folHlink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buSzPct val="90000"/>
      <a:defRPr sz="2400" kern="1200">
        <a:solidFill>
          <a:schemeClr val="folHlink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folHlink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folHlink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folHlink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folHlink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BD97"/>
    <a:srgbClr val="660066"/>
    <a:srgbClr val="336600"/>
    <a:srgbClr val="009900"/>
    <a:srgbClr val="FF0000"/>
    <a:srgbClr val="FFCC00"/>
    <a:srgbClr val="0099CC"/>
    <a:srgbClr val="1B07A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37" autoAdjust="0"/>
  </p:normalViewPr>
  <p:slideViewPr>
    <p:cSldViewPr snapToGrid="0">
      <p:cViewPr varScale="1">
        <p:scale>
          <a:sx n="97" d="100"/>
          <a:sy n="97" d="100"/>
        </p:scale>
        <p:origin x="-750" y="-102"/>
      </p:cViewPr>
      <p:guideLst>
        <p:guide orient="horz" pos="89"/>
        <p:guide orient="horz" pos="431"/>
        <p:guide orient="horz" pos="575"/>
        <p:guide orient="horz" pos="3825"/>
        <p:guide orient="horz" pos="1150"/>
        <p:guide pos="89"/>
        <p:guide pos="5675"/>
        <p:guide pos="28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1506" y="-102"/>
      </p:cViewPr>
      <p:guideLst>
        <p:guide orient="horz" pos="3127"/>
        <p:guide pos="2099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8" tIns="45839" rIns="91678" bIns="45839" numCol="1" anchor="t" anchorCtr="0" compatLnSpc="1">
            <a:prstTxWarp prst="textNoShape">
              <a:avLst/>
            </a:prstTxWarp>
          </a:bodyPr>
          <a:lstStyle>
            <a:lvl1pPr algn="l" defTabSz="915988">
              <a:buSzTx/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8" tIns="45839" rIns="91678" bIns="45839" numCol="1" anchor="t" anchorCtr="0" compatLnSpc="1">
            <a:prstTxWarp prst="textNoShape">
              <a:avLst/>
            </a:prstTxWarp>
          </a:bodyPr>
          <a:lstStyle>
            <a:lvl1pPr algn="r" defTabSz="915988">
              <a:buSzTx/>
              <a:defRPr sz="1200">
                <a:solidFill>
                  <a:schemeClr val="tx1"/>
                </a:solidFill>
              </a:defRPr>
            </a:lvl1pPr>
          </a:lstStyle>
          <a:p>
            <a:fld id="{46BCBF74-178D-4DA2-976C-C04494FA42B4}" type="datetime1">
              <a:rPr lang="en-GB"/>
              <a:pPr/>
              <a:t>06/06/2016</a:t>
            </a:fld>
            <a:endParaRPr lang="en-GB"/>
          </a:p>
        </p:txBody>
      </p:sp>
      <p:sp>
        <p:nvSpPr>
          <p:cNvPr id="1229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8" tIns="45839" rIns="91678" bIns="45839" numCol="1" anchor="b" anchorCtr="0" compatLnSpc="1">
            <a:prstTxWarp prst="textNoShape">
              <a:avLst/>
            </a:prstTxWarp>
          </a:bodyPr>
          <a:lstStyle>
            <a:lvl1pPr algn="l" defTabSz="915988">
              <a:buSzTx/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229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428163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8" tIns="45839" rIns="91678" bIns="45839" numCol="1" anchor="b" anchorCtr="0" compatLnSpc="1">
            <a:prstTxWarp prst="textNoShape">
              <a:avLst/>
            </a:prstTxWarp>
          </a:bodyPr>
          <a:lstStyle>
            <a:lvl1pPr algn="r" defTabSz="915988">
              <a:buSzTx/>
              <a:defRPr sz="1200">
                <a:solidFill>
                  <a:schemeClr val="tx1"/>
                </a:solidFill>
              </a:defRPr>
            </a:lvl1pPr>
          </a:lstStyle>
          <a:p>
            <a:fld id="{528B0240-4952-4FE3-BBE9-9908501A563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8" tIns="45839" rIns="91678" bIns="45839" numCol="1" anchor="t" anchorCtr="0" compatLnSpc="1">
            <a:prstTxWarp prst="textNoShape">
              <a:avLst/>
            </a:prstTxWarp>
          </a:bodyPr>
          <a:lstStyle>
            <a:lvl1pPr algn="l" defTabSz="915988">
              <a:buSzTx/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8" tIns="45839" rIns="91678" bIns="45839" numCol="1" anchor="t" anchorCtr="0" compatLnSpc="1">
            <a:prstTxWarp prst="textNoShape">
              <a:avLst/>
            </a:prstTxWarp>
          </a:bodyPr>
          <a:lstStyle>
            <a:lvl1pPr algn="r" defTabSz="915988">
              <a:buSzTx/>
              <a:defRPr sz="1200">
                <a:solidFill>
                  <a:schemeClr val="tx1"/>
                </a:solidFill>
              </a:defRPr>
            </a:lvl1pPr>
          </a:lstStyle>
          <a:p>
            <a:fld id="{9B03107A-1C70-4BCB-8C65-EB7EC4E5B587}" type="datetime1">
              <a:rPr lang="en-GB"/>
              <a:pPr/>
              <a:t>06/06/2016</a:t>
            </a:fld>
            <a:endParaRPr lang="en-GB"/>
          </a:p>
        </p:txBody>
      </p:sp>
      <p:sp>
        <p:nvSpPr>
          <p:cNvPr id="71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2923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8" tIns="45839" rIns="91678" bIns="458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8" tIns="45839" rIns="91678" bIns="45839" numCol="1" anchor="b" anchorCtr="0" compatLnSpc="1">
            <a:prstTxWarp prst="textNoShape">
              <a:avLst/>
            </a:prstTxWarp>
          </a:bodyPr>
          <a:lstStyle>
            <a:lvl1pPr algn="l" defTabSz="915988">
              <a:buSzTx/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428163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8" tIns="45839" rIns="91678" bIns="45839" numCol="1" anchor="b" anchorCtr="0" compatLnSpc="1">
            <a:prstTxWarp prst="textNoShape">
              <a:avLst/>
            </a:prstTxWarp>
          </a:bodyPr>
          <a:lstStyle>
            <a:lvl1pPr algn="r" defTabSz="915988">
              <a:buSzTx/>
              <a:defRPr sz="1200">
                <a:solidFill>
                  <a:schemeClr val="tx1"/>
                </a:solidFill>
              </a:defRPr>
            </a:lvl1pPr>
          </a:lstStyle>
          <a:p>
            <a:fld id="{73070A8B-FC3E-440C-9077-96C9D856BD1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F866CCB-0B85-4154-BBE7-ED4665156C5E}" type="datetime1">
              <a:rPr lang="en-GB"/>
              <a:pPr/>
              <a:t>06/06/2016</a:t>
            </a:fld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A51190-1A82-44A4-8924-F89B7ABF015A}" type="slidenum">
              <a:rPr lang="en-GB"/>
              <a:pPr/>
              <a:t>1</a:t>
            </a:fld>
            <a:endParaRPr lang="en-GB"/>
          </a:p>
        </p:txBody>
      </p:sp>
      <p:sp>
        <p:nvSpPr>
          <p:cNvPr id="65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8C4D575-9DCF-4E23-B242-CA2ABFD2472B}" type="datetime1">
              <a:rPr lang="en-GB"/>
              <a:pPr/>
              <a:t>06/06/2016</a:t>
            </a:fld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F5DA43-BA72-4561-8F9A-15C0997BC9FB}" type="slidenum">
              <a:rPr lang="en-GB"/>
              <a:pPr/>
              <a:t>2</a:t>
            </a:fld>
            <a:endParaRPr lang="en-GB"/>
          </a:p>
        </p:txBody>
      </p:sp>
      <p:sp>
        <p:nvSpPr>
          <p:cNvPr id="65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8916D37-31F5-4A5F-ACD4-15F137532952}" type="datetime1">
              <a:rPr lang="en-GB"/>
              <a:pPr/>
              <a:t>06/06/2016</a:t>
            </a:fld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3C0888-F986-4519-9496-CCCE2049143A}" type="slidenum">
              <a:rPr lang="en-GB"/>
              <a:pPr/>
              <a:t>3</a:t>
            </a:fld>
            <a:endParaRPr lang="en-GB"/>
          </a:p>
        </p:txBody>
      </p:sp>
      <p:sp>
        <p:nvSpPr>
          <p:cNvPr id="69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C5D55E2-6B91-4E80-9F19-82E00014651F}" type="datetime1">
              <a:rPr lang="en-GB"/>
              <a:pPr/>
              <a:t>06/06/2016</a:t>
            </a:fld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B51581-6E83-4669-A7CB-6E41D4036C96}" type="slidenum">
              <a:rPr lang="en-GB"/>
              <a:pPr/>
              <a:t>4</a:t>
            </a:fld>
            <a:endParaRPr lang="en-GB"/>
          </a:p>
        </p:txBody>
      </p:sp>
      <p:sp>
        <p:nvSpPr>
          <p:cNvPr id="68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6D4776A-13B3-404B-A8F5-498EE01105BD}" type="datetime1">
              <a:rPr lang="en-GB"/>
              <a:pPr/>
              <a:t>06/06/2016</a:t>
            </a:fld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B5D145-13E1-4BA4-9035-C519FA803BDA}" type="slidenum">
              <a:rPr lang="en-GB"/>
              <a:pPr/>
              <a:t>5</a:t>
            </a:fld>
            <a:endParaRPr lang="en-GB"/>
          </a:p>
        </p:txBody>
      </p:sp>
      <p:sp>
        <p:nvSpPr>
          <p:cNvPr id="67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F646938-1ADF-46E9-BD3E-EA4A99699783}" type="datetime1">
              <a:rPr lang="en-GB"/>
              <a:pPr/>
              <a:t>06/06/2016</a:t>
            </a:fld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8FF96C-959C-4330-8B52-63B9F7EEDA8E}" type="slidenum">
              <a:rPr lang="en-GB"/>
              <a:pPr/>
              <a:t>6</a:t>
            </a:fld>
            <a:endParaRPr lang="en-GB"/>
          </a:p>
        </p:txBody>
      </p:sp>
      <p:sp>
        <p:nvSpPr>
          <p:cNvPr id="70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37C4C08-039D-4E8F-87E7-0003AFD660E5}" type="datetime1">
              <a:rPr lang="en-GB"/>
              <a:pPr/>
              <a:t>06/06/2016</a:t>
            </a:fld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3EF387-2931-48CC-8E3B-BC37118E4DDB}" type="slidenum">
              <a:rPr lang="en-GB"/>
              <a:pPr/>
              <a:t>7</a:t>
            </a:fld>
            <a:endParaRPr lang="en-GB"/>
          </a:p>
        </p:txBody>
      </p:sp>
      <p:sp>
        <p:nvSpPr>
          <p:cNvPr id="66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35FC0EC-715B-433F-BBFA-D8874D0CCC3C}" type="datetime1">
              <a:rPr lang="en-GB"/>
              <a:pPr/>
              <a:t>06/06/2016</a:t>
            </a:fld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200D84-9932-491E-963D-06BB68A9E4F5}" type="slidenum">
              <a:rPr lang="en-GB"/>
              <a:pPr/>
              <a:t>8</a:t>
            </a:fld>
            <a:endParaRPr lang="en-GB"/>
          </a:p>
        </p:txBody>
      </p:sp>
      <p:sp>
        <p:nvSpPr>
          <p:cNvPr id="73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4949C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127000" y="608013"/>
            <a:ext cx="8902700" cy="520700"/>
          </a:xfrm>
        </p:spPr>
        <p:txBody>
          <a:bodyPr rIns="91440" bIns="45720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267" name="Rectangle 147"/>
          <p:cNvSpPr>
            <a:spLocks noGrp="1" noChangeArrowheads="1"/>
          </p:cNvSpPr>
          <p:nvPr>
            <p:ph type="subTitle" sz="quarter" idx="1"/>
          </p:nvPr>
        </p:nvSpPr>
        <p:spPr bwMode="black">
          <a:xfrm>
            <a:off x="131763" y="1752600"/>
            <a:ext cx="8882062" cy="4338638"/>
          </a:xfrm>
        </p:spPr>
        <p:txBody>
          <a:bodyPr/>
          <a:lstStyle>
            <a:lvl1pPr>
              <a:spcBef>
                <a:spcPct val="0"/>
              </a:spcBef>
              <a:spcAft>
                <a:spcPct val="0"/>
              </a:spcAft>
              <a:tabLst/>
              <a:defRPr>
                <a:solidFill>
                  <a:schemeClr val="folHlink"/>
                </a:solidFill>
              </a:defRPr>
            </a:lvl1pPr>
            <a:lvl2pPr marL="534988" lvl="1" indent="-182563">
              <a:tabLst/>
              <a:defRPr>
                <a:solidFill>
                  <a:schemeClr val="folHlink"/>
                </a:solidFill>
              </a:defRPr>
            </a:lvl2pPr>
            <a:lvl3pPr marL="895350" lvl="2" indent="-166688">
              <a:tabLst/>
              <a:defRPr>
                <a:solidFill>
                  <a:schemeClr val="folHlink"/>
                </a:solidFill>
              </a:defRPr>
            </a:lvl3pPr>
            <a:lvl4pPr marL="1257300" lvl="3" indent="-174625">
              <a:tabLst/>
              <a:defRPr>
                <a:solidFill>
                  <a:schemeClr val="folHlink"/>
                </a:solidFill>
              </a:defRPr>
            </a:lvl4pPr>
            <a:lvl5pPr marL="1436688" lvl="4" indent="0">
              <a:buFont typeface="Arial" charset="0"/>
              <a:buNone/>
              <a:tabLst/>
              <a:defRPr>
                <a:solidFill>
                  <a:schemeClr val="folHlink"/>
                </a:solidFill>
              </a:defRPr>
            </a:lvl5pPr>
          </a:lstStyle>
          <a:p>
            <a:r>
              <a:rPr lang="en-GB"/>
              <a:t>Click to edit Master subtitle style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October 19th, 2007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Page </a:t>
            </a:r>
            <a:fld id="{E596454D-F3E6-45FB-B7AF-DC27DA5F50D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608013"/>
            <a:ext cx="2217737" cy="5480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413" y="608013"/>
            <a:ext cx="6505575" cy="5480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October 19th, 2007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Page </a:t>
            </a:r>
            <a:fld id="{ED6DC87A-06B3-4BED-982B-FA528C4F152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October 19th, 2007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Page </a:t>
            </a:r>
            <a:fld id="{EF9D6A4B-8E79-4D25-97C7-3A70094EEF4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October 19th, 2007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Page </a:t>
            </a:r>
            <a:fld id="{87A3DEBA-E5E0-4C7B-9DAC-6A91366DE3D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763" y="1752600"/>
            <a:ext cx="4357687" cy="4335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752600"/>
            <a:ext cx="4359275" cy="4335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October 19th, 2007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Page </a:t>
            </a:r>
            <a:fld id="{F805D826-6421-424E-8849-4F8B2BC9542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October 19th, 2007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Page </a:t>
            </a:r>
            <a:fld id="{727A0E33-C29D-4986-AF4E-61E1FC5C256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October 19th, 2007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Page </a:t>
            </a:r>
            <a:fld id="{444236BF-39FE-437A-A9D0-E306C5E69B3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October 19th, 2007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Page </a:t>
            </a:r>
            <a:fld id="{DAEDA070-17AB-4BAD-9563-290AC204D4C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October 19th, 2007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Page </a:t>
            </a:r>
            <a:fld id="{85123FF6-678D-4E46-BF06-549A387EAE2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October 19th, 2007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Page </a:t>
            </a:r>
            <a:fld id="{E4A39028-5493-45E3-A57B-DFC0BE9930E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96100" y="6526213"/>
            <a:ext cx="210502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SzTx/>
              <a:defRPr sz="1100">
                <a:solidFill>
                  <a:srgbClr val="4949C3"/>
                </a:solidFill>
              </a:defRPr>
            </a:lvl1pPr>
          </a:lstStyle>
          <a:p>
            <a:r>
              <a:rPr lang="en-GB"/>
              <a:t>October 19th, 2007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96100" y="6334125"/>
            <a:ext cx="210502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SzTx/>
              <a:defRPr sz="1100">
                <a:solidFill>
                  <a:srgbClr val="4949C3"/>
                </a:solidFill>
              </a:defRPr>
            </a:lvl1pPr>
          </a:lstStyle>
          <a:p>
            <a:r>
              <a:rPr lang="en-GB"/>
              <a:t>Page </a:t>
            </a:r>
            <a:fld id="{00B80BD0-3B4A-4920-B354-450C308EA0E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413" y="608013"/>
            <a:ext cx="8859837" cy="106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1763" y="1752600"/>
            <a:ext cx="8869362" cy="433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styles, Click to edit Master text styles,Click to edit Master text styles.</a:t>
            </a:r>
          </a:p>
          <a:p>
            <a:pPr lvl="1"/>
            <a:r>
              <a:rPr lang="en-GB" smtClean="0"/>
              <a:t>Second level, Click to edit Master text stylesClick </a:t>
            </a:r>
            <a:br>
              <a:rPr lang="en-GB" smtClean="0"/>
            </a:br>
            <a:r>
              <a:rPr lang="en-GB" smtClean="0"/>
              <a:t>to edit Master text styles.</a:t>
            </a:r>
          </a:p>
          <a:p>
            <a:pPr lvl="2"/>
            <a:r>
              <a:rPr lang="en-GB" smtClean="0"/>
              <a:t>Third level, Click to edit Master text stylesClick </a:t>
            </a:r>
            <a:br>
              <a:rPr lang="en-GB" smtClean="0"/>
            </a:br>
            <a:r>
              <a:rPr lang="en-GB" smtClean="0"/>
              <a:t>to edit Master text styles.</a:t>
            </a:r>
          </a:p>
          <a:p>
            <a:pPr lvl="3"/>
            <a:r>
              <a:rPr lang="en-GB" smtClean="0"/>
              <a:t>Fourth level, Click to edit Master text stylesClick </a:t>
            </a:r>
            <a:br>
              <a:rPr lang="en-GB" smtClean="0"/>
            </a:br>
            <a:r>
              <a:rPr lang="en-GB" smtClean="0"/>
              <a:t>to edit Master text styles.</a:t>
            </a:r>
          </a:p>
          <a:p>
            <a:pPr lvl="4"/>
            <a:r>
              <a:rPr lang="en-GB" smtClean="0"/>
              <a:t>Fifth level, Click to edit Master text stylesClick </a:t>
            </a:r>
            <a:br>
              <a:rPr lang="en-GB" smtClean="0"/>
            </a:br>
            <a:r>
              <a:rPr lang="en-GB" smtClean="0"/>
              <a:t>to edit Master text styles</a:t>
            </a:r>
          </a:p>
        </p:txBody>
      </p:sp>
      <p:sp>
        <p:nvSpPr>
          <p:cNvPr id="1053" name="Text Box 29"/>
          <p:cNvSpPr txBox="1">
            <a:spLocks noChangeArrowheads="1"/>
          </p:cNvSpPr>
          <p:nvPr/>
        </p:nvSpPr>
        <p:spPr bwMode="auto">
          <a:xfrm>
            <a:off x="146050" y="6546850"/>
            <a:ext cx="31654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l">
              <a:spcBef>
                <a:spcPct val="50000"/>
              </a:spcBef>
              <a:buSzTx/>
            </a:pPr>
            <a:r>
              <a:rPr lang="en-US" sz="1100">
                <a:solidFill>
                  <a:srgbClr val="4949C3"/>
                </a:solidFill>
              </a:rPr>
              <a:t>PricewaterhouseCoopers</a:t>
            </a:r>
            <a:endParaRPr lang="en-GB" sz="1100">
              <a:solidFill>
                <a:srgbClr val="4949C3"/>
              </a:solidFill>
            </a:endParaRPr>
          </a:p>
        </p:txBody>
      </p:sp>
      <p:sp>
        <p:nvSpPr>
          <p:cNvPr id="1163" name="Rectangle 139"/>
          <p:cNvSpPr>
            <a:spLocks noChangeArrowheads="1"/>
          </p:cNvSpPr>
          <p:nvPr userDrawn="1"/>
        </p:nvSpPr>
        <p:spPr bwMode="auto">
          <a:xfrm>
            <a:off x="109538" y="101600"/>
            <a:ext cx="875188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just" defTabSz="912813" eaLnBrk="0" hangingPunct="0">
              <a:lnSpc>
                <a:spcPct val="90000"/>
              </a:lnSpc>
              <a:buClr>
                <a:schemeClr val="tx2"/>
              </a:buClr>
              <a:buSzTx/>
            </a:pPr>
            <a:r>
              <a:rPr lang="en-GB" sz="1400" i="1">
                <a:solidFill>
                  <a:srgbClr val="3D34E8"/>
                </a:solidFill>
              </a:rPr>
              <a:t>Study on </a:t>
            </a:r>
            <a:r>
              <a:rPr lang="en-US" sz="1400" i="1">
                <a:solidFill>
                  <a:srgbClr val="3D34E8"/>
                </a:solidFill>
              </a:rPr>
              <a:t> the new regulation on driving and rest time and its impacts regarding the deletion of the "12 days exception" for busses</a:t>
            </a:r>
            <a:endParaRPr lang="en-GB" sz="1400" i="1">
              <a:solidFill>
                <a:srgbClr val="3D34E8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rgbClr val="3D34E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rgbClr val="3D34E8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rgbClr val="3D34E8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rgbClr val="3D34E8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rgbClr val="3D34E8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3D34E8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3D34E8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3D34E8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3D34E8"/>
          </a:solidFill>
          <a:latin typeface="Arial" charset="0"/>
          <a:cs typeface="Arial" charset="0"/>
        </a:defRPr>
      </a:lvl9pPr>
    </p:titleStyle>
    <p:bodyStyle>
      <a:lvl1pPr algn="l" defTabSz="695325" rtl="0" fontAlgn="base">
        <a:spcBef>
          <a:spcPct val="20000"/>
        </a:spcBef>
        <a:spcAft>
          <a:spcPct val="20000"/>
        </a:spcAft>
        <a:buSzPct val="90000"/>
        <a:buFont typeface="Arial" charset="0"/>
        <a:tabLst>
          <a:tab pos="450850" algn="l"/>
          <a:tab pos="722313" algn="l"/>
          <a:tab pos="1074738" algn="l"/>
          <a:tab pos="1427163" algn="l"/>
          <a:tab pos="1700213" algn="l"/>
        </a:tabLst>
        <a:defRPr sz="2400">
          <a:solidFill>
            <a:srgbClr val="1B07AD"/>
          </a:solidFill>
          <a:latin typeface="+mn-lt"/>
          <a:ea typeface="+mn-ea"/>
          <a:cs typeface="+mn-cs"/>
        </a:defRPr>
      </a:lvl1pPr>
      <a:lvl2pPr marL="450850" indent="-180975" algn="l" defTabSz="695325" rtl="0" fontAlgn="base">
        <a:spcBef>
          <a:spcPct val="0"/>
        </a:spcBef>
        <a:spcAft>
          <a:spcPct val="20000"/>
        </a:spcAft>
        <a:buChar char="•"/>
        <a:tabLst>
          <a:tab pos="450850" algn="l"/>
          <a:tab pos="722313" algn="l"/>
          <a:tab pos="1074738" algn="l"/>
          <a:tab pos="1427163" algn="l"/>
          <a:tab pos="1700213" algn="l"/>
        </a:tabLst>
        <a:defRPr sz="2400">
          <a:solidFill>
            <a:srgbClr val="1B07AD"/>
          </a:solidFill>
          <a:latin typeface="+mn-lt"/>
          <a:cs typeface="+mn-cs"/>
        </a:defRPr>
      </a:lvl2pPr>
      <a:lvl3pPr marL="903288" indent="-174625" algn="l" defTabSz="695325" rtl="0" fontAlgn="base">
        <a:spcBef>
          <a:spcPct val="0"/>
        </a:spcBef>
        <a:spcAft>
          <a:spcPct val="20000"/>
        </a:spcAft>
        <a:buFont typeface="Arial" charset="0"/>
        <a:buChar char="-"/>
        <a:tabLst>
          <a:tab pos="450850" algn="l"/>
          <a:tab pos="722313" algn="l"/>
          <a:tab pos="1074738" algn="l"/>
          <a:tab pos="1427163" algn="l"/>
          <a:tab pos="1700213" algn="l"/>
        </a:tabLst>
        <a:defRPr sz="2400">
          <a:solidFill>
            <a:srgbClr val="1B07AD"/>
          </a:solidFill>
          <a:latin typeface="+mn-lt"/>
          <a:cs typeface="+mn-cs"/>
        </a:defRPr>
      </a:lvl3pPr>
      <a:lvl4pPr marL="1255713" indent="-173038" algn="l" defTabSz="695325" rtl="0" fontAlgn="base">
        <a:spcBef>
          <a:spcPct val="0"/>
        </a:spcBef>
        <a:spcAft>
          <a:spcPct val="20000"/>
        </a:spcAft>
        <a:buChar char="•"/>
        <a:tabLst>
          <a:tab pos="450850" algn="l"/>
          <a:tab pos="722313" algn="l"/>
          <a:tab pos="1074738" algn="l"/>
          <a:tab pos="1427163" algn="l"/>
          <a:tab pos="1700213" algn="l"/>
        </a:tabLst>
        <a:defRPr sz="2400">
          <a:solidFill>
            <a:srgbClr val="1B07AD"/>
          </a:solidFill>
          <a:latin typeface="+mn-lt"/>
          <a:cs typeface="+mn-cs"/>
        </a:defRPr>
      </a:lvl4pPr>
      <a:lvl5pPr marL="1616075" indent="-180975" algn="l" defTabSz="695325" rtl="0" fontAlgn="base">
        <a:spcBef>
          <a:spcPct val="0"/>
        </a:spcBef>
        <a:spcAft>
          <a:spcPct val="20000"/>
        </a:spcAft>
        <a:buFont typeface="Arial" charset="0"/>
        <a:buChar char="-"/>
        <a:tabLst>
          <a:tab pos="450850" algn="l"/>
          <a:tab pos="722313" algn="l"/>
          <a:tab pos="1074738" algn="l"/>
          <a:tab pos="1427163" algn="l"/>
          <a:tab pos="1700213" algn="l"/>
        </a:tabLst>
        <a:defRPr sz="2400">
          <a:solidFill>
            <a:srgbClr val="1B07AD"/>
          </a:solidFill>
          <a:latin typeface="+mn-lt"/>
          <a:cs typeface="+mn-cs"/>
        </a:defRPr>
      </a:lvl5pPr>
      <a:lvl6pPr marL="2073275" indent="-180975" algn="l" defTabSz="695325" rtl="0" fontAlgn="base">
        <a:spcBef>
          <a:spcPct val="0"/>
        </a:spcBef>
        <a:spcAft>
          <a:spcPct val="20000"/>
        </a:spcAft>
        <a:buFont typeface="Arial" charset="0"/>
        <a:buChar char="-"/>
        <a:tabLst>
          <a:tab pos="450850" algn="l"/>
          <a:tab pos="722313" algn="l"/>
          <a:tab pos="1074738" algn="l"/>
          <a:tab pos="1427163" algn="l"/>
          <a:tab pos="1700213" algn="l"/>
        </a:tabLst>
        <a:defRPr sz="2400">
          <a:solidFill>
            <a:srgbClr val="1B07AD"/>
          </a:solidFill>
          <a:latin typeface="+mn-lt"/>
          <a:cs typeface="+mn-cs"/>
        </a:defRPr>
      </a:lvl6pPr>
      <a:lvl7pPr marL="2530475" indent="-180975" algn="l" defTabSz="695325" rtl="0" fontAlgn="base">
        <a:spcBef>
          <a:spcPct val="0"/>
        </a:spcBef>
        <a:spcAft>
          <a:spcPct val="20000"/>
        </a:spcAft>
        <a:buFont typeface="Arial" charset="0"/>
        <a:buChar char="-"/>
        <a:tabLst>
          <a:tab pos="450850" algn="l"/>
          <a:tab pos="722313" algn="l"/>
          <a:tab pos="1074738" algn="l"/>
          <a:tab pos="1427163" algn="l"/>
          <a:tab pos="1700213" algn="l"/>
        </a:tabLst>
        <a:defRPr sz="2400">
          <a:solidFill>
            <a:srgbClr val="1B07AD"/>
          </a:solidFill>
          <a:latin typeface="+mn-lt"/>
          <a:cs typeface="+mn-cs"/>
        </a:defRPr>
      </a:lvl7pPr>
      <a:lvl8pPr marL="2987675" indent="-180975" algn="l" defTabSz="695325" rtl="0" fontAlgn="base">
        <a:spcBef>
          <a:spcPct val="0"/>
        </a:spcBef>
        <a:spcAft>
          <a:spcPct val="20000"/>
        </a:spcAft>
        <a:buFont typeface="Arial" charset="0"/>
        <a:buChar char="-"/>
        <a:tabLst>
          <a:tab pos="450850" algn="l"/>
          <a:tab pos="722313" algn="l"/>
          <a:tab pos="1074738" algn="l"/>
          <a:tab pos="1427163" algn="l"/>
          <a:tab pos="1700213" algn="l"/>
        </a:tabLst>
        <a:defRPr sz="2400">
          <a:solidFill>
            <a:srgbClr val="1B07AD"/>
          </a:solidFill>
          <a:latin typeface="+mn-lt"/>
          <a:cs typeface="+mn-cs"/>
        </a:defRPr>
      </a:lvl8pPr>
      <a:lvl9pPr marL="3444875" indent="-180975" algn="l" defTabSz="695325" rtl="0" fontAlgn="base">
        <a:spcBef>
          <a:spcPct val="0"/>
        </a:spcBef>
        <a:spcAft>
          <a:spcPct val="20000"/>
        </a:spcAft>
        <a:buFont typeface="Arial" charset="0"/>
        <a:buChar char="-"/>
        <a:tabLst>
          <a:tab pos="450850" algn="l"/>
          <a:tab pos="722313" algn="l"/>
          <a:tab pos="1074738" algn="l"/>
          <a:tab pos="1427163" algn="l"/>
          <a:tab pos="1700213" algn="l"/>
        </a:tabLst>
        <a:defRPr sz="2400">
          <a:solidFill>
            <a:srgbClr val="1B07AD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5088" y="111125"/>
            <a:ext cx="8902700" cy="520700"/>
          </a:xfrm>
        </p:spPr>
        <p:txBody>
          <a:bodyPr/>
          <a:lstStyle/>
          <a:p>
            <a:r>
              <a:rPr lang="en-GB" sz="3200">
                <a:solidFill>
                  <a:srgbClr val="FFFF00"/>
                </a:solidFill>
              </a:rPr>
              <a:t>European Parliament</a:t>
            </a:r>
          </a:p>
        </p:txBody>
      </p:sp>
      <p:sp>
        <p:nvSpPr>
          <p:cNvPr id="651267" name="Text Box 3"/>
          <p:cNvSpPr txBox="1">
            <a:spLocks noChangeArrowheads="1"/>
          </p:cNvSpPr>
          <p:nvPr/>
        </p:nvSpPr>
        <p:spPr bwMode="black">
          <a:xfrm>
            <a:off x="120650" y="6226175"/>
            <a:ext cx="31877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Ins="0" bIns="0" anchor="b">
            <a:spAutoFit/>
          </a:bodyPr>
          <a:lstStyle/>
          <a:p>
            <a:pPr algn="r">
              <a:spcBef>
                <a:spcPct val="50000"/>
              </a:spcBef>
              <a:buSzTx/>
            </a:pPr>
            <a:r>
              <a:rPr lang="en-GB" sz="3000">
                <a:latin typeface="PwC_Logo" pitchFamily="2" charset="2"/>
              </a:rPr>
              <a:t>PwC</a:t>
            </a:r>
          </a:p>
        </p:txBody>
      </p:sp>
      <p:sp>
        <p:nvSpPr>
          <p:cNvPr id="651268" name="Rectangle 4"/>
          <p:cNvSpPr>
            <a:spLocks noChangeArrowheads="1"/>
          </p:cNvSpPr>
          <p:nvPr/>
        </p:nvSpPr>
        <p:spPr bwMode="black">
          <a:xfrm>
            <a:off x="65088" y="661988"/>
            <a:ext cx="89027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/>
          <a:lstStyle/>
          <a:p>
            <a:pPr algn="l">
              <a:buSzTx/>
            </a:pPr>
            <a:r>
              <a:rPr lang="en-GB" sz="3200">
                <a:solidFill>
                  <a:srgbClr val="FFFF00"/>
                </a:solidFill>
              </a:rPr>
              <a:t>Committee on Transport and Tourism</a:t>
            </a:r>
          </a:p>
        </p:txBody>
      </p:sp>
      <p:sp>
        <p:nvSpPr>
          <p:cNvPr id="651269" name="Rectangle 5"/>
          <p:cNvSpPr>
            <a:spLocks noChangeArrowheads="1"/>
          </p:cNvSpPr>
          <p:nvPr/>
        </p:nvSpPr>
        <p:spPr bwMode="black">
          <a:xfrm>
            <a:off x="65088" y="2106613"/>
            <a:ext cx="89027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/>
          <a:lstStyle/>
          <a:p>
            <a:pPr algn="l">
              <a:buSzTx/>
            </a:pPr>
            <a:r>
              <a:rPr lang="en-US" sz="2800" b="1"/>
              <a:t>Study on the new regulation on driving and rest time and its impacts regarding the deletion of the "12 days exception" for busses - requested by the Committee on Transport and Tourism of the European Parliament</a:t>
            </a:r>
            <a:br>
              <a:rPr lang="en-US" sz="2800" b="1"/>
            </a:br>
            <a:endParaRPr lang="en-GB" sz="2800" b="1"/>
          </a:p>
        </p:txBody>
      </p:sp>
      <p:sp>
        <p:nvSpPr>
          <p:cNvPr id="651270" name="Rectangle 6"/>
          <p:cNvSpPr>
            <a:spLocks noChangeArrowheads="1"/>
          </p:cNvSpPr>
          <p:nvPr/>
        </p:nvSpPr>
        <p:spPr bwMode="black">
          <a:xfrm>
            <a:off x="65088" y="3733800"/>
            <a:ext cx="89027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/>
          <a:lstStyle/>
          <a:p>
            <a:pPr algn="l">
              <a:buSzTx/>
            </a:pPr>
            <a:endParaRPr lang="en-US" sz="2000" b="1"/>
          </a:p>
        </p:txBody>
      </p:sp>
      <p:sp>
        <p:nvSpPr>
          <p:cNvPr id="651271" name="Rectangle 7"/>
          <p:cNvSpPr>
            <a:spLocks noChangeArrowheads="1"/>
          </p:cNvSpPr>
          <p:nvPr/>
        </p:nvSpPr>
        <p:spPr bwMode="black">
          <a:xfrm>
            <a:off x="65088" y="4613275"/>
            <a:ext cx="89027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/>
          <a:lstStyle/>
          <a:p>
            <a:pPr algn="l">
              <a:buSzTx/>
            </a:pPr>
            <a:r>
              <a:rPr lang="en-US" i="1"/>
              <a:t>Kortrijk, 19 October 2007</a:t>
            </a:r>
            <a:r>
              <a:rPr lang="en-US"/>
              <a:t> </a:t>
            </a:r>
            <a:r>
              <a:rPr lang="en-GB" sz="1800" i="1"/>
              <a:t/>
            </a:r>
            <a:br>
              <a:rPr lang="en-GB" sz="1800" i="1"/>
            </a:br>
            <a:endParaRPr lang="en-GB" sz="18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October 19th, 2007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/>
              <a:t>Page </a:t>
            </a:r>
            <a:fld id="{AC5BF734-70F5-44AF-8294-0F304D7F73D9}" type="slidenum">
              <a:rPr lang="en-GB"/>
              <a:pPr/>
              <a:t>2</a:t>
            </a:fld>
            <a:endParaRPr lang="en-GB"/>
          </a:p>
        </p:txBody>
      </p:sp>
      <p:sp>
        <p:nvSpPr>
          <p:cNvPr id="657414" name="Rectangle 6"/>
          <p:cNvSpPr>
            <a:spLocks noChangeArrowheads="1"/>
          </p:cNvSpPr>
          <p:nvPr/>
        </p:nvSpPr>
        <p:spPr bwMode="auto">
          <a:xfrm>
            <a:off x="57150" y="1041400"/>
            <a:ext cx="8912225" cy="1077913"/>
          </a:xfrm>
          <a:prstGeom prst="rect">
            <a:avLst/>
          </a:prstGeom>
          <a:solidFill>
            <a:schemeClr val="bg1">
              <a:alpha val="33000"/>
            </a:schemeClr>
          </a:solidFill>
          <a:ln w="22225" algn="ctr">
            <a:solidFill>
              <a:srgbClr val="1B07AD"/>
            </a:solidFill>
            <a:prstDash val="sysDot"/>
            <a:miter lim="800000"/>
            <a:headEnd/>
            <a:tailEnd/>
          </a:ln>
          <a:effectLst/>
        </p:spPr>
        <p:txBody>
          <a:bodyPr wrap="none" lIns="63500" tIns="0" rIns="0" bIns="0" anchor="ctr"/>
          <a:lstStyle/>
          <a:p>
            <a:endParaRPr lang="fr-CH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413" y="569913"/>
            <a:ext cx="8859837" cy="339725"/>
          </a:xfrm>
        </p:spPr>
        <p:txBody>
          <a:bodyPr/>
          <a:lstStyle/>
          <a:p>
            <a:r>
              <a:rPr lang="en-GB"/>
              <a:t>Project objectives 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413" y="1157288"/>
            <a:ext cx="8694737" cy="4335462"/>
          </a:xfrm>
        </p:spPr>
        <p:txBody>
          <a:bodyPr/>
          <a:lstStyle/>
          <a:p>
            <a:pPr algn="just">
              <a:buSzTx/>
              <a:buFontTx/>
              <a:buNone/>
              <a:tabLst>
                <a:tab pos="0" algn="l"/>
                <a:tab pos="722313" algn="l"/>
                <a:tab pos="1427163" algn="l"/>
              </a:tabLst>
            </a:pPr>
            <a:r>
              <a:rPr lang="it-IT" sz="1800" b="1">
                <a:solidFill>
                  <a:srgbClr val="0099CC"/>
                </a:solidFill>
              </a:rPr>
              <a:t>The issue:</a:t>
            </a:r>
          </a:p>
          <a:p>
            <a:pPr algn="just">
              <a:buSzTx/>
              <a:buFontTx/>
              <a:buNone/>
              <a:tabLst>
                <a:tab pos="0" algn="l"/>
                <a:tab pos="722313" algn="l"/>
                <a:tab pos="1427163" algn="l"/>
              </a:tabLst>
            </a:pPr>
            <a:r>
              <a:rPr lang="en-US" sz="1800" b="1">
                <a:solidFill>
                  <a:srgbClr val="0099CC"/>
                </a:solidFill>
              </a:rPr>
              <a:t>Regulation N. 561/2006: Deletion of the exception for “international carriage of passengers, other than on regular services” which existed in the old regulation.</a:t>
            </a:r>
            <a:r>
              <a:rPr lang="en-US" sz="1800" b="1">
                <a:solidFill>
                  <a:srgbClr val="FF0000"/>
                </a:solidFill>
              </a:rPr>
              <a:t> </a:t>
            </a:r>
          </a:p>
          <a:p>
            <a:pPr marL="449263" lvl="1" indent="-269875" algn="just">
              <a:buFontTx/>
              <a:buAutoNum type="arabicPeriod"/>
              <a:tabLst>
                <a:tab pos="0" algn="l"/>
                <a:tab pos="722313" algn="l"/>
                <a:tab pos="1427163" algn="l"/>
              </a:tabLst>
            </a:pPr>
            <a:endParaRPr lang="en-US" sz="800" b="1"/>
          </a:p>
          <a:p>
            <a:pPr marL="449263" lvl="1" indent="-269875" algn="just">
              <a:buFontTx/>
              <a:buAutoNum type="arabicPeriod"/>
              <a:tabLst>
                <a:tab pos="0" algn="l"/>
                <a:tab pos="722313" algn="l"/>
                <a:tab pos="1427163" algn="l"/>
              </a:tabLst>
            </a:pPr>
            <a:r>
              <a:rPr lang="en-US" sz="1800" b="1"/>
              <a:t>To give an overview of the economic situation and the characteristics of the bus and coach tourism sector affected by the new regulation</a:t>
            </a:r>
          </a:p>
          <a:p>
            <a:pPr marL="449263" lvl="1" indent="-269875" algn="just">
              <a:buFontTx/>
              <a:buAutoNum type="arabicPeriod"/>
              <a:tabLst>
                <a:tab pos="0" algn="l"/>
                <a:tab pos="722313" algn="l"/>
                <a:tab pos="1427163" algn="l"/>
              </a:tabLst>
            </a:pPr>
            <a:r>
              <a:rPr lang="en-US" sz="1800" b="1"/>
              <a:t>To provide a detailed impact assessment as regards the deletion of the 12 days rule. Analysis will be developed in relation to the following issues:</a:t>
            </a:r>
          </a:p>
          <a:p>
            <a:pPr marL="1722438" lvl="2" indent="-457200">
              <a:buFont typeface="Arial" charset="0"/>
              <a:buAutoNum type="alphaLcParenR"/>
              <a:tabLst>
                <a:tab pos="0" algn="l"/>
                <a:tab pos="722313" algn="l"/>
                <a:tab pos="1427163" algn="l"/>
              </a:tabLst>
            </a:pPr>
            <a:r>
              <a:rPr lang="en-US" sz="1800" b="1"/>
              <a:t>bus and coach tourism </a:t>
            </a:r>
          </a:p>
          <a:p>
            <a:pPr marL="1722438" lvl="2" indent="-457200">
              <a:buFont typeface="Arial" charset="0"/>
              <a:buAutoNum type="alphaLcParenR"/>
              <a:tabLst>
                <a:tab pos="0" algn="l"/>
                <a:tab pos="722313" algn="l"/>
                <a:tab pos="1427163" algn="l"/>
              </a:tabLst>
            </a:pPr>
            <a:r>
              <a:rPr lang="en-GB" sz="1800" b="1"/>
              <a:t>competitiveness of the industry </a:t>
            </a:r>
          </a:p>
          <a:p>
            <a:pPr marL="1722438" lvl="2" indent="-457200">
              <a:buFont typeface="Arial" charset="0"/>
              <a:buAutoNum type="alphaLcParenR"/>
              <a:tabLst>
                <a:tab pos="0" algn="l"/>
                <a:tab pos="722313" algn="l"/>
                <a:tab pos="1427163" algn="l"/>
              </a:tabLst>
            </a:pPr>
            <a:r>
              <a:rPr lang="en-US" sz="1800" b="1"/>
              <a:t>road safety</a:t>
            </a:r>
          </a:p>
          <a:p>
            <a:pPr marL="449263" lvl="1" indent="-269875" algn="just">
              <a:buFontTx/>
              <a:buAutoNum type="arabicPeriod"/>
              <a:tabLst>
                <a:tab pos="0" algn="l"/>
                <a:tab pos="722313" algn="l"/>
                <a:tab pos="1427163" algn="l"/>
              </a:tabLst>
            </a:pPr>
            <a:r>
              <a:rPr lang="en-US" sz="1800" b="1"/>
              <a:t>To assess the new regulation's impact on the business viability of SMEs and in rural areas - in particular as regards a potential shortage of drivers caused by the provisions of the new regulation.</a:t>
            </a:r>
          </a:p>
          <a:p>
            <a:pPr marL="449263" lvl="1" indent="-269875" algn="just">
              <a:buFontTx/>
              <a:buAutoNum type="arabicPeriod"/>
              <a:tabLst>
                <a:tab pos="0" algn="l"/>
                <a:tab pos="722313" algn="l"/>
                <a:tab pos="1427163" algn="l"/>
              </a:tabLst>
            </a:pPr>
            <a:r>
              <a:rPr lang="en-GB" sz="1800" b="1"/>
              <a:t>To draw and summarise conclusions, with regard to:</a:t>
            </a:r>
          </a:p>
          <a:p>
            <a:pPr marL="1722438" lvl="2" indent="-457200">
              <a:buFont typeface="Arial" charset="0"/>
              <a:buAutoNum type="alphaLcParenR"/>
              <a:tabLst>
                <a:tab pos="0" algn="l"/>
                <a:tab pos="722313" algn="l"/>
                <a:tab pos="1427163" algn="l"/>
              </a:tabLst>
            </a:pPr>
            <a:r>
              <a:rPr lang="en-GB" sz="1800" b="1"/>
              <a:t>appropriateness and proportionality of rule </a:t>
            </a:r>
          </a:p>
          <a:p>
            <a:pPr marL="1722438" lvl="2" indent="-457200">
              <a:buFont typeface="Arial" charset="0"/>
              <a:buAutoNum type="alphaLcParenR"/>
              <a:tabLst>
                <a:tab pos="0" algn="l"/>
                <a:tab pos="722313" algn="l"/>
                <a:tab pos="1427163" algn="l"/>
              </a:tabLst>
            </a:pPr>
            <a:r>
              <a:rPr lang="en-GB" sz="1800" b="1"/>
              <a:t>recommendations in case of evidence of significant negative effects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October 19th, 2007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/>
              <a:t>Page </a:t>
            </a:r>
            <a:fld id="{276F973D-C543-4FEC-811D-9DE9C580D70C}" type="slidenum">
              <a:rPr lang="en-GB"/>
              <a:pPr/>
              <a:t>3</a:t>
            </a:fld>
            <a:endParaRPr lang="en-GB"/>
          </a:p>
        </p:txBody>
      </p:sp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413" y="582613"/>
            <a:ext cx="8859837" cy="392112"/>
          </a:xfrm>
        </p:spPr>
        <p:txBody>
          <a:bodyPr/>
          <a:lstStyle/>
          <a:p>
            <a:r>
              <a:rPr lang="en-GB"/>
              <a:t>Task objectives and content  </a:t>
            </a:r>
          </a:p>
        </p:txBody>
      </p:sp>
      <p:sp>
        <p:nvSpPr>
          <p:cNvPr id="697348" name="Rectangle 4"/>
          <p:cNvSpPr>
            <a:spLocks noChangeArrowheads="1"/>
          </p:cNvSpPr>
          <p:nvPr/>
        </p:nvSpPr>
        <p:spPr bwMode="auto">
          <a:xfrm>
            <a:off x="147638" y="1120775"/>
            <a:ext cx="88693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l" defTabSz="695325">
              <a:buSzTx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b="1">
                <a:solidFill>
                  <a:srgbClr val="1B07AD"/>
                </a:solidFill>
              </a:rPr>
              <a:t>How the analysis will be developed</a:t>
            </a:r>
          </a:p>
        </p:txBody>
      </p:sp>
      <p:sp>
        <p:nvSpPr>
          <p:cNvPr id="697349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04800" y="1765300"/>
            <a:ext cx="2284413" cy="1066800"/>
          </a:xfrm>
          <a:prstGeom prst="homePlate">
            <a:avLst>
              <a:gd name="adj" fmla="val 53534"/>
            </a:avLst>
          </a:prstGeom>
          <a:solidFill>
            <a:srgbClr val="CCCCFF"/>
          </a:solidFill>
          <a:ln w="9525" algn="ctr">
            <a:solidFill>
              <a:srgbClr val="1B07AD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180000" rIns="180000" anchorCtr="1"/>
          <a:lstStyle/>
          <a:p>
            <a:pPr>
              <a:lnSpc>
                <a:spcPct val="110000"/>
              </a:lnSpc>
              <a:buSzTx/>
            </a:pPr>
            <a:r>
              <a:rPr lang="en-GB" sz="1400" b="1">
                <a:solidFill>
                  <a:srgbClr val="1B07AD"/>
                </a:solidFill>
              </a:rPr>
              <a:t>Task I </a:t>
            </a:r>
          </a:p>
          <a:p>
            <a:pPr>
              <a:lnSpc>
                <a:spcPct val="110000"/>
              </a:lnSpc>
              <a:buSzTx/>
            </a:pPr>
            <a:r>
              <a:rPr lang="en-GB" sz="1400" b="1">
                <a:solidFill>
                  <a:srgbClr val="1B07AD"/>
                </a:solidFill>
              </a:rPr>
              <a:t>SECTOR OVERVIEW</a:t>
            </a:r>
          </a:p>
        </p:txBody>
      </p:sp>
      <p:sp>
        <p:nvSpPr>
          <p:cNvPr id="697350" name="AutoShap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222500" y="1765300"/>
            <a:ext cx="2357438" cy="1066800"/>
          </a:xfrm>
          <a:prstGeom prst="chevron">
            <a:avLst>
              <a:gd name="adj" fmla="val 55246"/>
            </a:avLst>
          </a:prstGeom>
          <a:solidFill>
            <a:srgbClr val="CCCCFF"/>
          </a:solidFill>
          <a:ln w="9525" algn="ctr">
            <a:solidFill>
              <a:srgbClr val="1B07AD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180000" rIns="180000" anchorCtr="1"/>
          <a:lstStyle/>
          <a:p>
            <a:pPr lvl="1">
              <a:lnSpc>
                <a:spcPct val="110000"/>
              </a:lnSpc>
              <a:buSzTx/>
            </a:pPr>
            <a:r>
              <a:rPr lang="en-GB" sz="1400" b="1">
                <a:solidFill>
                  <a:srgbClr val="1B07AD"/>
                </a:solidFill>
              </a:rPr>
              <a:t>Task II </a:t>
            </a:r>
          </a:p>
          <a:p>
            <a:pPr lvl="1">
              <a:lnSpc>
                <a:spcPct val="110000"/>
              </a:lnSpc>
              <a:buSzTx/>
            </a:pPr>
            <a:r>
              <a:rPr lang="en-GB" sz="1400" b="1">
                <a:solidFill>
                  <a:srgbClr val="1B07AD"/>
                </a:solidFill>
              </a:rPr>
              <a:t>DATA</a:t>
            </a:r>
          </a:p>
          <a:p>
            <a:pPr lvl="1">
              <a:lnSpc>
                <a:spcPct val="110000"/>
              </a:lnSpc>
              <a:buSzTx/>
            </a:pPr>
            <a:r>
              <a:rPr lang="en-GB" sz="1400" b="1">
                <a:solidFill>
                  <a:srgbClr val="1B07AD"/>
                </a:solidFill>
              </a:rPr>
              <a:t>ANALYSIS AND REVIEW</a:t>
            </a:r>
          </a:p>
        </p:txBody>
      </p:sp>
      <p:sp>
        <p:nvSpPr>
          <p:cNvPr id="697351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054725" y="1765300"/>
            <a:ext cx="2878138" cy="1066800"/>
          </a:xfrm>
          <a:prstGeom prst="chevron">
            <a:avLst>
              <a:gd name="adj" fmla="val 64488"/>
            </a:avLst>
          </a:prstGeom>
          <a:solidFill>
            <a:srgbClr val="CCCCFF"/>
          </a:solidFill>
          <a:ln w="9525" algn="ctr">
            <a:solidFill>
              <a:srgbClr val="1B07AD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180000" rIns="180000" anchorCtr="1"/>
          <a:lstStyle/>
          <a:p>
            <a:pPr lvl="1">
              <a:lnSpc>
                <a:spcPct val="110000"/>
              </a:lnSpc>
              <a:buSzTx/>
            </a:pPr>
            <a:r>
              <a:rPr lang="en-US" sz="1400" b="1">
                <a:solidFill>
                  <a:srgbClr val="1B07AD"/>
                </a:solidFill>
              </a:rPr>
              <a:t>Task IV</a:t>
            </a:r>
          </a:p>
          <a:p>
            <a:pPr lvl="1">
              <a:lnSpc>
                <a:spcPct val="110000"/>
              </a:lnSpc>
              <a:buSzTx/>
            </a:pPr>
            <a:r>
              <a:rPr lang="en-US" sz="1400" b="1">
                <a:solidFill>
                  <a:srgbClr val="1B07AD"/>
                </a:solidFill>
              </a:rPr>
              <a:t>EVALUATION / RECOMMENDATION</a:t>
            </a:r>
            <a:endParaRPr lang="en-GB" sz="1400" b="1">
              <a:solidFill>
                <a:srgbClr val="1B07AD"/>
              </a:solidFill>
            </a:endParaRPr>
          </a:p>
        </p:txBody>
      </p:sp>
      <p:sp>
        <p:nvSpPr>
          <p:cNvPr id="697352" name="Text Box 8"/>
          <p:cNvSpPr txBox="1">
            <a:spLocks noChangeArrowheads="1"/>
          </p:cNvSpPr>
          <p:nvPr/>
        </p:nvSpPr>
        <p:spPr bwMode="auto">
          <a:xfrm>
            <a:off x="304800" y="3030538"/>
            <a:ext cx="1809750" cy="1616075"/>
          </a:xfrm>
          <a:prstGeom prst="rect">
            <a:avLst/>
          </a:prstGeom>
          <a:solidFill>
            <a:srgbClr val="8EA7F6"/>
          </a:solidFill>
          <a:ln w="9525" algn="ctr">
            <a:solidFill>
              <a:srgbClr val="1B07AD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buSzTx/>
              <a:buFont typeface="Wingdings" pitchFamily="2" charset="2"/>
              <a:buNone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-Overview of relevant legislation</a:t>
            </a:r>
          </a:p>
          <a:p>
            <a:pPr>
              <a:spcBef>
                <a:spcPct val="20000"/>
              </a:spcBef>
              <a:buSzTx/>
              <a:buFont typeface="Wingdings" pitchFamily="2" charset="2"/>
              <a:buNone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-Outline of the European bus and coach tourist industry</a:t>
            </a:r>
          </a:p>
        </p:txBody>
      </p:sp>
      <p:sp>
        <p:nvSpPr>
          <p:cNvPr id="697353" name="Text Box 9"/>
          <p:cNvSpPr txBox="1">
            <a:spLocks noChangeArrowheads="1"/>
          </p:cNvSpPr>
          <p:nvPr/>
        </p:nvSpPr>
        <p:spPr bwMode="auto">
          <a:xfrm>
            <a:off x="2224088" y="3014663"/>
            <a:ext cx="1800225" cy="1606550"/>
          </a:xfrm>
          <a:prstGeom prst="rect">
            <a:avLst/>
          </a:prstGeom>
          <a:solidFill>
            <a:srgbClr val="8EA7F6"/>
          </a:solidFill>
          <a:ln w="9525" algn="ctr">
            <a:solidFill>
              <a:srgbClr val="1B07AD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buSzTx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- Literature Review - Data collection and analysis</a:t>
            </a:r>
          </a:p>
          <a:p>
            <a:pPr>
              <a:spcBef>
                <a:spcPct val="20000"/>
              </a:spcBef>
              <a:buSzTx/>
              <a:buFontTx/>
              <a:buChar char="-"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 Survey  on industrial association</a:t>
            </a:r>
          </a:p>
          <a:p>
            <a:pPr>
              <a:spcBef>
                <a:spcPct val="20000"/>
              </a:spcBef>
              <a:buSzTx/>
              <a:buFontTx/>
              <a:buChar char="-"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Case study</a:t>
            </a:r>
            <a:endParaRPr lang="en-US" sz="1400" b="1">
              <a:solidFill>
                <a:schemeClr val="bg1"/>
              </a:solidFill>
            </a:endParaRPr>
          </a:p>
        </p:txBody>
      </p:sp>
      <p:sp>
        <p:nvSpPr>
          <p:cNvPr id="697354" name="Text Box 10"/>
          <p:cNvSpPr txBox="1">
            <a:spLocks noChangeArrowheads="1"/>
          </p:cNvSpPr>
          <p:nvPr/>
        </p:nvSpPr>
        <p:spPr bwMode="auto">
          <a:xfrm>
            <a:off x="4086225" y="4302125"/>
            <a:ext cx="2906713" cy="1281113"/>
          </a:xfrm>
          <a:prstGeom prst="rect">
            <a:avLst/>
          </a:prstGeom>
          <a:solidFill>
            <a:srgbClr val="8EA7F6"/>
          </a:solidFill>
          <a:ln w="9525" algn="ctr">
            <a:solidFill>
              <a:srgbClr val="1B07AD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buSzTx/>
              <a:buFont typeface="Wingdings" pitchFamily="2" charset="2"/>
              <a:buNone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Definition of impact for:</a:t>
            </a:r>
          </a:p>
          <a:p>
            <a:pPr>
              <a:spcBef>
                <a:spcPct val="20000"/>
              </a:spcBef>
              <a:buSzTx/>
              <a:buFont typeface="Wingdings" pitchFamily="2" charset="2"/>
              <a:buNone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-Bus and coach tourist industry</a:t>
            </a:r>
          </a:p>
          <a:p>
            <a:pPr>
              <a:spcBef>
                <a:spcPct val="20000"/>
              </a:spcBef>
              <a:buSzTx/>
              <a:buFont typeface="Wingdings" pitchFamily="2" charset="2"/>
              <a:buNone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-Operators’ competitiveness </a:t>
            </a:r>
          </a:p>
          <a:p>
            <a:pPr>
              <a:spcBef>
                <a:spcPct val="20000"/>
              </a:spcBef>
              <a:buSzTx/>
              <a:buFont typeface="Wingdings" pitchFamily="2" charset="2"/>
              <a:buNone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-Safety</a:t>
            </a:r>
          </a:p>
          <a:p>
            <a:pPr>
              <a:spcBef>
                <a:spcPct val="20000"/>
              </a:spcBef>
              <a:buSzTx/>
              <a:buFont typeface="Wingdings" pitchFamily="2" charset="2"/>
              <a:buNone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-SME/Rural areas</a:t>
            </a:r>
          </a:p>
        </p:txBody>
      </p:sp>
      <p:sp>
        <p:nvSpPr>
          <p:cNvPr id="697355" name="AutoShape 1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125913" y="1771650"/>
            <a:ext cx="2378075" cy="1066800"/>
          </a:xfrm>
          <a:prstGeom prst="chevron">
            <a:avLst>
              <a:gd name="adj" fmla="val 55729"/>
            </a:avLst>
          </a:prstGeom>
          <a:solidFill>
            <a:srgbClr val="CCCCFF"/>
          </a:solidFill>
          <a:ln w="9525" algn="ctr">
            <a:solidFill>
              <a:srgbClr val="1B07AD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180000" rIns="180000" anchorCtr="1"/>
          <a:lstStyle/>
          <a:p>
            <a:pPr lvl="1">
              <a:lnSpc>
                <a:spcPct val="110000"/>
              </a:lnSpc>
              <a:buSzTx/>
            </a:pPr>
            <a:r>
              <a:rPr lang="en-GB" sz="1400" b="1">
                <a:solidFill>
                  <a:srgbClr val="1B07AD"/>
                </a:solidFill>
              </a:rPr>
              <a:t>Task III </a:t>
            </a:r>
          </a:p>
          <a:p>
            <a:pPr lvl="1">
              <a:lnSpc>
                <a:spcPct val="110000"/>
              </a:lnSpc>
              <a:buSzTx/>
            </a:pPr>
            <a:r>
              <a:rPr lang="en-GB" sz="1400" b="1">
                <a:solidFill>
                  <a:srgbClr val="1B07AD"/>
                </a:solidFill>
              </a:rPr>
              <a:t>IMPACT</a:t>
            </a:r>
          </a:p>
          <a:p>
            <a:pPr lvl="1">
              <a:lnSpc>
                <a:spcPct val="110000"/>
              </a:lnSpc>
              <a:buSzTx/>
            </a:pPr>
            <a:r>
              <a:rPr lang="en-GB" sz="1400" b="1">
                <a:solidFill>
                  <a:srgbClr val="1B07AD"/>
                </a:solidFill>
              </a:rPr>
              <a:t>ASSESSMENT</a:t>
            </a:r>
          </a:p>
        </p:txBody>
      </p:sp>
      <p:sp>
        <p:nvSpPr>
          <p:cNvPr id="697356" name="Text Box 12"/>
          <p:cNvSpPr txBox="1">
            <a:spLocks noChangeArrowheads="1"/>
          </p:cNvSpPr>
          <p:nvPr/>
        </p:nvSpPr>
        <p:spPr bwMode="auto">
          <a:xfrm>
            <a:off x="7165975" y="5026025"/>
            <a:ext cx="1809750" cy="1217613"/>
          </a:xfrm>
          <a:prstGeom prst="rect">
            <a:avLst/>
          </a:prstGeom>
          <a:solidFill>
            <a:srgbClr val="8EA7F6"/>
          </a:solidFill>
          <a:ln w="9525" algn="ctr">
            <a:solidFill>
              <a:srgbClr val="1B07AD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buSzTx/>
              <a:buFont typeface="Wingdings" pitchFamily="2" charset="2"/>
              <a:buNone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-Evaluation of advantages and disadvantages</a:t>
            </a:r>
          </a:p>
          <a:p>
            <a:pPr>
              <a:spcBef>
                <a:spcPct val="20000"/>
              </a:spcBef>
              <a:buSzTx/>
              <a:buFont typeface="Wingdings" pitchFamily="2" charset="2"/>
              <a:buNone/>
              <a:tabLst>
                <a:tab pos="0" algn="l"/>
              </a:tabLst>
            </a:pPr>
            <a:r>
              <a:rPr lang="en-GB" sz="1400" b="1">
                <a:solidFill>
                  <a:schemeClr val="bg1"/>
                </a:solidFill>
              </a:rPr>
              <a:t>-Recommendation </a:t>
            </a:r>
          </a:p>
        </p:txBody>
      </p:sp>
      <p:cxnSp>
        <p:nvCxnSpPr>
          <p:cNvPr id="697357" name="AutoShape 13"/>
          <p:cNvCxnSpPr>
            <a:cxnSpLocks noChangeShapeType="1"/>
            <a:stCxn id="697352" idx="2"/>
            <a:endCxn id="697354" idx="1"/>
          </p:cNvCxnSpPr>
          <p:nvPr/>
        </p:nvCxnSpPr>
        <p:spPr bwMode="auto">
          <a:xfrm rot="16200000" flipH="1">
            <a:off x="2499519" y="3356769"/>
            <a:ext cx="296862" cy="2876550"/>
          </a:xfrm>
          <a:prstGeom prst="bentConnector2">
            <a:avLst/>
          </a:prstGeom>
          <a:noFill/>
          <a:ln w="25400">
            <a:solidFill>
              <a:srgbClr val="1B07AD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97358" name="AutoShape 14"/>
          <p:cNvCxnSpPr>
            <a:cxnSpLocks noChangeShapeType="1"/>
            <a:stCxn id="697353" idx="2"/>
            <a:endCxn id="697354" idx="1"/>
          </p:cNvCxnSpPr>
          <p:nvPr/>
        </p:nvCxnSpPr>
        <p:spPr bwMode="auto">
          <a:xfrm rot="16200000" flipH="1">
            <a:off x="3444082" y="4301331"/>
            <a:ext cx="322262" cy="962025"/>
          </a:xfrm>
          <a:prstGeom prst="bentConnector2">
            <a:avLst/>
          </a:prstGeom>
          <a:noFill/>
          <a:ln w="25400">
            <a:solidFill>
              <a:srgbClr val="1B07AD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97359" name="AutoShape 15"/>
          <p:cNvCxnSpPr>
            <a:cxnSpLocks noChangeShapeType="1"/>
            <a:stCxn id="697354" idx="3"/>
            <a:endCxn id="697356" idx="0"/>
          </p:cNvCxnSpPr>
          <p:nvPr/>
        </p:nvCxnSpPr>
        <p:spPr bwMode="auto">
          <a:xfrm>
            <a:off x="6992938" y="4943475"/>
            <a:ext cx="1077912" cy="82550"/>
          </a:xfrm>
          <a:prstGeom prst="bentConnector2">
            <a:avLst/>
          </a:prstGeom>
          <a:noFill/>
          <a:ln w="25400">
            <a:solidFill>
              <a:srgbClr val="1B07AD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October 19th, 2007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/>
              <a:t>Page </a:t>
            </a:r>
            <a:fld id="{AB74641A-2D33-4041-96E5-6E3A82243662}" type="slidenum">
              <a:rPr lang="en-GB"/>
              <a:pPr/>
              <a:t>4</a:t>
            </a:fld>
            <a:endParaRPr lang="en-GB"/>
          </a:p>
        </p:txBody>
      </p:sp>
      <p:sp>
        <p:nvSpPr>
          <p:cNvPr id="681988" name="Rectangle 4"/>
          <p:cNvSpPr>
            <a:spLocks noChangeArrowheads="1"/>
          </p:cNvSpPr>
          <p:nvPr/>
        </p:nvSpPr>
        <p:spPr bwMode="auto">
          <a:xfrm>
            <a:off x="274638" y="676275"/>
            <a:ext cx="8869362" cy="262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b="1">
                <a:solidFill>
                  <a:srgbClr val="3D34E8"/>
                </a:solidFill>
              </a:rPr>
              <a:t>Sector Overview and data Analysis (Task I and II)</a:t>
            </a:r>
          </a:p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sz="2000" b="1" u="sng">
                <a:solidFill>
                  <a:srgbClr val="3D34E8"/>
                </a:solidFill>
              </a:rPr>
              <a:t>INPUT</a:t>
            </a:r>
          </a:p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Overview of the legislative framework</a:t>
            </a:r>
          </a:p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Literature review on characteristics of the bus and coach industry in the international carriage of passengers, other than regular services.</a:t>
            </a:r>
          </a:p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endParaRPr lang="en-GB" sz="1400" b="1" u="sng">
              <a:solidFill>
                <a:srgbClr val="3D34E8"/>
              </a:solidFill>
            </a:endParaRPr>
          </a:p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sz="2000" b="1" u="sng">
                <a:solidFill>
                  <a:srgbClr val="3D34E8"/>
                </a:solidFill>
              </a:rPr>
              <a:t>ASSESSMENT: </a:t>
            </a:r>
          </a:p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Reorganise relevant data in relation to the following areas:</a:t>
            </a:r>
          </a:p>
          <a:p>
            <a:pPr marL="542925" lvl="1" indent="-285750" algn="just" defTabSz="695325">
              <a:spcAft>
                <a:spcPct val="20000"/>
              </a:spcAft>
              <a:buSzTx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- company profiles and sizes;</a:t>
            </a:r>
          </a:p>
          <a:p>
            <a:pPr marL="542925" lvl="1" indent="-285750" algn="just" defTabSz="695325">
              <a:spcAft>
                <a:spcPct val="20000"/>
              </a:spcAft>
              <a:buSzTx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- relevant coach tourism products and destinations of coach tourism trips;</a:t>
            </a:r>
          </a:p>
          <a:p>
            <a:pPr marL="542925" lvl="1" indent="-285750" algn="just" defTabSz="695325">
              <a:spcAft>
                <a:spcPct val="20000"/>
              </a:spcAft>
              <a:buSzTx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- share of trips longer than six days;</a:t>
            </a:r>
          </a:p>
          <a:p>
            <a:pPr marL="542925" lvl="1" indent="-285750" algn="just" defTabSz="695325">
              <a:spcAft>
                <a:spcPct val="20000"/>
              </a:spcAft>
              <a:buSzTx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- difference between companies in different EU-member States;</a:t>
            </a:r>
          </a:p>
          <a:p>
            <a:pPr marL="542925" lvl="1" indent="-285750" algn="just" defTabSz="695325">
              <a:spcAft>
                <a:spcPct val="20000"/>
              </a:spcAft>
              <a:buSzTx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- profit margins and costs (especially costs for personnel);</a:t>
            </a:r>
          </a:p>
          <a:p>
            <a:pPr marL="542925" lvl="1" indent="-285750" algn="just" defTabSz="695325">
              <a:spcAft>
                <a:spcPct val="20000"/>
              </a:spcAft>
              <a:buSzTx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- particular problems of the sector.</a:t>
            </a:r>
          </a:p>
          <a:p>
            <a:pPr marL="1722438" lvl="2" indent="-457200" algn="just" defTabSz="695325">
              <a:spcAft>
                <a:spcPct val="20000"/>
              </a:spcAft>
              <a:buSzTx/>
              <a:buFont typeface="Arial" charset="0"/>
              <a:buNone/>
              <a:tabLst>
                <a:tab pos="0" algn="l"/>
                <a:tab pos="542925" algn="l"/>
                <a:tab pos="722313" algn="l"/>
                <a:tab pos="1427163" algn="l"/>
                <a:tab pos="1700213" algn="l"/>
              </a:tabLst>
            </a:pPr>
            <a:endParaRPr lang="en-GB" sz="2000">
              <a:solidFill>
                <a:srgbClr val="1B07A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October 19th, 2007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/>
              <a:t>Page </a:t>
            </a:r>
            <a:fld id="{BDE20A16-6FF7-4090-B860-8FE924386936}" type="slidenum">
              <a:rPr lang="en-GB"/>
              <a:pPr/>
              <a:t>5</a:t>
            </a:fld>
            <a:endParaRPr lang="en-GB"/>
          </a:p>
        </p:txBody>
      </p:sp>
      <p:sp>
        <p:nvSpPr>
          <p:cNvPr id="67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74638" y="1355725"/>
            <a:ext cx="8869362" cy="4335463"/>
          </a:xfrm>
        </p:spPr>
        <p:txBody>
          <a:bodyPr/>
          <a:lstStyle/>
          <a:p>
            <a:endParaRPr lang="en-GB"/>
          </a:p>
          <a:p>
            <a:endParaRPr lang="en-GB"/>
          </a:p>
        </p:txBody>
      </p:sp>
      <p:sp>
        <p:nvSpPr>
          <p:cNvPr id="671748" name="Rectangle 4"/>
          <p:cNvSpPr>
            <a:spLocks noChangeArrowheads="1"/>
          </p:cNvSpPr>
          <p:nvPr/>
        </p:nvSpPr>
        <p:spPr bwMode="auto">
          <a:xfrm>
            <a:off x="274638" y="874713"/>
            <a:ext cx="8680450" cy="391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1427163" algn="l"/>
                <a:tab pos="1700213" algn="l"/>
              </a:tabLst>
            </a:pPr>
            <a:r>
              <a:rPr lang="en-GB" b="1">
                <a:solidFill>
                  <a:srgbClr val="3D34E8"/>
                </a:solidFill>
              </a:rPr>
              <a:t>Survey, interviews and review of existing studies</a:t>
            </a:r>
          </a:p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1427163" algn="l"/>
                <a:tab pos="1700213" algn="l"/>
              </a:tabLst>
            </a:pPr>
            <a:endParaRPr lang="en-GB" sz="1800" b="1">
              <a:solidFill>
                <a:srgbClr val="1B07AD"/>
              </a:solidFill>
            </a:endParaRPr>
          </a:p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External: review of existing sector associations’ studies/position paper focused on legislation pro and cons, ad hoc surveys and database. </a:t>
            </a:r>
          </a:p>
          <a:p>
            <a:pPr algn="just" defTabSz="695325">
              <a:spcBef>
                <a:spcPct val="20000"/>
              </a:spcBef>
              <a:spcAft>
                <a:spcPct val="20000"/>
              </a:spcAft>
              <a:buSzTx/>
              <a:buFont typeface="Arial" charset="0"/>
              <a:buNone/>
              <a:tabLst>
                <a:tab pos="0" algn="l"/>
                <a:tab pos="542925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Synthesis of stakeholders’ ad hoc interviews. The survey is carried out using a questionnaire “scheme”. </a:t>
            </a:r>
            <a:endParaRPr lang="en-GB" sz="2200" b="1" u="sng">
              <a:solidFill>
                <a:srgbClr val="3D34E8"/>
              </a:solidFill>
            </a:endParaRPr>
          </a:p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1427163" algn="l"/>
                <a:tab pos="1700213" algn="l"/>
              </a:tabLst>
            </a:pPr>
            <a:endParaRPr lang="en-GB" sz="2000" b="1" u="sng">
              <a:solidFill>
                <a:srgbClr val="3D34E8"/>
              </a:solidFill>
            </a:endParaRPr>
          </a:p>
          <a:p>
            <a:pPr algn="just" defTabSz="695325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1427163" algn="l"/>
                <a:tab pos="1700213" algn="l"/>
              </a:tabLst>
            </a:pPr>
            <a:endParaRPr lang="en-GB" sz="1800" b="1" u="sng">
              <a:solidFill>
                <a:srgbClr val="1B07AD"/>
              </a:solidFill>
            </a:endParaRPr>
          </a:p>
          <a:p>
            <a:pPr algn="just" defTabSz="695325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1427163" algn="l"/>
                <a:tab pos="1700213" algn="l"/>
              </a:tabLst>
            </a:pPr>
            <a:r>
              <a:rPr lang="en-GB" sz="1800" b="1" u="sng">
                <a:solidFill>
                  <a:srgbClr val="1B07AD"/>
                </a:solidFill>
              </a:rPr>
              <a:t>The Study will include:</a:t>
            </a:r>
          </a:p>
          <a:p>
            <a:pPr algn="just" defTabSz="695325">
              <a:spcBef>
                <a:spcPct val="20000"/>
              </a:spcBef>
              <a:spcAft>
                <a:spcPct val="20000"/>
              </a:spcAft>
              <a:buFont typeface="Arial" charset="0"/>
              <a:buNone/>
              <a:tabLst>
                <a:tab pos="0" algn="l"/>
                <a:tab pos="542925" algn="l"/>
                <a:tab pos="1427163" algn="l"/>
                <a:tab pos="1700213" algn="l"/>
              </a:tabLst>
            </a:pPr>
            <a:r>
              <a:rPr lang="en-GB" sz="1800" b="1">
                <a:solidFill>
                  <a:srgbClr val="1B07AD"/>
                </a:solidFill>
              </a:rPr>
              <a:t>Overview of the European bus and coach tourist industry with specific focus on the  international passenger transport.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October 19th, 2007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/>
              <a:t>Page </a:t>
            </a:r>
            <a:fld id="{1609D461-562C-40D2-A868-37C3BB79C57F}" type="slidenum">
              <a:rPr lang="en-GB"/>
              <a:pPr/>
              <a:t>6</a:t>
            </a:fld>
            <a:endParaRPr lang="en-GB"/>
          </a:p>
        </p:txBody>
      </p:sp>
      <p:sp>
        <p:nvSpPr>
          <p:cNvPr id="707586" name="Rectangle 2"/>
          <p:cNvSpPr>
            <a:spLocks noChangeArrowheads="1"/>
          </p:cNvSpPr>
          <p:nvPr>
            <p:ph type="body" idx="1"/>
          </p:nvPr>
        </p:nvSpPr>
        <p:spPr>
          <a:xfrm>
            <a:off x="174625" y="741363"/>
            <a:ext cx="8869363" cy="5454650"/>
          </a:xfrm>
          <a:noFill/>
          <a:ln/>
        </p:spPr>
        <p:txBody>
          <a:bodyPr/>
          <a:lstStyle/>
          <a:p>
            <a:pPr algn="just">
              <a:lnSpc>
                <a:spcPct val="80000"/>
              </a:lnSpc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b="1">
                <a:solidFill>
                  <a:srgbClr val="3D34E8"/>
                </a:solidFill>
              </a:rPr>
              <a:t>Impact Assessment  (Task III)</a:t>
            </a:r>
          </a:p>
          <a:p>
            <a:pPr algn="just">
              <a:lnSpc>
                <a:spcPct val="80000"/>
              </a:lnSpc>
              <a:tabLst>
                <a:tab pos="0" algn="l"/>
                <a:tab pos="360363" algn="l"/>
                <a:tab pos="719138" algn="l"/>
                <a:tab pos="1427163" algn="l"/>
              </a:tabLst>
            </a:pPr>
            <a:endParaRPr lang="en-GB" sz="1200" b="1"/>
          </a:p>
          <a:p>
            <a:pPr algn="just">
              <a:lnSpc>
                <a:spcPct val="80000"/>
              </a:lnSpc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sz="1800" b="1"/>
              <a:t>Impact assessment analysis in relation to the elimination of the “12 days rule” in terms of: </a:t>
            </a:r>
          </a:p>
          <a:p>
            <a:pPr algn="just">
              <a:lnSpc>
                <a:spcPct val="80000"/>
              </a:lnSpc>
              <a:tabLst>
                <a:tab pos="0" algn="l"/>
                <a:tab pos="360363" algn="l"/>
                <a:tab pos="719138" algn="l"/>
                <a:tab pos="1427163" algn="l"/>
              </a:tabLst>
            </a:pPr>
            <a:endParaRPr lang="en-GB" sz="1000" b="1"/>
          </a:p>
          <a:p>
            <a:pPr algn="just">
              <a:lnSpc>
                <a:spcPct val="85000"/>
              </a:lnSpc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sz="1800" b="1"/>
              <a:t>	</a:t>
            </a:r>
            <a:r>
              <a:rPr lang="en-GB" sz="1600" b="1"/>
              <a:t>Economic impacts</a:t>
            </a:r>
          </a:p>
          <a:p>
            <a:pPr algn="just">
              <a:lnSpc>
                <a:spcPct val="70000"/>
              </a:lnSpc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sz="1600" b="1"/>
              <a:t>	Social impacts	</a:t>
            </a:r>
          </a:p>
          <a:p>
            <a:pPr algn="just">
              <a:lnSpc>
                <a:spcPct val="70000"/>
              </a:lnSpc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sz="1600" b="1"/>
              <a:t>	Safety impacts</a:t>
            </a:r>
          </a:p>
          <a:p>
            <a:pPr algn="just">
              <a:lnSpc>
                <a:spcPct val="70000"/>
              </a:lnSpc>
              <a:tabLst>
                <a:tab pos="0" algn="l"/>
                <a:tab pos="360363" algn="l"/>
                <a:tab pos="719138" algn="l"/>
                <a:tab pos="1427163" algn="l"/>
              </a:tabLst>
            </a:pPr>
            <a:endParaRPr lang="en-GB" sz="1600" b="1"/>
          </a:p>
          <a:p>
            <a:pPr algn="just">
              <a:lnSpc>
                <a:spcPct val="70000"/>
              </a:lnSpc>
              <a:tabLst>
                <a:tab pos="0" algn="l"/>
                <a:tab pos="360363" algn="l"/>
                <a:tab pos="719138" algn="l"/>
                <a:tab pos="1427163" algn="l"/>
              </a:tabLst>
            </a:pPr>
            <a:endParaRPr lang="en-GB" sz="1400" b="1" u="sng"/>
          </a:p>
          <a:p>
            <a:pPr algn="just">
              <a:lnSpc>
                <a:spcPct val="70000"/>
              </a:lnSpc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sz="1800" b="1" u="sng"/>
              <a:t>The Study will include:</a:t>
            </a:r>
          </a:p>
          <a:p>
            <a:pPr marL="449263" lvl="1" indent="-269875" algn="just">
              <a:lnSpc>
                <a:spcPct val="80000"/>
              </a:lnSpc>
              <a:buFontTx/>
              <a:buNone/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sz="1800" b="1"/>
              <a:t>1. Definition for each issue of the:</a:t>
            </a:r>
          </a:p>
          <a:p>
            <a:pPr marL="989013" lvl="2" indent="-269875" algn="just">
              <a:lnSpc>
                <a:spcPct val="80000"/>
              </a:lnSpc>
              <a:buFont typeface="Arial" charset="0"/>
              <a:buChar char="–"/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sz="1800" b="1"/>
              <a:t>main advantages/disadvantages in terms of sustainability (economic, and social);</a:t>
            </a:r>
          </a:p>
          <a:p>
            <a:pPr marL="989013" lvl="2" indent="-269875" algn="just">
              <a:lnSpc>
                <a:spcPct val="80000"/>
              </a:lnSpc>
              <a:buFont typeface="Arial" charset="0"/>
              <a:buChar char="–"/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sz="1800" b="1"/>
              <a:t>estimated direct costs and benefits ;</a:t>
            </a:r>
          </a:p>
          <a:p>
            <a:pPr marL="989013" lvl="2" indent="-269875" algn="just">
              <a:lnSpc>
                <a:spcPct val="80000"/>
              </a:lnSpc>
              <a:buFont typeface="Arial" charset="0"/>
              <a:buChar char="–"/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sz="1800" b="1"/>
              <a:t>impact on competitiveness and sector development in Europe.</a:t>
            </a:r>
          </a:p>
          <a:p>
            <a:pPr marL="449263" lvl="1" indent="-269875" algn="just">
              <a:lnSpc>
                <a:spcPct val="80000"/>
              </a:lnSpc>
              <a:buFontTx/>
              <a:buNone/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sz="1800" b="1"/>
              <a:t>2. General assessment at the EU level; more detailed assessment related to the case study.</a:t>
            </a:r>
          </a:p>
          <a:p>
            <a:pPr marL="449263" lvl="1" indent="-269875" algn="just">
              <a:lnSpc>
                <a:spcPct val="80000"/>
              </a:lnSpc>
              <a:buFontTx/>
              <a:buNone/>
              <a:tabLst>
                <a:tab pos="0" algn="l"/>
                <a:tab pos="360363" algn="l"/>
                <a:tab pos="719138" algn="l"/>
                <a:tab pos="1427163" algn="l"/>
              </a:tabLst>
            </a:pPr>
            <a:r>
              <a:rPr lang="en-GB" sz="1800" b="1"/>
              <a:t>3. Qualitative analysis will be presented to assess main issues and impact of the new legislation for the sector. </a:t>
            </a:r>
          </a:p>
        </p:txBody>
      </p:sp>
      <p:sp>
        <p:nvSpPr>
          <p:cNvPr id="707588" name="Rectangle 4"/>
          <p:cNvSpPr>
            <a:spLocks noChangeArrowheads="1"/>
          </p:cNvSpPr>
          <p:nvPr/>
        </p:nvSpPr>
        <p:spPr bwMode="auto">
          <a:xfrm>
            <a:off x="319088" y="1973263"/>
            <a:ext cx="3611562" cy="1065212"/>
          </a:xfrm>
          <a:prstGeom prst="rect">
            <a:avLst/>
          </a:prstGeom>
          <a:solidFill>
            <a:schemeClr val="accent1">
              <a:alpha val="33000"/>
            </a:schemeClr>
          </a:solidFill>
          <a:ln w="22225" algn="ctr">
            <a:solidFill>
              <a:schemeClr val="bg2"/>
            </a:solidFill>
            <a:prstDash val="sysDot"/>
            <a:miter lim="800000"/>
            <a:headEnd/>
            <a:tailEnd/>
          </a:ln>
          <a:effectLst/>
        </p:spPr>
        <p:txBody>
          <a:bodyPr wrap="none" lIns="63500" tIns="0" rIns="0" bIns="0" anchor="ctr"/>
          <a:lstStyle/>
          <a:p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October 19th, 2007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/>
              <a:t>Page </a:t>
            </a:r>
            <a:fld id="{2ED9BE07-D081-416D-BD82-7CBCCA842A59}" type="slidenum">
              <a:rPr lang="en-GB"/>
              <a:pPr/>
              <a:t>7</a:t>
            </a:fld>
            <a:endParaRPr lang="en-GB"/>
          </a:p>
        </p:txBody>
      </p:sp>
      <p:sp>
        <p:nvSpPr>
          <p:cNvPr id="667652" name="Rectangle 4"/>
          <p:cNvSpPr>
            <a:spLocks noChangeArrowheads="1"/>
          </p:cNvSpPr>
          <p:nvPr>
            <p:ph type="body" idx="1"/>
          </p:nvPr>
        </p:nvSpPr>
        <p:spPr>
          <a:xfrm>
            <a:off x="163513" y="766763"/>
            <a:ext cx="8599487" cy="5492750"/>
          </a:xfrm>
          <a:noFill/>
          <a:ln/>
        </p:spPr>
        <p:txBody>
          <a:bodyPr/>
          <a:lstStyle/>
          <a:p>
            <a:pPr algn="just">
              <a:tabLst>
                <a:tab pos="0" algn="l"/>
                <a:tab pos="801688" algn="l"/>
                <a:tab pos="1427163" algn="l"/>
              </a:tabLst>
            </a:pPr>
            <a:r>
              <a:rPr lang="en-GB" b="1">
                <a:solidFill>
                  <a:srgbClr val="3D34E8"/>
                </a:solidFill>
              </a:rPr>
              <a:t>Evaluation and recommendations  (Task IV)</a:t>
            </a:r>
          </a:p>
          <a:p>
            <a:pPr algn="just">
              <a:tabLst>
                <a:tab pos="0" algn="l"/>
                <a:tab pos="801688" algn="l"/>
                <a:tab pos="1427163" algn="l"/>
              </a:tabLst>
            </a:pPr>
            <a:endParaRPr lang="en-GB" sz="1800" b="1"/>
          </a:p>
          <a:p>
            <a:pPr algn="just">
              <a:tabLst>
                <a:tab pos="0" algn="l"/>
                <a:tab pos="801688" algn="l"/>
                <a:tab pos="1427163" algn="l"/>
              </a:tabLst>
            </a:pPr>
            <a:r>
              <a:rPr lang="en-GB" sz="2000" b="1" u="sng">
                <a:solidFill>
                  <a:srgbClr val="3D34E8"/>
                </a:solidFill>
              </a:rPr>
              <a:t>ASSESSMENT:</a:t>
            </a:r>
            <a:endParaRPr lang="en-GB" sz="2200">
              <a:solidFill>
                <a:srgbClr val="3D34E8"/>
              </a:solidFill>
            </a:endParaRPr>
          </a:p>
          <a:p>
            <a:pPr marL="534988" lvl="1" indent="-355600" algn="just">
              <a:buFont typeface="Arial" charset="0"/>
              <a:buChar char="–"/>
              <a:tabLst>
                <a:tab pos="0" algn="l"/>
                <a:tab pos="801688" algn="l"/>
                <a:tab pos="1427163" algn="l"/>
              </a:tabLst>
            </a:pPr>
            <a:r>
              <a:rPr lang="en-GB" sz="1800" b="1"/>
              <a:t>SWOT analysis of the introduction of the new legislation in terms of economic and social impacts.</a:t>
            </a:r>
          </a:p>
          <a:p>
            <a:pPr algn="just">
              <a:tabLst>
                <a:tab pos="0" algn="l"/>
                <a:tab pos="801688" algn="l"/>
                <a:tab pos="1427163" algn="l"/>
              </a:tabLst>
            </a:pPr>
            <a:endParaRPr lang="en-GB" sz="2000" b="1" u="sng">
              <a:solidFill>
                <a:srgbClr val="3D34E8"/>
              </a:solidFill>
            </a:endParaRPr>
          </a:p>
          <a:p>
            <a:pPr algn="just">
              <a:lnSpc>
                <a:spcPct val="70000"/>
              </a:lnSpc>
              <a:tabLst>
                <a:tab pos="0" algn="l"/>
                <a:tab pos="801688" algn="l"/>
                <a:tab pos="1427163" algn="l"/>
              </a:tabLst>
            </a:pPr>
            <a:r>
              <a:rPr lang="en-GB" sz="1800" b="1" u="sng"/>
              <a:t>The Study will include conclusions, with regard to:</a:t>
            </a:r>
          </a:p>
          <a:p>
            <a:pPr algn="just">
              <a:lnSpc>
                <a:spcPct val="70000"/>
              </a:lnSpc>
              <a:tabLst>
                <a:tab pos="0" algn="l"/>
                <a:tab pos="801688" algn="l"/>
                <a:tab pos="1427163" algn="l"/>
              </a:tabLst>
            </a:pPr>
            <a:endParaRPr lang="en-GB" sz="1800" b="1" u="sng"/>
          </a:p>
          <a:p>
            <a:pPr marL="534988" lvl="1" indent="-355600">
              <a:buFont typeface="Arial" charset="0"/>
              <a:buAutoNum type="alphaLcParenR"/>
              <a:tabLst>
                <a:tab pos="0" algn="l"/>
                <a:tab pos="801688" algn="l"/>
                <a:tab pos="1427163" algn="l"/>
              </a:tabLst>
            </a:pPr>
            <a:r>
              <a:rPr lang="en-GB" sz="1800" b="1"/>
              <a:t>appropriateness and proportionality of rule </a:t>
            </a:r>
          </a:p>
          <a:p>
            <a:pPr marL="534988" lvl="1" indent="-355600">
              <a:buFont typeface="Arial" charset="0"/>
              <a:buAutoNum type="alphaLcParenR"/>
              <a:tabLst>
                <a:tab pos="0" algn="l"/>
                <a:tab pos="801688" algn="l"/>
                <a:tab pos="1427163" algn="l"/>
              </a:tabLst>
            </a:pPr>
            <a:r>
              <a:rPr lang="en-GB" sz="1800" b="1"/>
              <a:t>recommendations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October 19th, 2007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/>
              <a:t>Page </a:t>
            </a:r>
            <a:fld id="{95A2ADBF-BB82-44BA-AEE2-F651D573C5D3}" type="slidenum">
              <a:rPr lang="en-GB"/>
              <a:pPr/>
              <a:t>8</a:t>
            </a:fld>
            <a:endParaRPr lang="en-GB"/>
          </a:p>
        </p:txBody>
      </p:sp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38" y="904875"/>
            <a:ext cx="8859837" cy="284163"/>
          </a:xfrm>
        </p:spPr>
        <p:txBody>
          <a:bodyPr/>
          <a:lstStyle/>
          <a:p>
            <a:r>
              <a:rPr lang="en-GB" b="1"/>
              <a:t>Overall planning</a:t>
            </a:r>
          </a:p>
        </p:txBody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0975" y="1376363"/>
            <a:ext cx="8689975" cy="4092575"/>
          </a:xfrm>
        </p:spPr>
        <p:txBody>
          <a:bodyPr/>
          <a:lstStyle/>
          <a:p>
            <a:pPr algn="just">
              <a:tabLst>
                <a:tab pos="534988" algn="l"/>
                <a:tab pos="722313" algn="l"/>
                <a:tab pos="1074738" algn="l"/>
                <a:tab pos="1427163" algn="l"/>
                <a:tab pos="1700213" algn="l"/>
              </a:tabLst>
            </a:pPr>
            <a:endParaRPr lang="en-GB" sz="1800" b="1"/>
          </a:p>
          <a:p>
            <a:pPr algn="just">
              <a:tabLst>
                <a:tab pos="534988" algn="l"/>
                <a:tab pos="722313" algn="l"/>
                <a:tab pos="1074738" algn="l"/>
                <a:tab pos="1427163" algn="l"/>
                <a:tab pos="1700213" algn="l"/>
              </a:tabLst>
            </a:pPr>
            <a:r>
              <a:rPr lang="en-GB" sz="1800" b="1"/>
              <a:t>According to overall planning of the study we should close the phase on data collection and analysis within the end of October.</a:t>
            </a:r>
          </a:p>
          <a:p>
            <a:pPr algn="just">
              <a:tabLst>
                <a:tab pos="534988" algn="l"/>
                <a:tab pos="722313" algn="l"/>
                <a:tab pos="1074738" algn="l"/>
                <a:tab pos="1427163" algn="l"/>
                <a:tab pos="1700213" algn="l"/>
              </a:tabLst>
            </a:pPr>
            <a:endParaRPr lang="en-GB" sz="1800" b="1"/>
          </a:p>
          <a:p>
            <a:pPr algn="just">
              <a:tabLst>
                <a:tab pos="534988" algn="l"/>
                <a:tab pos="722313" algn="l"/>
                <a:tab pos="1074738" algn="l"/>
                <a:tab pos="1427163" algn="l"/>
                <a:tab pos="1700213" algn="l"/>
              </a:tabLst>
            </a:pPr>
            <a:r>
              <a:rPr lang="en-GB" sz="1800" b="1"/>
              <a:t>Final report and study will be completed by PwC by the end of the year. </a:t>
            </a:r>
          </a:p>
          <a:p>
            <a:pPr algn="just">
              <a:tabLst>
                <a:tab pos="534988" algn="l"/>
                <a:tab pos="722313" algn="l"/>
                <a:tab pos="1074738" algn="l"/>
                <a:tab pos="1427163" algn="l"/>
                <a:tab pos="1700213" algn="l"/>
              </a:tabLst>
            </a:pPr>
            <a:r>
              <a:rPr lang="en-GB" sz="1800" b="1" u="sng"/>
              <a:t>The study will be disseminated formally not before the end of January after EP’s approval.</a:t>
            </a:r>
            <a:endParaRPr lang="en-GB" sz="1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Toolbox">
  <a:themeElements>
    <a:clrScheme name="PPT Toolbox 2">
      <a:dk1>
        <a:srgbClr val="707014"/>
      </a:dk1>
      <a:lt1>
        <a:srgbClr val="FFFFFF"/>
      </a:lt1>
      <a:dk2>
        <a:srgbClr val="AFCC0D"/>
      </a:dk2>
      <a:lt2>
        <a:srgbClr val="8D9C00"/>
      </a:lt2>
      <a:accent1>
        <a:srgbClr val="CFE06E"/>
      </a:accent1>
      <a:accent2>
        <a:srgbClr val="DFEB99"/>
      </a:accent2>
      <a:accent3>
        <a:srgbClr val="FFFFFF"/>
      </a:accent3>
      <a:accent4>
        <a:srgbClr val="5F5F0F"/>
      </a:accent4>
      <a:accent5>
        <a:srgbClr val="E4EDBA"/>
      </a:accent5>
      <a:accent6>
        <a:srgbClr val="CAD58A"/>
      </a:accent6>
      <a:hlink>
        <a:srgbClr val="EFF5CF"/>
      </a:hlink>
      <a:folHlink>
        <a:srgbClr val="707014"/>
      </a:folHlink>
    </a:clrScheme>
    <a:fontScheme name="PPT Toolbox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>
            <a:alpha val="33000"/>
          </a:schemeClr>
        </a:solidFill>
        <a:ln w="22225" cap="flat" cmpd="sng" algn="ctr">
          <a:solidFill>
            <a:schemeClr val="bg2"/>
          </a:solidFill>
          <a:prstDash val="sysDot"/>
          <a:round/>
          <a:headEnd type="none" w="med" len="med"/>
          <a:tailEnd type="none" w="med" len="med"/>
        </a:ln>
        <a:effectLst/>
      </a:spPr>
      <a:bodyPr vert="horz" wrap="none" lIns="6350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90000"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folHlink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>
            <a:alpha val="33000"/>
          </a:schemeClr>
        </a:solidFill>
        <a:ln w="22225" cap="flat" cmpd="sng" algn="ctr">
          <a:solidFill>
            <a:schemeClr val="bg2"/>
          </a:solidFill>
          <a:prstDash val="sysDot"/>
          <a:round/>
          <a:headEnd type="none" w="med" len="med"/>
          <a:tailEnd type="none" w="med" len="med"/>
        </a:ln>
        <a:effectLst/>
      </a:spPr>
      <a:bodyPr vert="horz" wrap="none" lIns="6350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90000"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folHlink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PPT Toolbox 1">
        <a:dk1>
          <a:srgbClr val="8D9C00"/>
        </a:dk1>
        <a:lt1>
          <a:srgbClr val="AFCC0D"/>
        </a:lt1>
        <a:dk2>
          <a:srgbClr val="707014"/>
        </a:dk2>
        <a:lt2>
          <a:srgbClr val="AFCC0D"/>
        </a:lt2>
        <a:accent1>
          <a:srgbClr val="CFE06E"/>
        </a:accent1>
        <a:accent2>
          <a:srgbClr val="DFEB99"/>
        </a:accent2>
        <a:accent3>
          <a:srgbClr val="BBBBAA"/>
        </a:accent3>
        <a:accent4>
          <a:srgbClr val="95AE09"/>
        </a:accent4>
        <a:accent5>
          <a:srgbClr val="E4EDBA"/>
        </a:accent5>
        <a:accent6>
          <a:srgbClr val="CAD58A"/>
        </a:accent6>
        <a:hlink>
          <a:srgbClr val="EFF5C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oolbox 2">
        <a:dk1>
          <a:srgbClr val="707014"/>
        </a:dk1>
        <a:lt1>
          <a:srgbClr val="FFFFFF"/>
        </a:lt1>
        <a:dk2>
          <a:srgbClr val="AFCC0D"/>
        </a:dk2>
        <a:lt2>
          <a:srgbClr val="8D9C00"/>
        </a:lt2>
        <a:accent1>
          <a:srgbClr val="CFE06E"/>
        </a:accent1>
        <a:accent2>
          <a:srgbClr val="DFEB99"/>
        </a:accent2>
        <a:accent3>
          <a:srgbClr val="FFFFFF"/>
        </a:accent3>
        <a:accent4>
          <a:srgbClr val="5F5F0F"/>
        </a:accent4>
        <a:accent5>
          <a:srgbClr val="E4EDBA"/>
        </a:accent5>
        <a:accent6>
          <a:srgbClr val="CAD58A"/>
        </a:accent6>
        <a:hlink>
          <a:srgbClr val="EFF5CF"/>
        </a:hlink>
        <a:folHlink>
          <a:srgbClr val="7070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oolbox 3">
        <a:dk1>
          <a:srgbClr val="D45100"/>
        </a:dk1>
        <a:lt1>
          <a:srgbClr val="FE7200"/>
        </a:lt1>
        <a:dk2>
          <a:srgbClr val="9E540A"/>
        </a:dk2>
        <a:lt2>
          <a:srgbClr val="FE7200"/>
        </a:lt2>
        <a:accent1>
          <a:srgbClr val="FEAA66"/>
        </a:accent1>
        <a:accent2>
          <a:srgbClr val="FFC799"/>
        </a:accent2>
        <a:accent3>
          <a:srgbClr val="CCB3AA"/>
        </a:accent3>
        <a:accent4>
          <a:srgbClr val="D96000"/>
        </a:accent4>
        <a:accent5>
          <a:srgbClr val="FED2B8"/>
        </a:accent5>
        <a:accent6>
          <a:srgbClr val="E7B48A"/>
        </a:accent6>
        <a:hlink>
          <a:srgbClr val="FFE3CC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oolbox 4">
        <a:dk1>
          <a:srgbClr val="9E540A"/>
        </a:dk1>
        <a:lt1>
          <a:srgbClr val="FFFFFF"/>
        </a:lt1>
        <a:dk2>
          <a:srgbClr val="FE7200"/>
        </a:dk2>
        <a:lt2>
          <a:srgbClr val="D45100"/>
        </a:lt2>
        <a:accent1>
          <a:srgbClr val="FEAA66"/>
        </a:accent1>
        <a:accent2>
          <a:srgbClr val="FFC799"/>
        </a:accent2>
        <a:accent3>
          <a:srgbClr val="FFFFFF"/>
        </a:accent3>
        <a:accent4>
          <a:srgbClr val="864607"/>
        </a:accent4>
        <a:accent5>
          <a:srgbClr val="FED2B8"/>
        </a:accent5>
        <a:accent6>
          <a:srgbClr val="E7B48A"/>
        </a:accent6>
        <a:hlink>
          <a:srgbClr val="FFE3CC"/>
        </a:hlink>
        <a:folHlink>
          <a:srgbClr val="9E540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oolbox 5">
        <a:dk1>
          <a:srgbClr val="E7BB01"/>
        </a:dk1>
        <a:lt1>
          <a:srgbClr val="FFD600"/>
        </a:lt1>
        <a:dk2>
          <a:srgbClr val="D19700"/>
        </a:dk2>
        <a:lt2>
          <a:srgbClr val="FFD600"/>
        </a:lt2>
        <a:accent1>
          <a:srgbClr val="F8E866"/>
        </a:accent1>
        <a:accent2>
          <a:srgbClr val="FBEF99"/>
        </a:accent2>
        <a:accent3>
          <a:srgbClr val="E5C9AA"/>
        </a:accent3>
        <a:accent4>
          <a:srgbClr val="DAB700"/>
        </a:accent4>
        <a:accent5>
          <a:srgbClr val="FBF2B8"/>
        </a:accent5>
        <a:accent6>
          <a:srgbClr val="E3D98A"/>
        </a:accent6>
        <a:hlink>
          <a:srgbClr val="FDF7CC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oolbox 6">
        <a:dk1>
          <a:srgbClr val="D19700"/>
        </a:dk1>
        <a:lt1>
          <a:srgbClr val="FFFFFF"/>
        </a:lt1>
        <a:dk2>
          <a:srgbClr val="FFD600"/>
        </a:dk2>
        <a:lt2>
          <a:srgbClr val="E7BB01"/>
        </a:lt2>
        <a:accent1>
          <a:srgbClr val="F8E866"/>
        </a:accent1>
        <a:accent2>
          <a:srgbClr val="FBEF99"/>
        </a:accent2>
        <a:accent3>
          <a:srgbClr val="FFFFFF"/>
        </a:accent3>
        <a:accent4>
          <a:srgbClr val="B28000"/>
        </a:accent4>
        <a:accent5>
          <a:srgbClr val="FBF2B8"/>
        </a:accent5>
        <a:accent6>
          <a:srgbClr val="E3D98A"/>
        </a:accent6>
        <a:hlink>
          <a:srgbClr val="FDF7CC"/>
        </a:hlink>
        <a:folHlink>
          <a:srgbClr val="D197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oolbox 7">
        <a:dk1>
          <a:srgbClr val="8C5110"/>
        </a:dk1>
        <a:lt1>
          <a:srgbClr val="C3A26C"/>
        </a:lt1>
        <a:dk2>
          <a:srgbClr val="633A11"/>
        </a:dk2>
        <a:lt2>
          <a:srgbClr val="C3A26C"/>
        </a:lt2>
        <a:accent1>
          <a:srgbClr val="D5BD97"/>
        </a:accent1>
        <a:accent2>
          <a:srgbClr val="E7DAC4"/>
        </a:accent2>
        <a:accent3>
          <a:srgbClr val="B7AEAA"/>
        </a:accent3>
        <a:accent4>
          <a:srgbClr val="A68A5B"/>
        </a:accent4>
        <a:accent5>
          <a:srgbClr val="E7DBC9"/>
        </a:accent5>
        <a:accent6>
          <a:srgbClr val="D1C5B1"/>
        </a:accent6>
        <a:hlink>
          <a:srgbClr val="F3ECE2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oolbox 8">
        <a:dk1>
          <a:srgbClr val="633A11"/>
        </a:dk1>
        <a:lt1>
          <a:srgbClr val="FFFFFF"/>
        </a:lt1>
        <a:dk2>
          <a:srgbClr val="C3A26C"/>
        </a:dk2>
        <a:lt2>
          <a:srgbClr val="8C5110"/>
        </a:lt2>
        <a:accent1>
          <a:srgbClr val="D5BD97"/>
        </a:accent1>
        <a:accent2>
          <a:srgbClr val="E7DAC4"/>
        </a:accent2>
        <a:accent3>
          <a:srgbClr val="FFFFFF"/>
        </a:accent3>
        <a:accent4>
          <a:srgbClr val="53300D"/>
        </a:accent4>
        <a:accent5>
          <a:srgbClr val="E7DBC9"/>
        </a:accent5>
        <a:accent6>
          <a:srgbClr val="D1C5B1"/>
        </a:accent6>
        <a:hlink>
          <a:srgbClr val="F3ECE2"/>
        </a:hlink>
        <a:folHlink>
          <a:srgbClr val="633A1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oolbox 9">
        <a:dk1>
          <a:srgbClr val="BF0509"/>
        </a:dk1>
        <a:lt1>
          <a:srgbClr val="FB3D32"/>
        </a:lt1>
        <a:dk2>
          <a:srgbClr val="7B0A14"/>
        </a:dk2>
        <a:lt2>
          <a:srgbClr val="FB3D32"/>
        </a:lt2>
        <a:accent1>
          <a:srgbClr val="FD8B84"/>
        </a:accent1>
        <a:accent2>
          <a:srgbClr val="FDB1AD"/>
        </a:accent2>
        <a:accent3>
          <a:srgbClr val="BFAAAA"/>
        </a:accent3>
        <a:accent4>
          <a:srgbClr val="D63329"/>
        </a:accent4>
        <a:accent5>
          <a:srgbClr val="FEC4C2"/>
        </a:accent5>
        <a:accent6>
          <a:srgbClr val="E5A09C"/>
        </a:accent6>
        <a:hlink>
          <a:srgbClr val="FED8D6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oolbox 10">
        <a:dk1>
          <a:srgbClr val="7B0A14"/>
        </a:dk1>
        <a:lt1>
          <a:srgbClr val="FFFFFF"/>
        </a:lt1>
        <a:dk2>
          <a:srgbClr val="FB3D32"/>
        </a:dk2>
        <a:lt2>
          <a:srgbClr val="BF0509"/>
        </a:lt2>
        <a:accent1>
          <a:srgbClr val="FD8B84"/>
        </a:accent1>
        <a:accent2>
          <a:srgbClr val="FDB1AD"/>
        </a:accent2>
        <a:accent3>
          <a:srgbClr val="FFFFFF"/>
        </a:accent3>
        <a:accent4>
          <a:srgbClr val="68070F"/>
        </a:accent4>
        <a:accent5>
          <a:srgbClr val="FEC4C2"/>
        </a:accent5>
        <a:accent6>
          <a:srgbClr val="E5A09C"/>
        </a:accent6>
        <a:hlink>
          <a:srgbClr val="FED8D6"/>
        </a:hlink>
        <a:folHlink>
          <a:srgbClr val="7B0A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oolbox 11">
        <a:dk1>
          <a:srgbClr val="564242"/>
        </a:dk1>
        <a:lt1>
          <a:srgbClr val="AA9F98"/>
        </a:lt1>
        <a:dk2>
          <a:srgbClr val="1B1112"/>
        </a:dk2>
        <a:lt2>
          <a:srgbClr val="AA9F98"/>
        </a:lt2>
        <a:accent1>
          <a:srgbClr val="CCC5C1"/>
        </a:accent1>
        <a:accent2>
          <a:srgbClr val="DDD9D6"/>
        </a:accent2>
        <a:accent3>
          <a:srgbClr val="ABAAAA"/>
        </a:accent3>
        <a:accent4>
          <a:srgbClr val="918781"/>
        </a:accent4>
        <a:accent5>
          <a:srgbClr val="E2DFDD"/>
        </a:accent5>
        <a:accent6>
          <a:srgbClr val="C8C4C2"/>
        </a:accent6>
        <a:hlink>
          <a:srgbClr val="EEECEA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oolbox 12">
        <a:dk1>
          <a:srgbClr val="1B1112"/>
        </a:dk1>
        <a:lt1>
          <a:srgbClr val="FFFFFF"/>
        </a:lt1>
        <a:dk2>
          <a:srgbClr val="AA9F98"/>
        </a:dk2>
        <a:lt2>
          <a:srgbClr val="564242"/>
        </a:lt2>
        <a:accent1>
          <a:srgbClr val="CCC5C1"/>
        </a:accent1>
        <a:accent2>
          <a:srgbClr val="DDD9D6"/>
        </a:accent2>
        <a:accent3>
          <a:srgbClr val="FFFFFF"/>
        </a:accent3>
        <a:accent4>
          <a:srgbClr val="150D0E"/>
        </a:accent4>
        <a:accent5>
          <a:srgbClr val="E2DFDD"/>
        </a:accent5>
        <a:accent6>
          <a:srgbClr val="C8C4C2"/>
        </a:accent6>
        <a:hlink>
          <a:srgbClr val="EEECEA"/>
        </a:hlink>
        <a:folHlink>
          <a:srgbClr val="1B111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oolbox 13">
        <a:dk1>
          <a:srgbClr val="2666A6"/>
        </a:dk1>
        <a:lt1>
          <a:srgbClr val="3DA8D5"/>
        </a:lt1>
        <a:dk2>
          <a:srgbClr val="3A4972"/>
        </a:dk2>
        <a:lt2>
          <a:srgbClr val="3DA8D5"/>
        </a:lt2>
        <a:accent1>
          <a:srgbClr val="8BCBE6"/>
        </a:accent1>
        <a:accent2>
          <a:srgbClr val="B1DCEE"/>
        </a:accent2>
        <a:accent3>
          <a:srgbClr val="AEB1BC"/>
        </a:accent3>
        <a:accent4>
          <a:srgbClr val="338FB6"/>
        </a:accent4>
        <a:accent5>
          <a:srgbClr val="C4E2F0"/>
        </a:accent5>
        <a:accent6>
          <a:srgbClr val="A0C7D8"/>
        </a:accent6>
        <a:hlink>
          <a:srgbClr val="D8EEF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oolbox 14">
        <a:dk1>
          <a:srgbClr val="3A4972"/>
        </a:dk1>
        <a:lt1>
          <a:srgbClr val="FFFFFF"/>
        </a:lt1>
        <a:dk2>
          <a:srgbClr val="3DA8D5"/>
        </a:dk2>
        <a:lt2>
          <a:srgbClr val="2666A6"/>
        </a:lt2>
        <a:accent1>
          <a:srgbClr val="8BCBE6"/>
        </a:accent1>
        <a:accent2>
          <a:srgbClr val="B1DCEE"/>
        </a:accent2>
        <a:accent3>
          <a:srgbClr val="FFFFFF"/>
        </a:accent3>
        <a:accent4>
          <a:srgbClr val="303D60"/>
        </a:accent4>
        <a:accent5>
          <a:srgbClr val="C4E2F0"/>
        </a:accent5>
        <a:accent6>
          <a:srgbClr val="A0C7D8"/>
        </a:accent6>
        <a:hlink>
          <a:srgbClr val="D8EEF7"/>
        </a:hlink>
        <a:folHlink>
          <a:srgbClr val="3A49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PT Toolbox 1">
    <a:dk1>
      <a:srgbClr val="8D9C00"/>
    </a:dk1>
    <a:lt1>
      <a:srgbClr val="AFCC0D"/>
    </a:lt1>
    <a:dk2>
      <a:srgbClr val="707014"/>
    </a:dk2>
    <a:lt2>
      <a:srgbClr val="AFCC0D"/>
    </a:lt2>
    <a:accent1>
      <a:srgbClr val="CFE06E"/>
    </a:accent1>
    <a:accent2>
      <a:srgbClr val="DFEB99"/>
    </a:accent2>
    <a:accent3>
      <a:srgbClr val="BBBBAA"/>
    </a:accent3>
    <a:accent4>
      <a:srgbClr val="95AE09"/>
    </a:accent4>
    <a:accent5>
      <a:srgbClr val="E4EDBA"/>
    </a:accent5>
    <a:accent6>
      <a:srgbClr val="CAD58A"/>
    </a:accent6>
    <a:hlink>
      <a:srgbClr val="EFF5CF"/>
    </a:hlink>
    <a:folHlink>
      <a:srgbClr val="FFFF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651</Words>
  <Application>Microsoft Office PowerPoint</Application>
  <PresentationFormat>On-screen Show (4:3)</PresentationFormat>
  <Paragraphs>124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PwC_Logo</vt:lpstr>
      <vt:lpstr>Wingdings</vt:lpstr>
      <vt:lpstr>PPT Toolbox</vt:lpstr>
      <vt:lpstr>European Parliament</vt:lpstr>
      <vt:lpstr>Project objectives </vt:lpstr>
      <vt:lpstr>Task objectives and content  </vt:lpstr>
      <vt:lpstr>Slide 4</vt:lpstr>
      <vt:lpstr>Slide 5</vt:lpstr>
      <vt:lpstr>Slide 6</vt:lpstr>
      <vt:lpstr>Slide 7</vt:lpstr>
      <vt:lpstr>Overall planning</vt:lpstr>
    </vt:vector>
  </TitlesOfParts>
  <Company>PricewaterhouseCoopers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name appears here</dc:title>
  <dc:creator>Migration2</dc:creator>
  <cp:lastModifiedBy>Migration2</cp:lastModifiedBy>
  <cp:revision>298</cp:revision>
  <cp:lastPrinted>2007-10-16T08:45:32Z</cp:lastPrinted>
  <dcterms:created xsi:type="dcterms:W3CDTF">2003-11-24T19:13:09Z</dcterms:created>
  <dcterms:modified xsi:type="dcterms:W3CDTF">2016-06-06T09:47:38Z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www.in-support.com as part of the Toolbox project.</vt:lpwstr>
  </property>
</Properties>
</file>