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6"/>
  </p:notesMasterIdLst>
  <p:sldIdLst>
    <p:sldId id="256" r:id="rId2"/>
    <p:sldId id="259" r:id="rId3"/>
    <p:sldId id="281" r:id="rId4"/>
    <p:sldId id="282" r:id="rId5"/>
    <p:sldId id="283" r:id="rId6"/>
    <p:sldId id="284" r:id="rId7"/>
    <p:sldId id="285" r:id="rId8"/>
    <p:sldId id="286" r:id="rId9"/>
    <p:sldId id="287" r:id="rId10"/>
    <p:sldId id="288" r:id="rId11"/>
    <p:sldId id="289" r:id="rId12"/>
    <p:sldId id="290" r:id="rId13"/>
    <p:sldId id="291" r:id="rId14"/>
    <p:sldId id="279" r:id="rId15"/>
  </p:sldIdLst>
  <p:sldSz cx="9144000" cy="6858000" type="screen4x3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BB3"/>
    <a:srgbClr val="CDE85B"/>
    <a:srgbClr val="008040"/>
    <a:srgbClr val="0000FF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696" autoAdjust="0"/>
    <p:restoredTop sz="90929"/>
  </p:normalViewPr>
  <p:slideViewPr>
    <p:cSldViewPr>
      <p:cViewPr>
        <p:scale>
          <a:sx n="150" d="100"/>
          <a:sy n="150" d="100"/>
        </p:scale>
        <p:origin x="-72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/>
          </a:p>
        </p:txBody>
      </p:sp>
      <p:sp>
        <p:nvSpPr>
          <p:cNvPr id="4100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5E318DD-FCE4-4B8A-9AE1-0F5709CE1A30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DF67BDC-B92C-4B01-81A5-B677F73292FC}" type="slidenum">
              <a:rPr lang="en-GB"/>
              <a:pPr/>
              <a:t>1</a:t>
            </a:fld>
            <a:endParaRPr lang="en-GB"/>
          </a:p>
        </p:txBody>
      </p:sp>
      <p:sp>
        <p:nvSpPr>
          <p:cNvPr id="512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7FF14CB-3F95-461D-B1CC-A0BE8761D97B}" type="slidenum">
              <a:rPr lang="en-GB"/>
              <a:pPr/>
              <a:t>10</a:t>
            </a:fld>
            <a:endParaRPr lang="en-GB"/>
          </a:p>
        </p:txBody>
      </p:sp>
      <p:sp>
        <p:nvSpPr>
          <p:cNvPr id="26624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18809E0-01D4-4F53-8558-B6274421AC80}" type="slidenum">
              <a:rPr lang="en-GB"/>
              <a:pPr/>
              <a:t>11</a:t>
            </a:fld>
            <a:endParaRPr lang="en-GB"/>
          </a:p>
        </p:txBody>
      </p:sp>
      <p:sp>
        <p:nvSpPr>
          <p:cNvPr id="26829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8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1CDC3B9-47E4-48E7-96C6-DB8976B9CC77}" type="slidenum">
              <a:rPr lang="en-GB"/>
              <a:pPr/>
              <a:t>12</a:t>
            </a:fld>
            <a:endParaRPr lang="en-GB"/>
          </a:p>
        </p:txBody>
      </p:sp>
      <p:sp>
        <p:nvSpPr>
          <p:cNvPr id="27033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0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6C6AF7A-86A1-41ED-88AD-2D979FFB5105}" type="slidenum">
              <a:rPr lang="en-GB"/>
              <a:pPr/>
              <a:t>13</a:t>
            </a:fld>
            <a:endParaRPr lang="en-GB"/>
          </a:p>
        </p:txBody>
      </p:sp>
      <p:sp>
        <p:nvSpPr>
          <p:cNvPr id="27238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2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702733D-090F-4CE7-959B-D7B76AF29277}" type="slidenum">
              <a:rPr lang="en-GB"/>
              <a:pPr/>
              <a:t>14</a:t>
            </a:fld>
            <a:endParaRPr lang="en-GB"/>
          </a:p>
        </p:txBody>
      </p:sp>
      <p:sp>
        <p:nvSpPr>
          <p:cNvPr id="247810" name="Rectangle 2"/>
          <p:cNvSpPr>
            <a:spLocks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7811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E65A30-601F-4870-9E3A-69EE1BCB0A1C}" type="slidenum">
              <a:rPr lang="en-GB"/>
              <a:pPr/>
              <a:t>2</a:t>
            </a:fld>
            <a:endParaRPr lang="en-GB"/>
          </a:p>
        </p:txBody>
      </p:sp>
      <p:sp>
        <p:nvSpPr>
          <p:cNvPr id="6963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9574B09-9ACB-493A-841E-367F7E4053A5}" type="slidenum">
              <a:rPr lang="en-GB"/>
              <a:pPr/>
              <a:t>3</a:t>
            </a:fld>
            <a:endParaRPr lang="en-GB"/>
          </a:p>
        </p:txBody>
      </p:sp>
      <p:sp>
        <p:nvSpPr>
          <p:cNvPr id="25190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1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321530E-D1D9-40E8-BB0A-BF6E597B46B6}" type="slidenum">
              <a:rPr lang="en-GB"/>
              <a:pPr/>
              <a:t>4</a:t>
            </a:fld>
            <a:endParaRPr lang="en-GB"/>
          </a:p>
        </p:txBody>
      </p:sp>
      <p:sp>
        <p:nvSpPr>
          <p:cNvPr id="25395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3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7C8C209-614E-408E-9653-DE7DAB78F17B}" type="slidenum">
              <a:rPr lang="en-GB"/>
              <a:pPr/>
              <a:t>5</a:t>
            </a:fld>
            <a:endParaRPr lang="en-GB"/>
          </a:p>
        </p:txBody>
      </p:sp>
      <p:sp>
        <p:nvSpPr>
          <p:cNvPr id="25600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794F12F-B3A5-4BCD-A156-9B22465A3C27}" type="slidenum">
              <a:rPr lang="en-GB"/>
              <a:pPr/>
              <a:t>6</a:t>
            </a:fld>
            <a:endParaRPr lang="en-GB"/>
          </a:p>
        </p:txBody>
      </p:sp>
      <p:sp>
        <p:nvSpPr>
          <p:cNvPr id="25805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8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2DA0BAF-1B0B-4E79-BA1C-D1B791C686BF}" type="slidenum">
              <a:rPr lang="en-GB"/>
              <a:pPr/>
              <a:t>7</a:t>
            </a:fld>
            <a:endParaRPr lang="en-GB"/>
          </a:p>
        </p:txBody>
      </p:sp>
      <p:sp>
        <p:nvSpPr>
          <p:cNvPr id="26009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0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78D98D6-FD70-4D41-A383-3707F8258EEF}" type="slidenum">
              <a:rPr lang="en-GB"/>
              <a:pPr/>
              <a:t>8</a:t>
            </a:fld>
            <a:endParaRPr lang="en-GB"/>
          </a:p>
        </p:txBody>
      </p:sp>
      <p:sp>
        <p:nvSpPr>
          <p:cNvPr id="26214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2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3B856D7-46EB-43F5-8321-42B21536B8FE}" type="slidenum">
              <a:rPr lang="en-GB"/>
              <a:pPr/>
              <a:t>9</a:t>
            </a:fld>
            <a:endParaRPr lang="en-GB"/>
          </a:p>
        </p:txBody>
      </p:sp>
      <p:sp>
        <p:nvSpPr>
          <p:cNvPr id="26419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4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fr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267139-C8E5-4A87-90F0-0641D3DC09E9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351F32-F1B2-4864-BCF4-D669675BD8A4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A4C6E2-E9BB-4A5C-9976-9247479C50FD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E897BB-A843-447F-9AD2-F9D486DB2DAC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7D5F30-659F-46F9-A9C9-65F0AEA76D0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5CD12E-2731-4467-9477-0A90387391D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45E0FE-1500-4BF0-837C-AA0DA4F5E45E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24FFD7-E632-4724-8BA9-3F7000562300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574A80-0317-4276-AEC2-AE3B17DCD534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A15B25-3B82-45E7-BD9E-76A27B3EF6FD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C94753-2A3E-4CBF-8425-B398F3964E16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ADB06B2-9AA8-46EB-88D9-36FA2F86E9A5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5181600"/>
            <a:ext cx="6400800" cy="1219200"/>
          </a:xfrm>
        </p:spPr>
        <p:txBody>
          <a:bodyPr/>
          <a:lstStyle/>
          <a:p>
            <a:r>
              <a:rPr lang="en-GB" sz="2000">
                <a:latin typeface="Trebuchet MS" pitchFamily="80" charset="0"/>
              </a:rPr>
              <a:t>Gavin Booth </a:t>
            </a:r>
            <a:r>
              <a:rPr lang="en-GB" sz="1400">
                <a:latin typeface="Trebuchet MS" pitchFamily="80" charset="0"/>
              </a:rPr>
              <a:t>FCILT</a:t>
            </a:r>
            <a:endParaRPr lang="en-GB" sz="2000">
              <a:latin typeface="Trebuchet MS" pitchFamily="80" charset="0"/>
            </a:endParaRPr>
          </a:p>
          <a:p>
            <a:r>
              <a:rPr lang="en-GB" sz="2000">
                <a:latin typeface="Trebuchet MS" pitchFamily="80" charset="0"/>
              </a:rPr>
              <a:t>Chairman, Bus Users UK</a:t>
            </a:r>
          </a:p>
        </p:txBody>
      </p:sp>
      <p:pic>
        <p:nvPicPr>
          <p:cNvPr id="2052" name="Picture 4" descr="bususerslogos corne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19400" y="1981200"/>
            <a:ext cx="3886200" cy="3140075"/>
          </a:xfrm>
          <a:prstGeom prst="rect">
            <a:avLst/>
          </a:prstGeom>
          <a:noFill/>
        </p:spPr>
      </p:pic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762000"/>
            <a:ext cx="7772400" cy="685800"/>
          </a:xfrm>
        </p:spPr>
        <p:txBody>
          <a:bodyPr/>
          <a:lstStyle/>
          <a:p>
            <a:r>
              <a:rPr lang="en-GB" sz="3200" b="1">
                <a:latin typeface="Trebuchet MS" pitchFamily="80" charset="0"/>
              </a:rPr>
              <a:t>EU rules on the right of passengers:</a:t>
            </a:r>
            <a:endParaRPr lang="en-GB" b="1">
              <a:latin typeface="Geneva" pitchFamily="80" charset="0"/>
            </a:endParaRP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685800" y="1447800"/>
            <a:ext cx="7772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/>
            <a:r>
              <a:rPr lang="en-GB" sz="2800" b="1">
                <a:solidFill>
                  <a:schemeClr val="tx2"/>
                </a:solidFill>
                <a:latin typeface="Trebuchet MS" pitchFamily="80" charset="0"/>
              </a:rPr>
              <a:t>consumers’ view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3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3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3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500"/>
                            </p:stCondLst>
                            <p:childTnLst>
                              <p:par>
                                <p:cTn id="1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build="p"/>
      <p:bldP spid="205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5218" name="Picture 2" descr="bususerslogos corner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38600" y="152400"/>
            <a:ext cx="1828800" cy="1477963"/>
          </a:xfrm>
          <a:prstGeom prst="rect">
            <a:avLst/>
          </a:prstGeom>
          <a:noFill/>
        </p:spPr>
      </p:pic>
      <p:pic>
        <p:nvPicPr>
          <p:cNvPr id="265219" name="Picture 3" descr="left corner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93963" y="1981200"/>
            <a:ext cx="4156075" cy="4622800"/>
          </a:xfrm>
          <a:prstGeom prst="rect">
            <a:avLst/>
          </a:prstGeom>
          <a:noFill/>
        </p:spPr>
      </p:pic>
      <p:sp>
        <p:nvSpPr>
          <p:cNvPr id="26522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1828800"/>
            <a:ext cx="9144000" cy="4267200"/>
          </a:xfrm>
          <a:noFill/>
        </p:spPr>
        <p:txBody>
          <a:bodyPr lIns="360000" tIns="0" rIns="360000"/>
          <a:lstStyle/>
          <a:p>
            <a:pPr marL="0" indent="0" algn="ctr">
              <a:buFontTx/>
              <a:buNone/>
            </a:pPr>
            <a:r>
              <a:rPr lang="en-GB" sz="1600">
                <a:latin typeface="Trebuchet MS" pitchFamily="80" charset="0"/>
              </a:rPr>
              <a:t>UK bus services mainly provided commercially by private companies </a:t>
            </a:r>
            <a:br>
              <a:rPr lang="en-GB" sz="1600">
                <a:latin typeface="Trebuchet MS" pitchFamily="80" charset="0"/>
              </a:rPr>
            </a:br>
            <a:r>
              <a:rPr lang="en-GB" sz="1600">
                <a:latin typeface="Trebuchet MS" pitchFamily="80" charset="0"/>
              </a:rPr>
              <a:t>with no public service contract</a:t>
            </a:r>
          </a:p>
          <a:p>
            <a:pPr marL="0" indent="0" algn="ctr">
              <a:buFontTx/>
              <a:buNone/>
            </a:pPr>
            <a:endParaRPr lang="en-GB" sz="1600">
              <a:latin typeface="Trebuchet MS" pitchFamily="80" charset="0"/>
            </a:endParaRPr>
          </a:p>
          <a:p>
            <a:pPr marL="0" indent="0" algn="ctr">
              <a:buFontTx/>
              <a:buNone/>
            </a:pPr>
            <a:r>
              <a:rPr lang="en-GB" sz="1600">
                <a:latin typeface="Trebuchet MS" pitchFamily="80" charset="0"/>
              </a:rPr>
              <a:t>EUR220,000 is more than the cost of a new double-deck bus</a:t>
            </a:r>
          </a:p>
          <a:p>
            <a:pPr marL="0" indent="0" algn="ctr">
              <a:buFontTx/>
              <a:buNone/>
            </a:pPr>
            <a:endParaRPr lang="en-GB" sz="1600">
              <a:latin typeface="Trebuchet MS" pitchFamily="80" charset="0"/>
            </a:endParaRPr>
          </a:p>
          <a:p>
            <a:pPr marL="0" indent="0" algn="ctr">
              <a:buFontTx/>
              <a:buNone/>
            </a:pPr>
            <a:r>
              <a:rPr lang="en-GB" sz="1600">
                <a:latin typeface="Trebuchet MS" pitchFamily="80" charset="0"/>
              </a:rPr>
              <a:t>We believe that urban, interurban and regional bus services in the UK – </a:t>
            </a:r>
            <a:br>
              <a:rPr lang="en-GB" sz="1600">
                <a:latin typeface="Trebuchet MS" pitchFamily="80" charset="0"/>
              </a:rPr>
            </a:br>
            <a:r>
              <a:rPr lang="en-GB" sz="1600">
                <a:latin typeface="Trebuchet MS" pitchFamily="80" charset="0"/>
              </a:rPr>
              <a:t>those defined as ‘local bus services’ – should be excluded from the EU proposals</a:t>
            </a:r>
          </a:p>
          <a:p>
            <a:pPr marL="0" indent="0" algn="ctr">
              <a:buFontTx/>
              <a:buNone/>
            </a:pPr>
            <a:endParaRPr lang="en-GB" sz="1600">
              <a:latin typeface="Trebuchet MS" pitchFamily="80" charset="0"/>
            </a:endParaRPr>
          </a:p>
          <a:p>
            <a:pPr marL="0" indent="0" algn="ctr">
              <a:buFontTx/>
              <a:buNone/>
            </a:pPr>
            <a:r>
              <a:rPr lang="en-GB" sz="1600">
                <a:latin typeface="Trebuchet MS" pitchFamily="80" charset="0"/>
              </a:rPr>
              <a:t>We feel that the liability proposals do not fit within the UK system </a:t>
            </a:r>
            <a:br>
              <a:rPr lang="en-GB" sz="1600">
                <a:latin typeface="Trebuchet MS" pitchFamily="80" charset="0"/>
              </a:rPr>
            </a:br>
            <a:r>
              <a:rPr lang="en-GB" sz="1600">
                <a:latin typeface="Trebuchet MS" pitchFamily="80" charset="0"/>
              </a:rPr>
              <a:t>and established principles of justice</a:t>
            </a:r>
          </a:p>
          <a:p>
            <a:pPr marL="0" indent="0" algn="ctr">
              <a:buFontTx/>
              <a:buNone/>
            </a:pPr>
            <a:endParaRPr lang="en-GB" sz="1600">
              <a:latin typeface="Trebuchet MS" pitchFamily="80" charset="0"/>
            </a:endParaRPr>
          </a:p>
          <a:p>
            <a:pPr marL="0" indent="0" algn="ctr">
              <a:buFontTx/>
              <a:buNone/>
            </a:pPr>
            <a:r>
              <a:rPr lang="en-GB" sz="1600">
                <a:latin typeface="Trebuchet MS" pitchFamily="80" charset="0"/>
              </a:rPr>
              <a:t>We receive many complaints about loss or damage to coach passengers’ luggage </a:t>
            </a:r>
            <a:br>
              <a:rPr lang="en-GB" sz="1600">
                <a:latin typeface="Trebuchet MS" pitchFamily="80" charset="0"/>
              </a:rPr>
            </a:br>
            <a:r>
              <a:rPr lang="en-GB" sz="1600">
                <a:latin typeface="Trebuchet MS" pitchFamily="80" charset="0"/>
              </a:rPr>
              <a:t>but do not believe an EC Regulation would address this. The problem requires </a:t>
            </a:r>
            <a:br>
              <a:rPr lang="en-GB" sz="1600">
                <a:latin typeface="Trebuchet MS" pitchFamily="80" charset="0"/>
              </a:rPr>
            </a:br>
            <a:r>
              <a:rPr lang="en-GB" sz="1600">
                <a:latin typeface="Trebuchet MS" pitchFamily="80" charset="0"/>
              </a:rPr>
              <a:t>to be addressed in the UK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2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5220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7266" name="Picture 2" descr="bususerslogos corner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38600" y="152400"/>
            <a:ext cx="1828800" cy="1477963"/>
          </a:xfrm>
          <a:prstGeom prst="rect">
            <a:avLst/>
          </a:prstGeom>
          <a:noFill/>
        </p:spPr>
      </p:pic>
      <p:pic>
        <p:nvPicPr>
          <p:cNvPr id="267267" name="Picture 3" descr="left corner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93963" y="1981200"/>
            <a:ext cx="4156075" cy="4622800"/>
          </a:xfrm>
          <a:prstGeom prst="rect">
            <a:avLst/>
          </a:prstGeom>
          <a:noFill/>
        </p:spPr>
      </p:pic>
      <p:sp>
        <p:nvSpPr>
          <p:cNvPr id="26726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1828800"/>
            <a:ext cx="9144000" cy="4267200"/>
          </a:xfrm>
          <a:noFill/>
        </p:spPr>
        <p:txBody>
          <a:bodyPr lIns="360000" tIns="0" rIns="360000"/>
          <a:lstStyle/>
          <a:p>
            <a:pPr marL="0" indent="0" algn="ctr">
              <a:buFontTx/>
              <a:buNone/>
              <a:tabLst>
                <a:tab pos="762000" algn="l"/>
              </a:tabLst>
            </a:pPr>
            <a:r>
              <a:rPr lang="en-GB" sz="1800">
                <a:latin typeface="Trebuchet MS Bold" pitchFamily="80" charset="0"/>
              </a:rPr>
              <a:t>Bus and coach passengers have the right to expect –</a:t>
            </a:r>
          </a:p>
          <a:p>
            <a:pPr marL="0" indent="0" algn="ctr">
              <a:buFontTx/>
              <a:buNone/>
              <a:tabLst>
                <a:tab pos="762000" algn="l"/>
              </a:tabLst>
            </a:pPr>
            <a:endParaRPr lang="en-GB" sz="1600">
              <a:latin typeface="Trebuchet MS" pitchFamily="80" charset="0"/>
            </a:endParaRPr>
          </a:p>
          <a:p>
            <a:pPr marL="381000" lvl="2" indent="0" algn="ctr">
              <a:buFontTx/>
              <a:buNone/>
              <a:tabLst>
                <a:tab pos="762000" algn="l"/>
              </a:tabLst>
            </a:pPr>
            <a:r>
              <a:rPr lang="en-GB" sz="1600">
                <a:solidFill>
                  <a:srgbClr val="FF0000"/>
                </a:solidFill>
                <a:latin typeface="Trebuchet MS" pitchFamily="80" charset="0"/>
              </a:rPr>
              <a:t>•</a:t>
            </a:r>
            <a:r>
              <a:rPr lang="en-GB" sz="1600">
                <a:latin typeface="Trebuchet MS" pitchFamily="80" charset="0"/>
              </a:rPr>
              <a:t> fair and equitable treatment</a:t>
            </a:r>
          </a:p>
          <a:p>
            <a:pPr marL="381000" lvl="2" indent="0" algn="ctr">
              <a:lnSpc>
                <a:spcPct val="130000"/>
              </a:lnSpc>
              <a:buFontTx/>
              <a:buNone/>
              <a:tabLst>
                <a:tab pos="762000" algn="l"/>
              </a:tabLst>
            </a:pPr>
            <a:r>
              <a:rPr lang="en-GB" sz="1600">
                <a:solidFill>
                  <a:srgbClr val="FF0000"/>
                </a:solidFill>
                <a:latin typeface="Trebuchet MS" pitchFamily="80" charset="0"/>
              </a:rPr>
              <a:t>•</a:t>
            </a:r>
            <a:r>
              <a:rPr lang="en-GB" sz="1600">
                <a:latin typeface="Trebuchet MS" pitchFamily="80" charset="0"/>
              </a:rPr>
              <a:t> information before and during their journey</a:t>
            </a:r>
          </a:p>
          <a:p>
            <a:pPr marL="381000" lvl="2" indent="0" algn="ctr">
              <a:lnSpc>
                <a:spcPct val="130000"/>
              </a:lnSpc>
              <a:buFontTx/>
              <a:buNone/>
              <a:tabLst>
                <a:tab pos="762000" algn="l"/>
              </a:tabLst>
            </a:pPr>
            <a:r>
              <a:rPr lang="en-GB" sz="1600">
                <a:solidFill>
                  <a:srgbClr val="FF0000"/>
                </a:solidFill>
                <a:latin typeface="Trebuchet MS" pitchFamily="80" charset="0"/>
              </a:rPr>
              <a:t>•</a:t>
            </a:r>
            <a:r>
              <a:rPr lang="en-GB" sz="1600">
                <a:latin typeface="Trebuchet MS" pitchFamily="80" charset="0"/>
              </a:rPr>
              <a:t> no discrimination</a:t>
            </a:r>
          </a:p>
          <a:p>
            <a:pPr marL="381000" lvl="2" indent="0" algn="ctr">
              <a:lnSpc>
                <a:spcPct val="130000"/>
              </a:lnSpc>
              <a:buFontTx/>
              <a:buNone/>
              <a:tabLst>
                <a:tab pos="762000" algn="l"/>
              </a:tabLst>
            </a:pPr>
            <a:r>
              <a:rPr lang="en-GB" sz="1600">
                <a:solidFill>
                  <a:srgbClr val="FF0000"/>
                </a:solidFill>
                <a:latin typeface="Trebuchet MS" pitchFamily="80" charset="0"/>
              </a:rPr>
              <a:t>•</a:t>
            </a:r>
            <a:r>
              <a:rPr lang="en-GB" sz="1600">
                <a:latin typeface="Trebuchet MS" pitchFamily="80" charset="0"/>
              </a:rPr>
              <a:t> personal safety and security at terminals, stops and on buses and coaches</a:t>
            </a:r>
          </a:p>
          <a:p>
            <a:pPr marL="381000" lvl="2" indent="0" algn="ctr">
              <a:lnSpc>
                <a:spcPct val="130000"/>
              </a:lnSpc>
              <a:buFontTx/>
              <a:buNone/>
              <a:tabLst>
                <a:tab pos="762000" algn="l"/>
              </a:tabLst>
            </a:pPr>
            <a:r>
              <a:rPr lang="en-GB" sz="1600">
                <a:solidFill>
                  <a:srgbClr val="FF0000"/>
                </a:solidFill>
                <a:latin typeface="Trebuchet MS" pitchFamily="80" charset="0"/>
              </a:rPr>
              <a:t>•</a:t>
            </a:r>
            <a:r>
              <a:rPr lang="en-GB" sz="1600">
                <a:latin typeface="Trebuchet MS" pitchFamily="80" charset="0"/>
              </a:rPr>
              <a:t> accessible and comfortable buses and coaches</a:t>
            </a:r>
          </a:p>
          <a:p>
            <a:pPr marL="381000" lvl="2" indent="0" algn="ctr">
              <a:lnSpc>
                <a:spcPct val="130000"/>
              </a:lnSpc>
              <a:buFontTx/>
              <a:buNone/>
              <a:tabLst>
                <a:tab pos="762000" algn="l"/>
              </a:tabLst>
            </a:pPr>
            <a:r>
              <a:rPr lang="en-GB" sz="1600">
                <a:solidFill>
                  <a:srgbClr val="FF0000"/>
                </a:solidFill>
                <a:latin typeface="Trebuchet MS" pitchFamily="80" charset="0"/>
              </a:rPr>
              <a:t>•</a:t>
            </a:r>
            <a:r>
              <a:rPr lang="en-GB" sz="1600">
                <a:latin typeface="Trebuchet MS" pitchFamily="80" charset="0"/>
              </a:rPr>
              <a:t> complaints handled promptly and fairly</a:t>
            </a:r>
          </a:p>
          <a:p>
            <a:pPr marL="381000" lvl="2" indent="0" algn="ctr">
              <a:lnSpc>
                <a:spcPct val="120000"/>
              </a:lnSpc>
              <a:buFontTx/>
              <a:buNone/>
              <a:tabLst>
                <a:tab pos="762000" algn="l"/>
              </a:tabLst>
            </a:pPr>
            <a:r>
              <a:rPr lang="en-GB" sz="1600">
                <a:solidFill>
                  <a:srgbClr val="FF0000"/>
                </a:solidFill>
                <a:latin typeface="Trebuchet MS" pitchFamily="80" charset="0"/>
              </a:rPr>
              <a:t>•</a:t>
            </a:r>
            <a:r>
              <a:rPr lang="en-GB" sz="1600">
                <a:latin typeface="Trebuchet MS" pitchFamily="80" charset="0"/>
              </a:rPr>
              <a:t> sensible levels of compensation where a bus or coach operator </a:t>
            </a:r>
            <a:br>
              <a:rPr lang="en-GB" sz="1600">
                <a:latin typeface="Trebuchet MS" pitchFamily="80" charset="0"/>
              </a:rPr>
            </a:br>
            <a:r>
              <a:rPr lang="en-GB" sz="1600">
                <a:latin typeface="Trebuchet MS" pitchFamily="80" charset="0"/>
              </a:rPr>
              <a:t>is proved liable for loss, injury or death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7268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9314" name="Picture 2" descr="bususerslogos corner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38600" y="152400"/>
            <a:ext cx="1828800" cy="1477963"/>
          </a:xfrm>
          <a:prstGeom prst="rect">
            <a:avLst/>
          </a:prstGeom>
          <a:noFill/>
        </p:spPr>
      </p:pic>
      <p:pic>
        <p:nvPicPr>
          <p:cNvPr id="269315" name="Picture 3" descr="left corner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93963" y="1981200"/>
            <a:ext cx="4156075" cy="4622800"/>
          </a:xfrm>
          <a:prstGeom prst="rect">
            <a:avLst/>
          </a:prstGeom>
          <a:noFill/>
        </p:spPr>
      </p:pic>
      <p:sp>
        <p:nvSpPr>
          <p:cNvPr id="26931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1828800"/>
            <a:ext cx="9144000" cy="4267200"/>
          </a:xfrm>
          <a:noFill/>
        </p:spPr>
        <p:txBody>
          <a:bodyPr lIns="360000" tIns="0" rIns="360000"/>
          <a:lstStyle/>
          <a:p>
            <a:pPr marL="0" indent="0" algn="ctr">
              <a:buFontTx/>
              <a:buNone/>
              <a:tabLst>
                <a:tab pos="762000" algn="l"/>
              </a:tabLst>
            </a:pPr>
            <a:r>
              <a:rPr lang="en-GB" sz="1800">
                <a:latin typeface="Trebuchet MS Bold" pitchFamily="80" charset="0"/>
              </a:rPr>
              <a:t>Some of these rights are already there –</a:t>
            </a:r>
          </a:p>
          <a:p>
            <a:pPr marL="0" indent="0" algn="ctr">
              <a:buFontTx/>
              <a:buNone/>
              <a:tabLst>
                <a:tab pos="762000" algn="l"/>
              </a:tabLst>
            </a:pPr>
            <a:endParaRPr lang="en-GB" sz="1600">
              <a:latin typeface="Trebuchet MS" pitchFamily="80" charset="0"/>
            </a:endParaRPr>
          </a:p>
          <a:p>
            <a:pPr marL="0" indent="0" algn="ctr">
              <a:buFontTx/>
              <a:buNone/>
              <a:tabLst>
                <a:tab pos="762000" algn="l"/>
              </a:tabLst>
            </a:pPr>
            <a:r>
              <a:rPr lang="en-GB" sz="1600">
                <a:latin typeface="Trebuchet MS" pitchFamily="80" charset="0"/>
              </a:rPr>
              <a:t>In passenger charters</a:t>
            </a:r>
          </a:p>
          <a:p>
            <a:pPr marL="0" indent="0" algn="ctr">
              <a:lnSpc>
                <a:spcPct val="170000"/>
              </a:lnSpc>
              <a:buFontTx/>
              <a:buNone/>
              <a:tabLst>
                <a:tab pos="762000" algn="l"/>
              </a:tabLst>
            </a:pPr>
            <a:r>
              <a:rPr lang="en-GB" sz="1600">
                <a:latin typeface="Trebuchet MS" pitchFamily="80" charset="0"/>
              </a:rPr>
              <a:t>In bus and coach company practice</a:t>
            </a:r>
          </a:p>
          <a:p>
            <a:pPr marL="0" indent="0" algn="ctr">
              <a:lnSpc>
                <a:spcPct val="170000"/>
              </a:lnSpc>
              <a:buFontTx/>
              <a:buNone/>
              <a:tabLst>
                <a:tab pos="762000" algn="l"/>
              </a:tabLst>
            </a:pPr>
            <a:r>
              <a:rPr lang="en-GB" sz="1600">
                <a:latin typeface="Trebuchet MS" pitchFamily="80" charset="0"/>
              </a:rPr>
              <a:t>In national legislation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9316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1362" name="Picture 2" descr="bususerslogos corner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38600" y="152400"/>
            <a:ext cx="1828800" cy="1477963"/>
          </a:xfrm>
          <a:prstGeom prst="rect">
            <a:avLst/>
          </a:prstGeom>
          <a:noFill/>
        </p:spPr>
      </p:pic>
      <p:pic>
        <p:nvPicPr>
          <p:cNvPr id="271363" name="Picture 3" descr="left corner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93963" y="1981200"/>
            <a:ext cx="4156075" cy="4622800"/>
          </a:xfrm>
          <a:prstGeom prst="rect">
            <a:avLst/>
          </a:prstGeom>
          <a:noFill/>
        </p:spPr>
      </p:pic>
      <p:sp>
        <p:nvSpPr>
          <p:cNvPr id="27136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1828800"/>
            <a:ext cx="9144000" cy="4267200"/>
          </a:xfrm>
          <a:noFill/>
        </p:spPr>
        <p:txBody>
          <a:bodyPr lIns="360000" tIns="0" rIns="360000"/>
          <a:lstStyle/>
          <a:p>
            <a:pPr marL="0" indent="0" algn="ctr">
              <a:buFontTx/>
              <a:buNone/>
              <a:tabLst>
                <a:tab pos="762000" algn="l"/>
              </a:tabLst>
            </a:pPr>
            <a:r>
              <a:rPr lang="en-GB" sz="1800">
                <a:latin typeface="Trebuchet MS Bold" pitchFamily="80" charset="0"/>
              </a:rPr>
              <a:t>As bus and coach passengers we welcome moves to harmonise legislation –</a:t>
            </a:r>
          </a:p>
          <a:p>
            <a:pPr marL="0" indent="0" algn="ctr">
              <a:buFontTx/>
              <a:buNone/>
              <a:tabLst>
                <a:tab pos="762000" algn="l"/>
              </a:tabLst>
            </a:pPr>
            <a:endParaRPr lang="en-GB" sz="1600">
              <a:latin typeface="Trebuchet MS" pitchFamily="80" charset="0"/>
            </a:endParaRPr>
          </a:p>
          <a:p>
            <a:pPr marL="0" indent="0" algn="ctr">
              <a:buFontTx/>
              <a:buNone/>
              <a:tabLst>
                <a:tab pos="762000" algn="l"/>
              </a:tabLst>
            </a:pPr>
            <a:r>
              <a:rPr lang="en-GB" sz="1600">
                <a:latin typeface="Trebuchet MS" pitchFamily="80" charset="0"/>
              </a:rPr>
              <a:t>But only when there is real benefit to the passenger and no threat </a:t>
            </a:r>
            <a:br>
              <a:rPr lang="en-GB" sz="1600">
                <a:latin typeface="Trebuchet MS" pitchFamily="80" charset="0"/>
              </a:rPr>
            </a:br>
            <a:r>
              <a:rPr lang="en-GB" sz="1600">
                <a:latin typeface="Trebuchet MS" pitchFamily="80" charset="0"/>
              </a:rPr>
              <a:t>to fares or to the future of bus and coach services</a:t>
            </a:r>
          </a:p>
          <a:p>
            <a:pPr marL="0" indent="0" algn="ctr">
              <a:buFontTx/>
              <a:buNone/>
              <a:tabLst>
                <a:tab pos="762000" algn="l"/>
              </a:tabLst>
            </a:pPr>
            <a:endParaRPr lang="en-GB" sz="1600">
              <a:latin typeface="Trebuchet MS" pitchFamily="80" charset="0"/>
            </a:endParaRPr>
          </a:p>
          <a:p>
            <a:pPr marL="0" indent="0" algn="ctr">
              <a:buFontTx/>
              <a:buNone/>
              <a:tabLst>
                <a:tab pos="762000" algn="l"/>
              </a:tabLst>
            </a:pPr>
            <a:r>
              <a:rPr lang="en-GB" sz="1600">
                <a:latin typeface="Trebuchet MS" pitchFamily="80" charset="0"/>
              </a:rPr>
              <a:t>And among the good things in the EU rules there are some </a:t>
            </a:r>
            <a:br>
              <a:rPr lang="en-GB" sz="1600">
                <a:latin typeface="Trebuchet MS" pitchFamily="80" charset="0"/>
              </a:rPr>
            </a:br>
            <a:r>
              <a:rPr lang="en-GB" sz="1600">
                <a:latin typeface="Trebuchet MS" pitchFamily="80" charset="0"/>
              </a:rPr>
              <a:t>proposals that pose real threats to UK passengers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1364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6791" name="Picture 7" descr="left corner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93963" y="1981200"/>
            <a:ext cx="4156075" cy="4622800"/>
          </a:xfrm>
          <a:prstGeom prst="rect">
            <a:avLst/>
          </a:prstGeom>
          <a:noFill/>
        </p:spPr>
      </p:pic>
      <p:pic>
        <p:nvPicPr>
          <p:cNvPr id="246790" name="Picture 6" descr="bususerslogos corner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38600" y="152400"/>
            <a:ext cx="1828800" cy="1477963"/>
          </a:xfrm>
          <a:prstGeom prst="rect">
            <a:avLst/>
          </a:prstGeom>
          <a:noFill/>
        </p:spPr>
      </p:pic>
      <p:sp>
        <p:nvSpPr>
          <p:cNvPr id="24678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2895600"/>
            <a:ext cx="9144000" cy="609600"/>
          </a:xfrm>
        </p:spPr>
        <p:txBody>
          <a:bodyPr/>
          <a:lstStyle/>
          <a:p>
            <a:pPr algn="ctr">
              <a:buFontTx/>
              <a:buNone/>
            </a:pPr>
            <a:r>
              <a:rPr lang="en-GB" sz="2400" b="1">
                <a:latin typeface="Trebuchet MS" pitchFamily="80" charset="0"/>
              </a:rPr>
              <a:t>Thank you for listening</a:t>
            </a:r>
            <a:endParaRPr lang="en-GB" sz="1800">
              <a:latin typeface="Trebuchet MS" pitchFamily="80" charset="0"/>
            </a:endParaRPr>
          </a:p>
        </p:txBody>
      </p:sp>
      <p:sp>
        <p:nvSpPr>
          <p:cNvPr id="246789" name="Rectangle 5"/>
          <p:cNvSpPr>
            <a:spLocks noChangeArrowheads="1"/>
          </p:cNvSpPr>
          <p:nvPr/>
        </p:nvSpPr>
        <p:spPr bwMode="auto">
          <a:xfrm>
            <a:off x="0" y="4038600"/>
            <a:ext cx="9144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1" hangingPunct="1">
              <a:spcBef>
                <a:spcPct val="20000"/>
              </a:spcBef>
            </a:pPr>
            <a:r>
              <a:rPr lang="en-GB" sz="1800">
                <a:latin typeface="Trebuchet MS" pitchFamily="80" charset="0"/>
              </a:rPr>
              <a:t>Gavin Booth</a:t>
            </a:r>
          </a:p>
          <a:p>
            <a:pPr marL="342900" indent="-342900" algn="ctr" eaLnBrk="1" hangingPunct="1">
              <a:spcBef>
                <a:spcPct val="20000"/>
              </a:spcBef>
            </a:pPr>
            <a:r>
              <a:rPr lang="en-GB" sz="1800">
                <a:latin typeface="Trebuchet MS" pitchFamily="80" charset="0"/>
              </a:rPr>
              <a:t>Chairman, Bus Users UK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2467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1000"/>
                                        <p:tgtEl>
                                          <p:spTgt spid="2467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6789" grpId="0" build="allAtOnce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611" name="Picture 3" descr="bususerslogos corner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38600" y="152400"/>
            <a:ext cx="1828800" cy="1477963"/>
          </a:xfrm>
          <a:prstGeom prst="rect">
            <a:avLst/>
          </a:prstGeom>
          <a:noFill/>
        </p:spPr>
      </p:pic>
      <p:pic>
        <p:nvPicPr>
          <p:cNvPr id="68616" name="Picture 8" descr="left corner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93963" y="1981200"/>
            <a:ext cx="4156075" cy="4622800"/>
          </a:xfrm>
          <a:prstGeom prst="rect">
            <a:avLst/>
          </a:prstGeom>
          <a:noFill/>
        </p:spPr>
      </p:pic>
      <p:sp>
        <p:nvSpPr>
          <p:cNvPr id="68614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0" y="1828800"/>
            <a:ext cx="9144000" cy="4267200"/>
          </a:xfrm>
          <a:noFill/>
        </p:spPr>
        <p:txBody>
          <a:bodyPr lIns="360000" tIns="0" rIns="360000"/>
          <a:lstStyle/>
          <a:p>
            <a:pPr marL="0" indent="0" algn="ctr">
              <a:buFontTx/>
              <a:buNone/>
            </a:pPr>
            <a:r>
              <a:rPr lang="en-GB" sz="1800">
                <a:latin typeface="Trebuchet MS Bold" pitchFamily="80" charset="0"/>
              </a:rPr>
              <a:t>Stating the obvious:</a:t>
            </a:r>
          </a:p>
          <a:p>
            <a:pPr marL="0" indent="0" algn="ctr">
              <a:buFontTx/>
              <a:buNone/>
            </a:pPr>
            <a:endParaRPr lang="en-GB" sz="1600">
              <a:latin typeface="Trebuchet MS" pitchFamily="80" charset="0"/>
            </a:endParaRPr>
          </a:p>
          <a:p>
            <a:pPr marL="0" indent="0" algn="ctr">
              <a:buFontTx/>
              <a:buNone/>
            </a:pPr>
            <a:r>
              <a:rPr lang="en-GB" sz="1600">
                <a:latin typeface="Trebuchet MS" pitchFamily="80" charset="0"/>
              </a:rPr>
              <a:t>Bus and Coach Passengers have rights</a:t>
            </a:r>
          </a:p>
          <a:p>
            <a:pPr marL="0" indent="0" algn="ctr">
              <a:buFontTx/>
              <a:buNone/>
            </a:pPr>
            <a:endParaRPr lang="en-GB" sz="1600">
              <a:latin typeface="Trebuchet MS" pitchFamily="80" charset="0"/>
            </a:endParaRPr>
          </a:p>
          <a:p>
            <a:pPr marL="0" indent="0" algn="ctr">
              <a:buFontTx/>
              <a:buNone/>
            </a:pPr>
            <a:r>
              <a:rPr lang="en-GB" sz="1600">
                <a:latin typeface="Trebuchet MS" pitchFamily="80" charset="0"/>
              </a:rPr>
              <a:t>As a consumers’ organisation we welcome any moves that will safeguard</a:t>
            </a:r>
            <a:br>
              <a:rPr lang="en-GB" sz="1600">
                <a:latin typeface="Trebuchet MS" pitchFamily="80" charset="0"/>
              </a:rPr>
            </a:br>
            <a:r>
              <a:rPr lang="en-GB" sz="1600">
                <a:latin typeface="Trebuchet MS" pitchFamily="80" charset="0"/>
              </a:rPr>
              <a:t>and increase their rights</a:t>
            </a:r>
          </a:p>
          <a:p>
            <a:pPr marL="0" indent="0" algn="ctr">
              <a:buFontTx/>
              <a:buNone/>
            </a:pPr>
            <a:endParaRPr lang="en-GB" sz="1600">
              <a:latin typeface="Trebuchet MS" pitchFamily="80" charset="0"/>
            </a:endParaRPr>
          </a:p>
          <a:p>
            <a:pPr marL="0" indent="0" algn="ctr">
              <a:buFontTx/>
              <a:buNone/>
            </a:pPr>
            <a:r>
              <a:rPr lang="en-GB" sz="1600">
                <a:latin typeface="Trebuchet MS" pitchFamily="80" charset="0"/>
              </a:rPr>
              <a:t>As a consumers’ organisation we welcome   any  moves that will safeguard</a:t>
            </a:r>
            <a:br>
              <a:rPr lang="en-GB" sz="1600">
                <a:latin typeface="Trebuchet MS" pitchFamily="80" charset="0"/>
              </a:rPr>
            </a:br>
            <a:r>
              <a:rPr lang="en-GB" sz="1600">
                <a:latin typeface="Trebuchet MS" pitchFamily="80" charset="0"/>
              </a:rPr>
              <a:t>and increase their rights</a:t>
            </a:r>
          </a:p>
        </p:txBody>
      </p:sp>
      <p:sp>
        <p:nvSpPr>
          <p:cNvPr id="68618" name="Text Box 10"/>
          <p:cNvSpPr txBox="1">
            <a:spLocks noChangeArrowheads="1"/>
          </p:cNvSpPr>
          <p:nvPr/>
        </p:nvSpPr>
        <p:spPr bwMode="auto">
          <a:xfrm>
            <a:off x="5033963" y="3863975"/>
            <a:ext cx="547687" cy="2460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en-GB" sz="1600">
                <a:solidFill>
                  <a:srgbClr val="FF0000"/>
                </a:solidFill>
                <a:latin typeface="Trebuchet MS Bold" pitchFamily="80" charset="0"/>
              </a:rPr>
              <a:t>many</a:t>
            </a:r>
            <a:endParaRPr lang="en-US" sz="1600">
              <a:solidFill>
                <a:srgbClr val="FF0000"/>
              </a:solidFill>
              <a:latin typeface="Trebuchet MS Bold" pitchFamily="80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68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4" grpId="0" build="p"/>
      <p:bldP spid="6861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0882" name="Picture 2" descr="bususerslogos corner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38600" y="152400"/>
            <a:ext cx="1828800" cy="1477963"/>
          </a:xfrm>
          <a:prstGeom prst="rect">
            <a:avLst/>
          </a:prstGeom>
          <a:noFill/>
        </p:spPr>
      </p:pic>
      <p:pic>
        <p:nvPicPr>
          <p:cNvPr id="250883" name="Picture 3" descr="left corner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93963" y="1981200"/>
            <a:ext cx="4156075" cy="4622800"/>
          </a:xfrm>
          <a:prstGeom prst="rect">
            <a:avLst/>
          </a:prstGeom>
          <a:noFill/>
        </p:spPr>
      </p:pic>
      <p:sp>
        <p:nvSpPr>
          <p:cNvPr id="25088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1828800"/>
            <a:ext cx="9144000" cy="4267200"/>
          </a:xfrm>
          <a:noFill/>
        </p:spPr>
        <p:txBody>
          <a:bodyPr lIns="360000" tIns="0" rIns="360000"/>
          <a:lstStyle/>
          <a:p>
            <a:pPr marL="0" indent="0" algn="ctr">
              <a:buFontTx/>
              <a:buNone/>
            </a:pPr>
            <a:r>
              <a:rPr lang="en-GB" sz="1800">
                <a:latin typeface="Trebuchet MS" pitchFamily="80" charset="0"/>
              </a:rPr>
              <a:t>Bus Users</a:t>
            </a:r>
            <a:r>
              <a:rPr lang="en-GB" sz="1800">
                <a:latin typeface="Trebuchet MS Bold" pitchFamily="80" charset="0"/>
              </a:rPr>
              <a:t> </a:t>
            </a:r>
            <a:r>
              <a:rPr lang="en-GB" sz="1800">
                <a:solidFill>
                  <a:srgbClr val="FF0000"/>
                </a:solidFill>
                <a:latin typeface="Trebuchet MS Bold" pitchFamily="80" charset="0"/>
              </a:rPr>
              <a:t>UK</a:t>
            </a:r>
            <a:endParaRPr lang="en-GB" sz="1800" b="1">
              <a:latin typeface="Trebuchet MS" pitchFamily="80" charset="0"/>
            </a:endParaRPr>
          </a:p>
          <a:p>
            <a:pPr marL="0" indent="0" algn="ctr">
              <a:buFontTx/>
              <a:buNone/>
            </a:pPr>
            <a:endParaRPr lang="en-GB" sz="1600">
              <a:latin typeface="Trebuchet MS" pitchFamily="80" charset="0"/>
            </a:endParaRPr>
          </a:p>
          <a:p>
            <a:pPr marL="0" indent="0" algn="ctr">
              <a:buFontTx/>
              <a:buNone/>
            </a:pPr>
            <a:r>
              <a:rPr lang="en-GB" sz="1600">
                <a:latin typeface="Trebuchet MS" pitchFamily="80" charset="0"/>
              </a:rPr>
              <a:t>The nature and extent of the bus and coach industry means that we have </a:t>
            </a:r>
            <a:br>
              <a:rPr lang="en-GB" sz="1600">
                <a:latin typeface="Trebuchet MS" pitchFamily="80" charset="0"/>
              </a:rPr>
            </a:br>
            <a:r>
              <a:rPr lang="en-GB" sz="1600">
                <a:latin typeface="Trebuchet MS" pitchFamily="80" charset="0"/>
              </a:rPr>
              <a:t>some serious reservations about the European Commission Proposal </a:t>
            </a:r>
            <a:br>
              <a:rPr lang="en-GB" sz="1600">
                <a:latin typeface="Trebuchet MS" pitchFamily="80" charset="0"/>
              </a:rPr>
            </a:br>
            <a:r>
              <a:rPr lang="en-GB" sz="1600">
                <a:latin typeface="Trebuchet MS" pitchFamily="80" charset="0"/>
              </a:rPr>
              <a:t>on Bus and Coach Passenger Rights</a:t>
            </a:r>
          </a:p>
          <a:p>
            <a:pPr marL="0" indent="0" algn="ctr">
              <a:buFontTx/>
              <a:buNone/>
            </a:pPr>
            <a:endParaRPr lang="en-GB" sz="1600">
              <a:latin typeface="Trebuchet MS" pitchFamily="80" charset="0"/>
            </a:endParaRPr>
          </a:p>
          <a:p>
            <a:pPr marL="0" indent="0" algn="ctr">
              <a:buFontTx/>
              <a:buNone/>
            </a:pPr>
            <a:r>
              <a:rPr lang="en-GB" sz="1600">
                <a:latin typeface="Trebuchet MS" pitchFamily="80" charset="0"/>
              </a:rPr>
              <a:t>Our main problem: the word </a:t>
            </a:r>
            <a:r>
              <a:rPr lang="en-GB" sz="1600">
                <a:solidFill>
                  <a:srgbClr val="FF0000"/>
                </a:solidFill>
                <a:latin typeface="Trebuchet MS Bold" pitchFamily="80" charset="0"/>
              </a:rPr>
              <a:t>Bus</a:t>
            </a:r>
            <a:r>
              <a:rPr lang="en-GB" b="1">
                <a:solidFill>
                  <a:srgbClr val="FF0000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088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2930" name="Picture 2" descr="bususerslogos corner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38600" y="152400"/>
            <a:ext cx="1828800" cy="1477963"/>
          </a:xfrm>
          <a:prstGeom prst="rect">
            <a:avLst/>
          </a:prstGeom>
          <a:noFill/>
        </p:spPr>
      </p:pic>
      <p:pic>
        <p:nvPicPr>
          <p:cNvPr id="252931" name="Picture 3" descr="left corner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93963" y="1981200"/>
            <a:ext cx="4156075" cy="4622800"/>
          </a:xfrm>
          <a:prstGeom prst="rect">
            <a:avLst/>
          </a:prstGeom>
          <a:noFill/>
        </p:spPr>
      </p:pic>
      <p:sp>
        <p:nvSpPr>
          <p:cNvPr id="25293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1828800"/>
            <a:ext cx="9144000" cy="4267200"/>
          </a:xfrm>
          <a:noFill/>
        </p:spPr>
        <p:txBody>
          <a:bodyPr lIns="360000" tIns="0" rIns="360000"/>
          <a:lstStyle/>
          <a:p>
            <a:pPr marL="0" indent="0" algn="ctr">
              <a:buFontTx/>
              <a:buNone/>
            </a:pPr>
            <a:r>
              <a:rPr lang="en-GB" sz="1800">
                <a:latin typeface="Trebuchet MS Bold" pitchFamily="80" charset="0"/>
              </a:rPr>
              <a:t>In context:</a:t>
            </a:r>
          </a:p>
          <a:p>
            <a:pPr marL="0" indent="0" algn="ctr">
              <a:buFontTx/>
              <a:buNone/>
            </a:pPr>
            <a:endParaRPr lang="en-GB" sz="1600">
              <a:latin typeface="Trebuchet MS" pitchFamily="80" charset="0"/>
            </a:endParaRPr>
          </a:p>
          <a:p>
            <a:pPr marL="0" indent="0" algn="ctr">
              <a:buFontTx/>
              <a:buNone/>
            </a:pPr>
            <a:r>
              <a:rPr lang="en-GB" sz="1600">
                <a:latin typeface="Trebuchet MS" pitchFamily="80" charset="0"/>
              </a:rPr>
              <a:t>5.5billion bus and light rail journeys in Great Britain every year</a:t>
            </a:r>
          </a:p>
          <a:p>
            <a:pPr marL="0" indent="0" algn="ctr">
              <a:buFontTx/>
              <a:buNone/>
            </a:pPr>
            <a:endParaRPr lang="en-GB" sz="1600">
              <a:latin typeface="Trebuchet MS" pitchFamily="80" charset="0"/>
            </a:endParaRPr>
          </a:p>
          <a:p>
            <a:pPr marL="0" indent="0" algn="ctr">
              <a:buFontTx/>
              <a:buNone/>
            </a:pPr>
            <a:r>
              <a:rPr lang="en-GB" sz="1600">
                <a:latin typeface="Trebuchet MS" pitchFamily="80" charset="0"/>
              </a:rPr>
              <a:t>Outside London, the bus and coach industry in Britain is deregulated, </a:t>
            </a:r>
            <a:br>
              <a:rPr lang="en-GB" sz="1600">
                <a:latin typeface="Trebuchet MS" pitchFamily="80" charset="0"/>
              </a:rPr>
            </a:br>
            <a:r>
              <a:rPr lang="en-GB" sz="1600">
                <a:latin typeface="Trebuchet MS" pitchFamily="80" charset="0"/>
              </a:rPr>
              <a:t>so there is open competition for passengers</a:t>
            </a:r>
          </a:p>
          <a:p>
            <a:pPr marL="0" indent="0" algn="ctr">
              <a:buFontTx/>
              <a:buNone/>
            </a:pPr>
            <a:endParaRPr lang="en-GB" sz="1600">
              <a:latin typeface="Trebuchet MS" pitchFamily="80" charset="0"/>
            </a:endParaRPr>
          </a:p>
          <a:p>
            <a:pPr marL="0" indent="0" algn="ctr">
              <a:buFontTx/>
              <a:buNone/>
            </a:pPr>
            <a:r>
              <a:rPr lang="en-GB" sz="1600">
                <a:latin typeface="Trebuchet MS" pitchFamily="80" charset="0"/>
              </a:rPr>
              <a:t>We have concerns that some of the proposals will not</a:t>
            </a:r>
            <a:br>
              <a:rPr lang="en-GB" sz="1600">
                <a:latin typeface="Trebuchet MS" pitchFamily="80" charset="0"/>
              </a:rPr>
            </a:br>
            <a:r>
              <a:rPr lang="en-GB" sz="1600">
                <a:latin typeface="Trebuchet MS" pitchFamily="80" charset="0"/>
              </a:rPr>
              <a:t>benefit passengers and could penalise them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293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4978" name="Picture 2" descr="bususerslogos corner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38600" y="152400"/>
            <a:ext cx="1828800" cy="1477963"/>
          </a:xfrm>
          <a:prstGeom prst="rect">
            <a:avLst/>
          </a:prstGeom>
          <a:noFill/>
        </p:spPr>
      </p:pic>
      <p:pic>
        <p:nvPicPr>
          <p:cNvPr id="254979" name="Picture 3" descr="left corner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93963" y="1981200"/>
            <a:ext cx="4156075" cy="4622800"/>
          </a:xfrm>
          <a:prstGeom prst="rect">
            <a:avLst/>
          </a:prstGeom>
          <a:noFill/>
        </p:spPr>
      </p:pic>
      <p:sp>
        <p:nvSpPr>
          <p:cNvPr id="25498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1828800"/>
            <a:ext cx="9144000" cy="4267200"/>
          </a:xfrm>
          <a:noFill/>
        </p:spPr>
        <p:txBody>
          <a:bodyPr lIns="360000" tIns="0" rIns="360000"/>
          <a:lstStyle/>
          <a:p>
            <a:pPr marL="0" indent="0" algn="ctr">
              <a:buFontTx/>
              <a:buNone/>
            </a:pPr>
            <a:r>
              <a:rPr lang="en-GB" sz="1800">
                <a:latin typeface="Trebuchet MS" pitchFamily="80" charset="0"/>
              </a:rPr>
              <a:t>First, the positives</a:t>
            </a:r>
          </a:p>
          <a:p>
            <a:pPr marL="0" indent="0" algn="ctr">
              <a:buFontTx/>
              <a:buNone/>
            </a:pPr>
            <a:endParaRPr lang="en-GB" sz="1800">
              <a:latin typeface="Trebuchet MS" pitchFamily="80" charset="0"/>
            </a:endParaRPr>
          </a:p>
          <a:p>
            <a:pPr marL="0" indent="0" algn="ctr">
              <a:buFontTx/>
              <a:buNone/>
            </a:pPr>
            <a:r>
              <a:rPr lang="en-GB" sz="1800">
                <a:latin typeface="Trebuchet MS" pitchFamily="80" charset="0"/>
              </a:rPr>
              <a:t>We support:</a:t>
            </a:r>
          </a:p>
          <a:p>
            <a:pPr marL="0" indent="0" algn="ctr">
              <a:buFontTx/>
              <a:buNone/>
            </a:pPr>
            <a:endParaRPr lang="en-GB" sz="1600">
              <a:latin typeface="Trebuchet MS" pitchFamily="80" charset="0"/>
            </a:endParaRPr>
          </a:p>
          <a:p>
            <a:pPr marL="0" indent="0" algn="ctr">
              <a:buFontTx/>
              <a:buNone/>
            </a:pPr>
            <a:r>
              <a:rPr lang="en-GB" sz="1800">
                <a:latin typeface="Trebuchet MS Bold" pitchFamily="80" charset="0"/>
              </a:rPr>
              <a:t>The right to information</a:t>
            </a:r>
          </a:p>
          <a:p>
            <a:pPr marL="0" indent="0" algn="ctr">
              <a:buFontTx/>
              <a:buNone/>
            </a:pPr>
            <a:r>
              <a:rPr lang="en-GB" sz="1600">
                <a:latin typeface="Trebuchet MS" pitchFamily="80" charset="0"/>
              </a:rPr>
              <a:t>Passengers should be able to make informed choices before </a:t>
            </a:r>
            <a:br>
              <a:rPr lang="en-GB" sz="1600">
                <a:latin typeface="Trebuchet MS" pitchFamily="80" charset="0"/>
              </a:rPr>
            </a:br>
            <a:r>
              <a:rPr lang="en-GB" sz="1600">
                <a:latin typeface="Trebuchet MS" pitchFamily="80" charset="0"/>
              </a:rPr>
              <a:t>and during a bus or coach journey</a:t>
            </a:r>
          </a:p>
          <a:p>
            <a:pPr marL="0" indent="0" algn="ctr">
              <a:buFontTx/>
              <a:buNone/>
            </a:pPr>
            <a:endParaRPr lang="en-GB" sz="1600">
              <a:latin typeface="Trebuchet MS" pitchFamily="80" charset="0"/>
            </a:endParaRPr>
          </a:p>
          <a:p>
            <a:pPr marL="0" indent="0" algn="ctr">
              <a:buFontTx/>
              <a:buNone/>
            </a:pPr>
            <a:r>
              <a:rPr lang="en-GB" sz="1800">
                <a:latin typeface="Trebuchet MS Bold" pitchFamily="80" charset="0"/>
              </a:rPr>
              <a:t>The right to redress</a:t>
            </a:r>
          </a:p>
          <a:p>
            <a:pPr marL="0" indent="0" algn="ctr">
              <a:buFontTx/>
              <a:buNone/>
            </a:pPr>
            <a:r>
              <a:rPr lang="en-GB" sz="1600">
                <a:latin typeface="Trebuchet MS" pitchFamily="80" charset="0"/>
              </a:rPr>
              <a:t>Where passengers have received poor service or poor value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8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8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8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4980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7026" name="Picture 2" descr="bususerslogos corner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38600" y="152400"/>
            <a:ext cx="1828800" cy="1477963"/>
          </a:xfrm>
          <a:prstGeom prst="rect">
            <a:avLst/>
          </a:prstGeom>
          <a:noFill/>
        </p:spPr>
      </p:pic>
      <p:pic>
        <p:nvPicPr>
          <p:cNvPr id="257027" name="Picture 3" descr="left corner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93963" y="1981200"/>
            <a:ext cx="4156075" cy="4622800"/>
          </a:xfrm>
          <a:prstGeom prst="rect">
            <a:avLst/>
          </a:prstGeom>
          <a:noFill/>
        </p:spPr>
      </p:pic>
      <p:sp>
        <p:nvSpPr>
          <p:cNvPr id="25702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1828800"/>
            <a:ext cx="9144000" cy="4267200"/>
          </a:xfrm>
          <a:noFill/>
        </p:spPr>
        <p:txBody>
          <a:bodyPr lIns="360000" tIns="0" rIns="360000"/>
          <a:lstStyle/>
          <a:p>
            <a:pPr marL="0" indent="0" algn="ctr">
              <a:buFontTx/>
              <a:buNone/>
            </a:pPr>
            <a:r>
              <a:rPr lang="en-GB" sz="1800">
                <a:latin typeface="Trebuchet MS" pitchFamily="80" charset="0"/>
              </a:rPr>
              <a:t>We support:</a:t>
            </a:r>
          </a:p>
          <a:p>
            <a:pPr marL="0" indent="0" algn="ctr">
              <a:buFontTx/>
              <a:buNone/>
            </a:pPr>
            <a:endParaRPr lang="en-GB" sz="1600">
              <a:latin typeface="Trebuchet MS" pitchFamily="80" charset="0"/>
            </a:endParaRPr>
          </a:p>
          <a:p>
            <a:pPr marL="0" indent="0" algn="ctr">
              <a:buFontTx/>
              <a:buNone/>
            </a:pPr>
            <a:r>
              <a:rPr lang="en-GB" sz="1800">
                <a:latin typeface="Trebuchet MS Bold" pitchFamily="80" charset="0"/>
              </a:rPr>
              <a:t>The right to complain</a:t>
            </a:r>
          </a:p>
          <a:p>
            <a:pPr marL="0" indent="0" algn="ctr">
              <a:buFontTx/>
              <a:buNone/>
            </a:pPr>
            <a:r>
              <a:rPr lang="en-GB" sz="1600">
                <a:latin typeface="Trebuchet MS" pitchFamily="80" charset="0"/>
              </a:rPr>
              <a:t>Passengers should know how to complain, where to complain to,</a:t>
            </a:r>
            <a:br>
              <a:rPr lang="en-GB" sz="1600">
                <a:latin typeface="Trebuchet MS" pitchFamily="80" charset="0"/>
              </a:rPr>
            </a:br>
            <a:r>
              <a:rPr lang="en-GB" sz="1600">
                <a:latin typeface="Trebuchet MS" pitchFamily="80" charset="0"/>
              </a:rPr>
              <a:t>and should expect a prompt and full response</a:t>
            </a:r>
          </a:p>
          <a:p>
            <a:pPr marL="0" indent="0" algn="ctr">
              <a:buFontTx/>
              <a:buNone/>
            </a:pPr>
            <a:endParaRPr lang="en-GB" sz="1600">
              <a:latin typeface="Trebuchet MS" pitchFamily="80" charset="0"/>
            </a:endParaRPr>
          </a:p>
          <a:p>
            <a:pPr marL="0" indent="0" algn="ctr">
              <a:buFontTx/>
              <a:buNone/>
            </a:pPr>
            <a:r>
              <a:rPr lang="en-GB" sz="1800">
                <a:latin typeface="Trebuchet MS Bold" pitchFamily="80" charset="0"/>
              </a:rPr>
              <a:t>An end to discrimination</a:t>
            </a:r>
          </a:p>
          <a:p>
            <a:pPr marL="0" indent="0" algn="ctr">
              <a:buFontTx/>
              <a:buNone/>
            </a:pPr>
            <a:r>
              <a:rPr lang="en-US" sz="1600">
                <a:latin typeface="Trebuchet MS" pitchFamily="80" charset="0"/>
              </a:rPr>
              <a:t>Disabled people and people with reduced mobility are entitled</a:t>
            </a:r>
            <a:br>
              <a:rPr lang="en-US" sz="1600">
                <a:latin typeface="Trebuchet MS" pitchFamily="80" charset="0"/>
              </a:rPr>
            </a:br>
            <a:r>
              <a:rPr lang="en-US" sz="1600">
                <a:latin typeface="Trebuchet MS" pitchFamily="80" charset="0"/>
              </a:rPr>
              <a:t>receive equitable treatment when using buses and terminals</a:t>
            </a:r>
            <a:endParaRPr lang="en-GB" sz="1600">
              <a:latin typeface="Trebuchet MS" pitchFamily="80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7028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9074" name="Picture 2" descr="bususerslogos corner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38600" y="152400"/>
            <a:ext cx="1828800" cy="1477963"/>
          </a:xfrm>
          <a:prstGeom prst="rect">
            <a:avLst/>
          </a:prstGeom>
          <a:noFill/>
        </p:spPr>
      </p:pic>
      <p:pic>
        <p:nvPicPr>
          <p:cNvPr id="259075" name="Picture 3" descr="left corner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93963" y="1981200"/>
            <a:ext cx="4156075" cy="4622800"/>
          </a:xfrm>
          <a:prstGeom prst="rect">
            <a:avLst/>
          </a:prstGeom>
          <a:noFill/>
        </p:spPr>
      </p:pic>
      <p:sp>
        <p:nvSpPr>
          <p:cNvPr id="25907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1828800"/>
            <a:ext cx="9144000" cy="4267200"/>
          </a:xfrm>
          <a:noFill/>
        </p:spPr>
        <p:txBody>
          <a:bodyPr lIns="360000" tIns="0" rIns="360000"/>
          <a:lstStyle/>
          <a:p>
            <a:pPr marL="0" indent="0" algn="ctr">
              <a:buFontTx/>
              <a:buNone/>
            </a:pPr>
            <a:r>
              <a:rPr lang="en-GB" sz="3600">
                <a:solidFill>
                  <a:srgbClr val="FF0000"/>
                </a:solidFill>
                <a:latin typeface="Trebuchet MS Bold" pitchFamily="80" charset="0"/>
              </a:rPr>
              <a:t>BUT</a:t>
            </a:r>
          </a:p>
          <a:p>
            <a:pPr marL="0" indent="0" algn="ctr">
              <a:buFontTx/>
              <a:buNone/>
            </a:pPr>
            <a:endParaRPr lang="en-GB" sz="1600">
              <a:latin typeface="Trebuchet MS" pitchFamily="80" charset="0"/>
            </a:endParaRPr>
          </a:p>
          <a:p>
            <a:pPr marL="0" indent="0" algn="ctr">
              <a:buFontTx/>
              <a:buNone/>
            </a:pPr>
            <a:r>
              <a:rPr lang="en-GB" sz="1600">
                <a:latin typeface="Trebuchet MS" pitchFamily="80" charset="0"/>
              </a:rPr>
              <a:t>We have serious concerns about the impact some of the proposals</a:t>
            </a:r>
            <a:br>
              <a:rPr lang="en-GB" sz="1600">
                <a:latin typeface="Trebuchet MS" pitchFamily="80" charset="0"/>
              </a:rPr>
            </a:br>
            <a:r>
              <a:rPr lang="en-GB" sz="1600">
                <a:latin typeface="Trebuchet MS" pitchFamily="80" charset="0"/>
              </a:rPr>
              <a:t>would have on bus and coach companies in the UK</a:t>
            </a:r>
          </a:p>
          <a:p>
            <a:pPr marL="0" indent="0" algn="ctr">
              <a:buFontTx/>
              <a:buNone/>
            </a:pPr>
            <a:endParaRPr lang="en-GB" sz="1600">
              <a:latin typeface="Trebuchet MS" pitchFamily="80" charset="0"/>
            </a:endParaRPr>
          </a:p>
          <a:p>
            <a:pPr marL="0" indent="0" algn="ctr">
              <a:buFontTx/>
              <a:buNone/>
            </a:pPr>
            <a:r>
              <a:rPr lang="en-GB" sz="1600">
                <a:latin typeface="Trebuchet MS" pitchFamily="80" charset="0"/>
              </a:rPr>
              <a:t>We believe that existing UK domestic legislation</a:t>
            </a:r>
            <a:br>
              <a:rPr lang="en-GB" sz="1600">
                <a:latin typeface="Trebuchet MS" pitchFamily="80" charset="0"/>
              </a:rPr>
            </a:br>
            <a:r>
              <a:rPr lang="en-GB" sz="1600">
                <a:latin typeface="Trebuchet MS" pitchFamily="80" charset="0"/>
              </a:rPr>
              <a:t>is often more appropriate to UK needs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9076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1122" name="Picture 2" descr="bususerslogos corner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38600" y="152400"/>
            <a:ext cx="1828800" cy="1477963"/>
          </a:xfrm>
          <a:prstGeom prst="rect">
            <a:avLst/>
          </a:prstGeom>
          <a:noFill/>
        </p:spPr>
      </p:pic>
      <p:pic>
        <p:nvPicPr>
          <p:cNvPr id="261123" name="Picture 3" descr="left corner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93963" y="1981200"/>
            <a:ext cx="4156075" cy="4622800"/>
          </a:xfrm>
          <a:prstGeom prst="rect">
            <a:avLst/>
          </a:prstGeom>
          <a:noFill/>
        </p:spPr>
      </p:pic>
      <p:sp>
        <p:nvSpPr>
          <p:cNvPr id="26112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1828800"/>
            <a:ext cx="9144000" cy="4267200"/>
          </a:xfrm>
          <a:noFill/>
        </p:spPr>
        <p:txBody>
          <a:bodyPr lIns="360000" tIns="0" rIns="360000"/>
          <a:lstStyle/>
          <a:p>
            <a:pPr marL="0" indent="0" algn="ctr">
              <a:buFontTx/>
              <a:buNone/>
            </a:pPr>
            <a:r>
              <a:rPr lang="en-GB" sz="1800">
                <a:latin typeface="Trebuchet MS Bold" pitchFamily="80" charset="0"/>
              </a:rPr>
              <a:t>Areas of particular concern</a:t>
            </a:r>
          </a:p>
          <a:p>
            <a:pPr marL="0" indent="0" algn="ctr">
              <a:buFontTx/>
              <a:buNone/>
            </a:pPr>
            <a:endParaRPr lang="en-GB" sz="1600">
              <a:latin typeface="Trebuchet MS" pitchFamily="80" charset="0"/>
            </a:endParaRPr>
          </a:p>
          <a:p>
            <a:pPr marL="0" indent="0" algn="ctr">
              <a:buFontTx/>
              <a:buNone/>
            </a:pPr>
            <a:r>
              <a:rPr lang="en-US" sz="1600">
                <a:solidFill>
                  <a:srgbClr val="000000"/>
                </a:solidFill>
                <a:latin typeface="Trebuchet MS" pitchFamily="80" charset="0"/>
              </a:rPr>
              <a:t>Establishing standard rules on liability in the event of death or injury </a:t>
            </a:r>
            <a:br>
              <a:rPr lang="en-US" sz="1600">
                <a:solidFill>
                  <a:srgbClr val="000000"/>
                </a:solidFill>
                <a:latin typeface="Trebuchet MS" pitchFamily="80" charset="0"/>
              </a:rPr>
            </a:br>
            <a:r>
              <a:rPr lang="en-US" sz="1600">
                <a:solidFill>
                  <a:srgbClr val="000000"/>
                </a:solidFill>
                <a:latin typeface="Trebuchet MS" pitchFamily="80" charset="0"/>
              </a:rPr>
              <a:t>of passengers and to harmonise these with other modes of transport</a:t>
            </a:r>
          </a:p>
          <a:p>
            <a:pPr marL="0" indent="0" algn="ctr">
              <a:buFontTx/>
              <a:buNone/>
            </a:pPr>
            <a:endParaRPr lang="en-GB" sz="1600">
              <a:latin typeface="Trebuchet MS" pitchFamily="80" charset="0"/>
            </a:endParaRPr>
          </a:p>
          <a:p>
            <a:pPr marL="0" indent="0" algn="ctr">
              <a:buFontTx/>
              <a:buNone/>
            </a:pPr>
            <a:r>
              <a:rPr lang="en-GB" sz="1600">
                <a:latin typeface="Trebuchet MS" pitchFamily="80" charset="0"/>
              </a:rPr>
              <a:t>Rules on liability for the loss of or damage to passengers’ luggage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1124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3170" name="Picture 2" descr="bususerslogos corner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38600" y="152400"/>
            <a:ext cx="1828800" cy="1477963"/>
          </a:xfrm>
          <a:prstGeom prst="rect">
            <a:avLst/>
          </a:prstGeom>
          <a:noFill/>
        </p:spPr>
      </p:pic>
      <p:pic>
        <p:nvPicPr>
          <p:cNvPr id="263171" name="Picture 3" descr="left corner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93963" y="1981200"/>
            <a:ext cx="4156075" cy="4622800"/>
          </a:xfrm>
          <a:prstGeom prst="rect">
            <a:avLst/>
          </a:prstGeom>
          <a:noFill/>
        </p:spPr>
      </p:pic>
      <p:sp>
        <p:nvSpPr>
          <p:cNvPr id="26317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0" y="1828800"/>
            <a:ext cx="9144000" cy="4267200"/>
          </a:xfrm>
          <a:noFill/>
        </p:spPr>
        <p:txBody>
          <a:bodyPr lIns="360000" tIns="0" rIns="360000"/>
          <a:lstStyle/>
          <a:p>
            <a:pPr marL="0" indent="0" algn="ctr">
              <a:buFontTx/>
              <a:buNone/>
            </a:pPr>
            <a:r>
              <a:rPr lang="en-GB" sz="1800">
                <a:latin typeface="Trebuchet MS Bold" pitchFamily="80" charset="0"/>
              </a:rPr>
              <a:t>WHY?</a:t>
            </a:r>
          </a:p>
          <a:p>
            <a:pPr marL="0" indent="0" algn="ctr">
              <a:buFontTx/>
              <a:buNone/>
            </a:pPr>
            <a:endParaRPr lang="en-GB" sz="1600">
              <a:latin typeface="Trebuchet MS" pitchFamily="80" charset="0"/>
            </a:endParaRPr>
          </a:p>
          <a:p>
            <a:pPr marL="0" indent="0" algn="ctr">
              <a:buFontTx/>
              <a:buNone/>
            </a:pPr>
            <a:r>
              <a:rPr lang="en-GB" sz="1600">
                <a:latin typeface="Trebuchet MS" pitchFamily="80" charset="0"/>
              </a:rPr>
              <a:t>Liability provisions should be determined by national law</a:t>
            </a:r>
          </a:p>
          <a:p>
            <a:pPr marL="0" indent="0" algn="ctr">
              <a:buFontTx/>
              <a:buNone/>
            </a:pPr>
            <a:endParaRPr lang="en-GB" sz="1600">
              <a:latin typeface="Trebuchet MS" pitchFamily="80" charset="0"/>
            </a:endParaRPr>
          </a:p>
          <a:p>
            <a:pPr marL="0" indent="0" algn="ctr">
              <a:buFontTx/>
              <a:buNone/>
            </a:pPr>
            <a:r>
              <a:rPr lang="en-GB" sz="1600">
                <a:latin typeface="Trebuchet MS" pitchFamily="80" charset="0"/>
              </a:rPr>
              <a:t>Buses and coaches would be out of step with other vehicles</a:t>
            </a:r>
          </a:p>
          <a:p>
            <a:pPr marL="0" indent="0" algn="ctr">
              <a:buFontTx/>
              <a:buNone/>
            </a:pPr>
            <a:endParaRPr lang="en-GB" sz="1600">
              <a:latin typeface="Trebuchet MS" pitchFamily="80" charset="0"/>
            </a:endParaRPr>
          </a:p>
          <a:p>
            <a:pPr marL="0" indent="0" algn="ctr">
              <a:buFontTx/>
              <a:buNone/>
            </a:pPr>
            <a:r>
              <a:rPr lang="en-GB" sz="1600">
                <a:latin typeface="Trebuchet MS" pitchFamily="80" charset="0"/>
              </a:rPr>
              <a:t>Operators are presumed liable</a:t>
            </a:r>
          </a:p>
          <a:p>
            <a:pPr marL="0" indent="0" algn="ctr">
              <a:buFontTx/>
              <a:buNone/>
            </a:pPr>
            <a:endParaRPr lang="en-GB" sz="1600">
              <a:latin typeface="Trebuchet MS" pitchFamily="80" charset="0"/>
            </a:endParaRPr>
          </a:p>
          <a:p>
            <a:pPr marL="0" indent="0" algn="ctr">
              <a:buFontTx/>
              <a:buNone/>
            </a:pPr>
            <a:r>
              <a:rPr lang="en-GB" sz="1600">
                <a:latin typeface="Trebuchet MS" pitchFamily="80" charset="0"/>
              </a:rPr>
              <a:t>Strict liability up to EUR220,000 would raise insurance costs</a:t>
            </a:r>
            <a:br>
              <a:rPr lang="en-GB" sz="1600">
                <a:latin typeface="Trebuchet MS" pitchFamily="80" charset="0"/>
              </a:rPr>
            </a:br>
            <a:r>
              <a:rPr lang="en-GB" sz="1600">
                <a:latin typeface="Trebuchet MS" pitchFamily="80" charset="0"/>
              </a:rPr>
              <a:t>and inevitably bus and coach fares</a:t>
            </a:r>
          </a:p>
          <a:p>
            <a:pPr marL="0" indent="0" algn="ctr">
              <a:buFontTx/>
              <a:buNone/>
            </a:pPr>
            <a:endParaRPr lang="en-GB" sz="1600">
              <a:latin typeface="Trebuchet MS" pitchFamily="80" charset="0"/>
            </a:endParaRPr>
          </a:p>
          <a:p>
            <a:pPr marL="0" indent="0" algn="ctr">
              <a:buFontTx/>
              <a:buNone/>
            </a:pPr>
            <a:r>
              <a:rPr lang="en-GB" sz="1600">
                <a:latin typeface="Trebuchet MS" pitchFamily="80" charset="0"/>
              </a:rPr>
              <a:t>Many smaller operators could be forced out of business by increased insurance costs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3172" grpId="0" build="p"/>
    </p:bld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745</TotalTime>
  <Words>329</Words>
  <Application>Microsoft Office PowerPoint</Application>
  <PresentationFormat>On-screen Show (4:3)</PresentationFormat>
  <Paragraphs>106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Trebuchet MS</vt:lpstr>
      <vt:lpstr>Geneva</vt:lpstr>
      <vt:lpstr>Trebuchet MS Bold</vt:lpstr>
      <vt:lpstr>Blank Presentation</vt:lpstr>
      <vt:lpstr>EU rules on the right of passengers: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Mike Young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Delivering Tomorrow’s Solutions The Passengers’ Viewpoint</dc:title>
  <dc:creator>Mike Young</dc:creator>
  <cp:lastModifiedBy>Migration2</cp:lastModifiedBy>
  <cp:revision>211</cp:revision>
  <dcterms:created xsi:type="dcterms:W3CDTF">2006-02-20T10:40:29Z</dcterms:created>
  <dcterms:modified xsi:type="dcterms:W3CDTF">2016-06-01T12:54:37Z</dcterms:modified>
</cp:coreProperties>
</file>