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notesMasterIdLst>
    <p:notesMasterId r:id="rId19"/>
  </p:notesMasterIdLst>
  <p:sldIdLst>
    <p:sldId id="282" r:id="rId3"/>
    <p:sldId id="298" r:id="rId4"/>
    <p:sldId id="287" r:id="rId5"/>
    <p:sldId id="299" r:id="rId6"/>
    <p:sldId id="288" r:id="rId7"/>
    <p:sldId id="303" r:id="rId8"/>
    <p:sldId id="304" r:id="rId9"/>
    <p:sldId id="289" r:id="rId10"/>
    <p:sldId id="306" r:id="rId11"/>
    <p:sldId id="307" r:id="rId12"/>
    <p:sldId id="313" r:id="rId13"/>
    <p:sldId id="308" r:id="rId14"/>
    <p:sldId id="309" r:id="rId15"/>
    <p:sldId id="310" r:id="rId16"/>
    <p:sldId id="311" r:id="rId17"/>
    <p:sldId id="312" r:id="rId1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3750" autoAdjust="0"/>
  </p:normalViewPr>
  <p:slideViewPr>
    <p:cSldViewPr>
      <p:cViewPr>
        <p:scale>
          <a:sx n="66" d="100"/>
          <a:sy n="66" d="100"/>
        </p:scale>
        <p:origin x="-1668" y="-7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06/relationships/legacyDocTextInfo" Target="legacyDocTextInfo.bin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7" tIns="45723" rIns="91447" bIns="4572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7" tIns="45723" rIns="91447" bIns="4572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7" tIns="45723" rIns="91447" bIns="45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7" tIns="45723" rIns="91447" bIns="4572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7" tIns="45723" rIns="91447" bIns="4572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pitchFamily="18" charset="0"/>
              </a:defRPr>
            </a:lvl1pPr>
          </a:lstStyle>
          <a:p>
            <a:fld id="{5932D131-FB44-4A80-A7A3-A03A510D8C1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F7EF6-F6FB-4065-8113-F22B642403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D2C7D-C90A-44F8-B642-D77BE3429D3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9D203-8935-4A2D-A79D-680E0C3E0C7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A0D057-3C71-4F7A-8AE1-6ADED123327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F1460-E59B-40F6-AFD0-38BE3B8AE6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2903C-BB0A-4A0E-AC3D-FF3045E8012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48135-9709-49F6-8D6B-B5F96A2FF24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3EDA2-0549-4F7E-BCA4-CC4DC7C9A62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BF173-02E7-43A1-AB73-8397D4C112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9361A-04AB-438F-857E-68CD7D38B63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3C7F0-3C48-45EF-84E1-C1D5B8D6F3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CCEBC-8EA9-4733-87CC-1BC19B3A6D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B36AB-79CE-4075-8E97-CA22BD83299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ADDC-4878-4E18-A0C1-6A3AF25E0A7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8FF1A-E90D-4C6D-8024-51839E32EA5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9DFA1-7D24-4F3B-AAE6-49717DAD134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0B0C0-81E3-4CF0-83CD-1AB98D448FB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5CF85-C79F-41B5-9E6C-0E59A5A2B5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783F4-AE90-4605-A981-A8A98EB7B4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ACB9C-4BAF-4B76-B50B-FF193EB4089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4DD1B-FA22-4AD0-ABF4-4CA36C0A1A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C0ECE-5649-4BCE-BCEB-B7BA76AB18A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38B05-1836-43B0-BDC5-5CB9849F4BE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BD8E2121-1115-4E66-90AE-C49659C0EA27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</p:spPr>
      </p:pic>
      <p:pic>
        <p:nvPicPr>
          <p:cNvPr id="1032" name="Picture 8" descr="Eurolines_col"/>
          <p:cNvPicPr>
            <a:picLocks noChangeAspect="1" noChangeArrowheads="1"/>
          </p:cNvPicPr>
          <p:nvPr userDrawn="1"/>
        </p:nvPicPr>
        <p:blipFill>
          <a:blip r:embed="rId15" cstate="print"/>
          <a:srcRect l="-1169" b="35016"/>
          <a:stretch>
            <a:fillRect/>
          </a:stretch>
        </p:blipFill>
        <p:spPr bwMode="auto">
          <a:xfrm>
            <a:off x="5219700" y="6021388"/>
            <a:ext cx="3160713" cy="612775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500563" y="0"/>
            <a:ext cx="45069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00FF"/>
                </a:solidFill>
              </a:rPr>
              <a:t>Passenger Rights in the Bus &amp; Coach Sector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Passenger Rights in the Bus &amp; Coach Sector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pitchFamily="18" charset="0"/>
              </a:defRPr>
            </a:lvl1pPr>
          </a:lstStyle>
          <a:p>
            <a:endParaRPr lang="en-GB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pitchFamily="18" charset="0"/>
              </a:defRPr>
            </a:lvl1pPr>
          </a:lstStyle>
          <a:p>
            <a:fld id="{A147299F-5D3F-4BAD-854C-1820CC90F6D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2051050" y="2636838"/>
            <a:ext cx="554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heSans B4 SemiLight" charset="0"/>
            </a:endParaRP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395288" y="765175"/>
            <a:ext cx="8497887" cy="380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4400"/>
              <a:t>Passenger Rights</a:t>
            </a:r>
            <a:r>
              <a:rPr lang="en-GB" sz="4400" b="0"/>
              <a:t> in the</a:t>
            </a:r>
          </a:p>
          <a:p>
            <a:r>
              <a:rPr lang="en-GB" sz="4400" b="0"/>
              <a:t>Bus &amp; Coach Sector</a:t>
            </a:r>
          </a:p>
          <a:p>
            <a:endParaRPr lang="en-GB" sz="4400" b="0"/>
          </a:p>
          <a:p>
            <a:r>
              <a:rPr lang="en-GB" sz="4400" b="0"/>
              <a:t>Opportunities and Challenges</a:t>
            </a:r>
          </a:p>
          <a:p>
            <a:endParaRPr lang="en-GB" sz="4400" b="0"/>
          </a:p>
          <a:p>
            <a:r>
              <a:rPr lang="en-GB" b="0"/>
              <a:t>Presented by: John Gilbert</a:t>
            </a:r>
            <a:endParaRPr lang="en-US" b="0"/>
          </a:p>
        </p:txBody>
      </p:sp>
      <p:pic>
        <p:nvPicPr>
          <p:cNvPr id="52240" name="Picture 16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132762" cy="792163"/>
          </a:xfrm>
        </p:spPr>
        <p:txBody>
          <a:bodyPr/>
          <a:lstStyle/>
          <a:p>
            <a:pPr algn="l"/>
            <a:r>
              <a:rPr lang="en-US" b="1">
                <a:latin typeface="Arial" charset="0"/>
              </a:rPr>
              <a:t>The Challenges</a:t>
            </a:r>
            <a:r>
              <a:rPr lang="en-US">
                <a:latin typeface="Arial" charset="0"/>
              </a:rPr>
              <a:t> </a:t>
            </a:r>
            <a:endParaRPr lang="en-US" sz="2000">
              <a:latin typeface="Arial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424863" cy="467995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latin typeface="Arial" charset="0"/>
              </a:rPr>
              <a:t>    </a:t>
            </a:r>
            <a:r>
              <a:rPr lang="en-US" sz="2000" u="sng">
                <a:latin typeface="Arial" charset="0"/>
              </a:rPr>
              <a:t>SCOPE</a:t>
            </a:r>
          </a:p>
          <a:p>
            <a:pPr>
              <a:buFontTx/>
              <a:buNone/>
            </a:pPr>
            <a:r>
              <a:rPr lang="en-US" sz="800">
                <a:latin typeface="Arial" charset="0"/>
              </a:rPr>
              <a:t>      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The original legislation proposal was intended for International coach sector now in scope Bus services.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 - Long distance coaches? 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      - Occasional services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 - International Regular Services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        Needs Clarity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    </a:t>
            </a:r>
          </a:p>
        </p:txBody>
      </p:sp>
      <p:pic>
        <p:nvPicPr>
          <p:cNvPr id="88068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8528050" cy="649287"/>
          </a:xfrm>
        </p:spPr>
        <p:txBody>
          <a:bodyPr/>
          <a:lstStyle/>
          <a:p>
            <a:pPr algn="l"/>
            <a:r>
              <a:rPr lang="en-US" sz="2400" b="1">
                <a:latin typeface="Arial" charset="0"/>
              </a:rPr>
              <a:t>   </a:t>
            </a:r>
            <a:r>
              <a:rPr lang="en-US" sz="2800" b="1">
                <a:latin typeface="Arial" charset="0"/>
              </a:rPr>
              <a:t>The Challenges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49275"/>
            <a:ext cx="8964612" cy="467995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latin typeface="Arial" charset="0"/>
              </a:rPr>
              <a:t>    </a:t>
            </a:r>
            <a:r>
              <a:rPr lang="en-US" sz="2000" u="sng">
                <a:latin typeface="Arial" charset="0"/>
              </a:rPr>
              <a:t>Liability Issues</a:t>
            </a:r>
          </a:p>
          <a:p>
            <a:r>
              <a:rPr lang="en-US" sz="2000">
                <a:latin typeface="Arial" charset="0"/>
              </a:rPr>
              <a:t>We recognise the need for some standardisation of liability regimes in the EU</a:t>
            </a:r>
          </a:p>
          <a:p>
            <a:pPr>
              <a:buFontTx/>
              <a:buNone/>
            </a:pPr>
            <a:r>
              <a:rPr lang="en-US" sz="800">
                <a:latin typeface="Arial" charset="0"/>
              </a:rPr>
              <a:t> </a:t>
            </a:r>
          </a:p>
          <a:p>
            <a:r>
              <a:rPr lang="en-US" sz="2000">
                <a:latin typeface="Arial" charset="0"/>
              </a:rPr>
              <a:t>The draft  Regulation requires strict liability for road traffic accidents in respect of coach operators. 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The draft Regulation also requires advance payments to be made within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15 days of €21,000. However, this conflicts with a time table for resolution of conflicts already set out on the 4</a:t>
            </a:r>
            <a:r>
              <a:rPr lang="en-US" sz="2000" baseline="30000">
                <a:latin typeface="Arial" charset="0"/>
              </a:rPr>
              <a:t>th</a:t>
            </a:r>
            <a:r>
              <a:rPr lang="en-US" sz="2000">
                <a:latin typeface="Arial" charset="0"/>
              </a:rPr>
              <a:t> Motor Insurance Directive (2000/26/EC)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Eurolines accepts that for a number of liabilities, the passenger should receive compensations as fast as possible. 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Lost Luggage compensation is also an issue.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1400">
                <a:latin typeface="Arial" charset="0"/>
              </a:rPr>
              <a:t>	</a:t>
            </a:r>
          </a:p>
          <a:p>
            <a:pPr>
              <a:buFontTx/>
              <a:buNone/>
            </a:pPr>
            <a:endParaRPr lang="en-US" sz="1400">
              <a:latin typeface="Arial" charset="0"/>
            </a:endParaRPr>
          </a:p>
          <a:p>
            <a:pPr>
              <a:buFontTx/>
              <a:buNone/>
            </a:pPr>
            <a:r>
              <a:rPr lang="en-US" sz="1400">
                <a:latin typeface="Arial" charset="0"/>
              </a:rPr>
              <a:t>	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     </a:t>
            </a:r>
          </a:p>
          <a:p>
            <a:pPr>
              <a:buFontTx/>
              <a:buNone/>
            </a:pPr>
            <a:endParaRPr lang="en-US" sz="2400">
              <a:latin typeface="Arial" charset="0"/>
            </a:endParaRPr>
          </a:p>
        </p:txBody>
      </p:sp>
      <p:pic>
        <p:nvPicPr>
          <p:cNvPr id="94212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348662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PRM Assistance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569325" cy="4403725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b="1">
                <a:latin typeface="Arial" charset="0"/>
              </a:rPr>
              <a:t>The legislation calls for accessible coach terminals</a:t>
            </a:r>
          </a:p>
          <a:p>
            <a:pPr lvl="1">
              <a:buFontTx/>
              <a:buChar char="-"/>
            </a:pPr>
            <a:r>
              <a:rPr lang="en-US" sz="1800">
                <a:latin typeface="Arial" charset="0"/>
              </a:rPr>
              <a:t>Who will fund these improvements?</a:t>
            </a:r>
          </a:p>
          <a:p>
            <a:pPr>
              <a:buFontTx/>
              <a:buNone/>
            </a:pPr>
            <a:r>
              <a:rPr lang="en-US" sz="1800" b="1">
                <a:latin typeface="Arial" charset="0"/>
              </a:rPr>
              <a:t>On board assistance for PRM’s</a:t>
            </a:r>
          </a:p>
          <a:p>
            <a:pPr lvl="1">
              <a:buFontTx/>
              <a:buChar char="-"/>
            </a:pPr>
            <a:r>
              <a:rPr lang="en-US" sz="1800">
                <a:latin typeface="Arial" charset="0"/>
              </a:rPr>
              <a:t>On many services a singe driver is used therefore very expensive if a second driver has to be engaged to provide on board assistance.</a:t>
            </a:r>
          </a:p>
          <a:p>
            <a:pPr lvl="1">
              <a:buFontTx/>
              <a:buChar char="-"/>
            </a:pPr>
            <a:r>
              <a:rPr lang="en-US" sz="1800">
                <a:latin typeface="Arial" charset="0"/>
              </a:rPr>
              <a:t>Some departure points are often roadside pick up points which provide no assistance for PRM boarding.</a:t>
            </a:r>
          </a:p>
          <a:p>
            <a:pPr>
              <a:buFontTx/>
              <a:buNone/>
            </a:pPr>
            <a:r>
              <a:rPr lang="en-US" sz="1800" b="1">
                <a:latin typeface="Arial" charset="0"/>
              </a:rPr>
              <a:t>Passenger Information when delays occur</a:t>
            </a:r>
          </a:p>
          <a:p>
            <a:pPr lvl="1">
              <a:buFontTx/>
              <a:buChar char="-"/>
            </a:pPr>
            <a:r>
              <a:rPr lang="en-US" sz="1800">
                <a:latin typeface="Arial" charset="0"/>
              </a:rPr>
              <a:t>Again not all departure points have infrastructure which enable passengers to be informed about delays.</a:t>
            </a:r>
          </a:p>
          <a:p>
            <a:pPr lvl="1">
              <a:buFontTx/>
              <a:buChar char="-"/>
            </a:pPr>
            <a:r>
              <a:rPr lang="en-US" sz="1800">
                <a:latin typeface="Arial" charset="0"/>
              </a:rPr>
              <a:t>Good Practice to provide customers with onward travel in the event of missed connections.</a:t>
            </a:r>
          </a:p>
          <a:p>
            <a:pPr>
              <a:buFontTx/>
              <a:buNone/>
            </a:pPr>
            <a:endParaRPr lang="en-US" sz="1800">
              <a:latin typeface="Arial" charset="0"/>
            </a:endParaRPr>
          </a:p>
        </p:txBody>
      </p:sp>
      <p:pic>
        <p:nvPicPr>
          <p:cNvPr id="89092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918450" cy="1152525"/>
          </a:xfrm>
        </p:spPr>
        <p:txBody>
          <a:bodyPr/>
          <a:lstStyle/>
          <a:p>
            <a:pPr algn="l"/>
            <a:r>
              <a:rPr lang="en-GB">
                <a:latin typeface="Arial" charset="0"/>
              </a:rPr>
              <a:t>ENGAGEMENT</a:t>
            </a:r>
            <a:endParaRPr lang="en-GB" b="1">
              <a:latin typeface="Arial" charset="0"/>
            </a:endParaRPr>
          </a:p>
        </p:txBody>
      </p:sp>
      <p:graphicFrame>
        <p:nvGraphicFramePr>
          <p:cNvPr id="90115" name="Organization Chart 3"/>
          <p:cNvGraphicFramePr>
            <a:graphicFrameLocks/>
          </p:cNvGraphicFramePr>
          <p:nvPr>
            <p:ph type="dgm" idx="1"/>
          </p:nvPr>
        </p:nvGraphicFramePr>
        <p:xfrm>
          <a:off x="2987675" y="1989138"/>
          <a:ext cx="5113338" cy="2454275"/>
        </p:xfrm>
        <a:graphic>
          <a:graphicData uri="http://schemas.openxmlformats.org/drawingml/2006/compatibility">
            <com:legacyDrawing xmlns:com="http://schemas.openxmlformats.org/drawingml/2006/compatibility" spid="_x0000_s90115"/>
          </a:graphicData>
        </a:graphic>
      </p:graphicFrame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323850" y="4292600"/>
            <a:ext cx="187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395288" y="6092825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CAN WE GET IT RIGHT?</a:t>
            </a:r>
          </a:p>
        </p:txBody>
      </p: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611188" y="1628775"/>
            <a:ext cx="3024187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0"/>
              <a:t>Council Working Group</a:t>
            </a:r>
          </a:p>
          <a:p>
            <a:pPr>
              <a:spcBef>
                <a:spcPct val="50000"/>
              </a:spcBef>
            </a:pPr>
            <a:r>
              <a:rPr lang="en-GB" sz="2000" b="0"/>
              <a:t>MEPs</a:t>
            </a:r>
          </a:p>
          <a:p>
            <a:pPr>
              <a:spcBef>
                <a:spcPct val="50000"/>
              </a:spcBef>
            </a:pPr>
            <a:r>
              <a:rPr lang="en-GB" sz="2000" b="0"/>
              <a:t>Trade Associations</a:t>
            </a:r>
          </a:p>
          <a:p>
            <a:pPr>
              <a:spcBef>
                <a:spcPct val="50000"/>
              </a:spcBef>
            </a:pPr>
            <a:r>
              <a:rPr lang="en-GB" sz="2000" b="0"/>
              <a:t>European Commission</a:t>
            </a:r>
            <a:endParaRPr lang="en-GB" sz="2000"/>
          </a:p>
          <a:p>
            <a:pPr>
              <a:spcBef>
                <a:spcPct val="50000"/>
              </a:spcBef>
            </a:pPr>
            <a:r>
              <a:rPr lang="en-GB" sz="2000" b="0"/>
              <a:t>Consumer Groups</a:t>
            </a:r>
          </a:p>
          <a:p>
            <a:pPr>
              <a:spcBef>
                <a:spcPct val="50000"/>
              </a:spcBef>
            </a:pPr>
            <a:r>
              <a:rPr lang="en-GB" sz="2000" b="0"/>
              <a:t>Industry Voice</a:t>
            </a:r>
          </a:p>
          <a:p>
            <a:pPr>
              <a:spcBef>
                <a:spcPct val="50000"/>
              </a:spcBef>
            </a:pPr>
            <a:r>
              <a:rPr lang="en-GB" sz="2000" b="0"/>
              <a:t>Mobility Lobbyists</a:t>
            </a:r>
          </a:p>
          <a:p>
            <a:pPr>
              <a:spcBef>
                <a:spcPct val="50000"/>
              </a:spcBef>
            </a:pPr>
            <a:endParaRPr lang="en-GB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132762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The Opportunities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7843837" cy="4751388"/>
          </a:xfrm>
        </p:spPr>
        <p:txBody>
          <a:bodyPr/>
          <a:lstStyle/>
          <a:p>
            <a:pPr>
              <a:buFontTx/>
              <a:buNone/>
            </a:pPr>
            <a:r>
              <a:rPr lang="en-US" sz="2000">
                <a:latin typeface="Arial" charset="0"/>
              </a:rPr>
              <a:t>IF WE DO GET IT </a:t>
            </a:r>
            <a:r>
              <a:rPr lang="en-US" sz="2000" b="1">
                <a:latin typeface="Arial" charset="0"/>
              </a:rPr>
              <a:t>RIGHT</a:t>
            </a:r>
          </a:p>
          <a:p>
            <a:pPr>
              <a:buFontTx/>
              <a:buNone/>
            </a:pPr>
            <a:endParaRPr lang="en-US" sz="2000" b="1">
              <a:latin typeface="Arial" charset="0"/>
            </a:endParaRPr>
          </a:p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For the Consumer</a:t>
            </a:r>
          </a:p>
          <a:p>
            <a:r>
              <a:rPr lang="en-US" sz="2000">
                <a:latin typeface="Arial" charset="0"/>
              </a:rPr>
              <a:t>Improved standards of service across the industry.</a:t>
            </a:r>
          </a:p>
          <a:p>
            <a:r>
              <a:rPr lang="en-US" sz="2000">
                <a:latin typeface="Arial" charset="0"/>
              </a:rPr>
              <a:t>More harmonised travel conditions.</a:t>
            </a:r>
          </a:p>
          <a:p>
            <a:r>
              <a:rPr lang="en-US" sz="2000">
                <a:latin typeface="Arial" charset="0"/>
              </a:rPr>
              <a:t>Clarity around improved access for PRM’s</a:t>
            </a:r>
          </a:p>
          <a:p>
            <a:r>
              <a:rPr lang="en-US" sz="2000">
                <a:latin typeface="Arial" charset="0"/>
              </a:rPr>
              <a:t>Improved care and assistance in cases of accidents. </a:t>
            </a:r>
          </a:p>
        </p:txBody>
      </p:sp>
      <p:pic>
        <p:nvPicPr>
          <p:cNvPr id="91140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132762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The Opportunities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7843837" cy="4751388"/>
          </a:xfrm>
        </p:spPr>
        <p:txBody>
          <a:bodyPr/>
          <a:lstStyle/>
          <a:p>
            <a:pPr>
              <a:buFontTx/>
              <a:buNone/>
            </a:pPr>
            <a:r>
              <a:rPr lang="en-US" sz="1800">
                <a:latin typeface="Arial" charset="0"/>
              </a:rPr>
              <a:t>IF WE DO GET IT </a:t>
            </a:r>
            <a:r>
              <a:rPr lang="en-US" sz="1800" b="1">
                <a:latin typeface="Arial" charset="0"/>
              </a:rPr>
              <a:t>RIGHT</a:t>
            </a:r>
          </a:p>
          <a:p>
            <a:pPr>
              <a:buFontTx/>
              <a:buNone/>
            </a:pPr>
            <a:endParaRPr lang="en-US" sz="1800" b="1">
              <a:latin typeface="Arial" charset="0"/>
            </a:endParaRPr>
          </a:p>
          <a:p>
            <a:pPr>
              <a:buFontTx/>
              <a:buNone/>
            </a:pPr>
            <a:r>
              <a:rPr lang="en-US" sz="1800" b="1">
                <a:latin typeface="Arial" charset="0"/>
              </a:rPr>
              <a:t>For the Operators</a:t>
            </a:r>
          </a:p>
          <a:p>
            <a:r>
              <a:rPr lang="en-US" sz="1800">
                <a:latin typeface="Arial" charset="0"/>
              </a:rPr>
              <a:t>Improved standards in the regular line sector.</a:t>
            </a:r>
          </a:p>
          <a:p>
            <a:r>
              <a:rPr lang="en-US" sz="1800">
                <a:latin typeface="Arial" charset="0"/>
              </a:rPr>
              <a:t>Clear compensation and reimbursement rules across Europe (currently not the case).</a:t>
            </a:r>
          </a:p>
          <a:p>
            <a:r>
              <a:rPr lang="en-US" sz="1800">
                <a:latin typeface="Arial" charset="0"/>
              </a:rPr>
              <a:t>Clarity around how to assist passengers in areas of missed connections</a:t>
            </a:r>
          </a:p>
          <a:p>
            <a:r>
              <a:rPr lang="en-US" sz="1800">
                <a:latin typeface="Arial" charset="0"/>
              </a:rPr>
              <a:t>Improved Coach Terminals.</a:t>
            </a:r>
          </a:p>
          <a:p>
            <a:r>
              <a:rPr lang="en-US" sz="1800">
                <a:latin typeface="Arial" charset="0"/>
              </a:rPr>
              <a:t>Increased access to coach terminals</a:t>
            </a:r>
            <a:r>
              <a:rPr lang="en-US" sz="2400">
                <a:latin typeface="Arial" charset="0"/>
              </a:rPr>
              <a:t>.</a:t>
            </a:r>
          </a:p>
        </p:txBody>
      </p:sp>
      <p:pic>
        <p:nvPicPr>
          <p:cNvPr id="92164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132763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Passenger Rights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7843837" cy="3756025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Will we get it right for our sector?</a:t>
            </a:r>
          </a:p>
        </p:txBody>
      </p:sp>
      <p:pic>
        <p:nvPicPr>
          <p:cNvPr id="93188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627937" cy="936625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Intro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569325" cy="467995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>
                <a:latin typeface="Arial" charset="0"/>
              </a:rPr>
              <a:t>Eurolines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The Regular Scheduled Service operator across Europe</a:t>
            </a:r>
          </a:p>
          <a:p>
            <a:r>
              <a:rPr lang="en-US" sz="2000">
                <a:latin typeface="Arial" charset="0"/>
              </a:rPr>
              <a:t>THE ONLY EUROPEAN NETWORK OPERATOR</a:t>
            </a:r>
          </a:p>
          <a:p>
            <a:r>
              <a:rPr lang="en-US" sz="2000">
                <a:latin typeface="Arial" charset="0"/>
              </a:rPr>
              <a:t>500 Destinations</a:t>
            </a:r>
          </a:p>
          <a:p>
            <a:r>
              <a:rPr lang="en-US" sz="2000">
                <a:latin typeface="Arial" charset="0"/>
              </a:rPr>
              <a:t>5m Passengers carried annually</a:t>
            </a:r>
          </a:p>
          <a:p>
            <a:r>
              <a:rPr lang="en-US" sz="2000">
                <a:latin typeface="Arial" charset="0"/>
              </a:rPr>
              <a:t>5m kilometers operated      </a:t>
            </a:r>
          </a:p>
          <a:p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Passenger Rights</a:t>
            </a: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Legislation</a:t>
            </a:r>
            <a:r>
              <a:rPr lang="en-US" sz="2000">
                <a:latin typeface="Arial" charset="0"/>
              </a:rPr>
              <a:t> is critical for our future business.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endParaRPr lang="en-US" sz="2000" b="1">
              <a:solidFill>
                <a:schemeClr val="folHlink"/>
              </a:solidFill>
              <a:latin typeface="Arial" charset="0"/>
            </a:endParaRPr>
          </a:p>
        </p:txBody>
      </p:sp>
      <p:pic>
        <p:nvPicPr>
          <p:cNvPr id="75780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/>
          <a:lstStyle/>
          <a:p>
            <a:pPr algn="l"/>
            <a:r>
              <a:rPr lang="en-US" b="1">
                <a:solidFill>
                  <a:schemeClr val="tx1"/>
                </a:solidFill>
                <a:latin typeface="Arial" charset="0"/>
              </a:rPr>
              <a:t>Passenger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</a:rPr>
              <a:t>Rights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413625" cy="4114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000">
                <a:latin typeface="Arial" charset="0"/>
              </a:rPr>
              <a:t>How </a:t>
            </a:r>
            <a:r>
              <a:rPr lang="en-US" sz="2000" b="1">
                <a:latin typeface="Arial" charset="0"/>
              </a:rPr>
              <a:t>RIGHT?</a:t>
            </a:r>
          </a:p>
          <a:p>
            <a:pPr marL="609600" indent="-609600">
              <a:buFontTx/>
              <a:buAutoNum type="arabicPeriod"/>
            </a:pPr>
            <a:endParaRPr lang="en-US" sz="2000">
              <a:latin typeface="Arial" charset="0"/>
            </a:endParaRPr>
          </a:p>
          <a:p>
            <a:pPr marL="609600" indent="-609600">
              <a:buFontTx/>
              <a:buAutoNum type="arabicPeriod"/>
            </a:pPr>
            <a:r>
              <a:rPr lang="en-US" sz="2000">
                <a:latin typeface="Arial" charset="0"/>
              </a:rPr>
              <a:t>For whom </a:t>
            </a:r>
            <a:r>
              <a:rPr lang="en-US" sz="2000" b="1">
                <a:latin typeface="Arial" charset="0"/>
              </a:rPr>
              <a:t>RIGHT?</a:t>
            </a:r>
          </a:p>
          <a:p>
            <a:pPr marL="609600" indent="-609600">
              <a:buFontTx/>
              <a:buAutoNum type="arabicPeriod"/>
            </a:pPr>
            <a:endParaRPr lang="en-US" sz="2000" b="1">
              <a:latin typeface="Arial" charset="0"/>
            </a:endParaRPr>
          </a:p>
          <a:p>
            <a:pPr marL="609600" indent="-609600">
              <a:buFontTx/>
              <a:buAutoNum type="arabicPeriod"/>
            </a:pPr>
            <a:r>
              <a:rPr lang="en-US" sz="2000">
                <a:latin typeface="Arial" charset="0"/>
              </a:rPr>
              <a:t>For which Sector </a:t>
            </a:r>
            <a:r>
              <a:rPr lang="en-US" sz="2000" b="1">
                <a:latin typeface="Arial" charset="0"/>
              </a:rPr>
              <a:t>RIGHT?</a:t>
            </a:r>
          </a:p>
          <a:p>
            <a:pPr marL="609600" indent="-609600">
              <a:buFontTx/>
              <a:buAutoNum type="arabicPeriod"/>
            </a:pPr>
            <a:endParaRPr lang="en-US" sz="2000" b="1">
              <a:latin typeface="Arial" charset="0"/>
            </a:endParaRPr>
          </a:p>
          <a:p>
            <a:pPr marL="609600" indent="-609600">
              <a:buFontTx/>
              <a:buAutoNum type="arabicPeriod"/>
            </a:pPr>
            <a:r>
              <a:rPr lang="en-US" sz="2000">
                <a:latin typeface="Arial" charset="0"/>
              </a:rPr>
              <a:t>Is the cost </a:t>
            </a:r>
            <a:r>
              <a:rPr lang="en-US" sz="2000" b="1">
                <a:latin typeface="Arial" charset="0"/>
              </a:rPr>
              <a:t>RIGHT?</a:t>
            </a:r>
          </a:p>
          <a:p>
            <a:pPr marL="609600" indent="-609600">
              <a:buFontTx/>
              <a:buNone/>
            </a:pPr>
            <a:endParaRPr lang="en-US" sz="2000" b="1">
              <a:latin typeface="Arial" charset="0"/>
            </a:endParaRPr>
          </a:p>
        </p:txBody>
      </p:sp>
      <p:pic>
        <p:nvPicPr>
          <p:cNvPr id="62474" name="Picture 10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132763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1. How </a:t>
            </a:r>
            <a:r>
              <a:rPr lang="en-US" b="1">
                <a:latin typeface="Arial" charset="0"/>
              </a:rPr>
              <a:t>Right?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7988300" cy="4114800"/>
          </a:xfrm>
        </p:spPr>
        <p:txBody>
          <a:bodyPr/>
          <a:lstStyle/>
          <a:p>
            <a:r>
              <a:rPr lang="en-US" sz="2000">
                <a:latin typeface="Arial" charset="0"/>
              </a:rPr>
              <a:t>More regulation for the industry?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Does it protect the consumer?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Who pays the cost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     Industry / Government / Consumer?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</p:txBody>
      </p:sp>
      <p:pic>
        <p:nvPicPr>
          <p:cNvPr id="76804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277225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  2. For Whom </a:t>
            </a:r>
            <a:r>
              <a:rPr lang="en-US" b="1">
                <a:latin typeface="Arial" charset="0"/>
              </a:rPr>
              <a:t>Right?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7993063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	</a:t>
            </a:r>
            <a:r>
              <a:rPr lang="en-US" sz="2000" b="1">
                <a:latin typeface="Arial" charset="0"/>
              </a:rPr>
              <a:t>Proposed:</a:t>
            </a:r>
            <a:r>
              <a:rPr lang="en-US" sz="2000">
                <a:latin typeface="Arial" charset="0"/>
              </a:rPr>
              <a:t> first for the Air Sector.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 	 M. J. Barrot E.U Transport Commission in 2003.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</a:t>
            </a:r>
            <a:r>
              <a:rPr lang="en-US" sz="2000" b="1">
                <a:latin typeface="Arial" charset="0"/>
              </a:rPr>
              <a:t>Reason:</a:t>
            </a:r>
            <a:r>
              <a:rPr lang="en-US" sz="2000">
                <a:latin typeface="Arial" charset="0"/>
              </a:rPr>
              <a:t> to protect passengers 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following the introduction of No Frills / No Compensation Airlines.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	</a:t>
            </a:r>
            <a:r>
              <a:rPr lang="en-US" sz="2000" b="1">
                <a:latin typeface="Arial" charset="0"/>
              </a:rPr>
              <a:t>Natural extensions</a:t>
            </a:r>
            <a:r>
              <a:rPr lang="en-US" sz="2000">
                <a:latin typeface="Arial" charset="0"/>
              </a:rPr>
              <a:t>: to Rail, Sea, Bus &amp; Coach. </a:t>
            </a:r>
          </a:p>
        </p:txBody>
      </p:sp>
      <p:pic>
        <p:nvPicPr>
          <p:cNvPr id="64518" name="Picture 6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277225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  3. For which sector is it </a:t>
            </a:r>
            <a:r>
              <a:rPr lang="en-US" b="1">
                <a:latin typeface="Arial" charset="0"/>
              </a:rPr>
              <a:t>Right?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772400" cy="4114800"/>
          </a:xfrm>
        </p:spPr>
        <p:txBody>
          <a:bodyPr/>
          <a:lstStyle/>
          <a:p>
            <a:r>
              <a:rPr lang="en-US" sz="2000">
                <a:latin typeface="Arial" charset="0"/>
              </a:rPr>
              <a:t>Industry Air, Rail, Sea, Bus &amp; Coach Services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Consumer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Political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E.U.- Transport Sector</a:t>
            </a:r>
          </a:p>
        </p:txBody>
      </p:sp>
      <p:pic>
        <p:nvPicPr>
          <p:cNvPr id="80900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277225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  4. Is the cost </a:t>
            </a:r>
            <a:r>
              <a:rPr lang="en-US" b="1">
                <a:latin typeface="Arial" charset="0"/>
              </a:rPr>
              <a:t>Right?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46225"/>
            <a:ext cx="8567737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>
                <a:latin typeface="Arial" charset="0"/>
              </a:rPr>
              <a:t>Who pays the cost?			Operator/Consumer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Insurance payments			Increased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Infrastructure Costs			Increased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Assistance Costs			Increased</a:t>
            </a:r>
          </a:p>
          <a:p>
            <a:pPr>
              <a:buFontTx/>
              <a:buNone/>
            </a:pPr>
            <a:endParaRPr lang="en-US" sz="8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Operations Costs			Increased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</p:txBody>
      </p:sp>
      <p:pic>
        <p:nvPicPr>
          <p:cNvPr id="81924" name="Picture 4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7772400" cy="1143000"/>
          </a:xfrm>
        </p:spPr>
        <p:txBody>
          <a:bodyPr/>
          <a:lstStyle/>
          <a:p>
            <a:pPr algn="l"/>
            <a:r>
              <a:rPr lang="en-US">
                <a:latin typeface="Arial" charset="0"/>
              </a:rPr>
              <a:t>The Position so far..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5329237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	Air :</a:t>
            </a:r>
            <a:r>
              <a:rPr lang="en-US" sz="2000">
                <a:latin typeface="Arial" charset="0"/>
              </a:rPr>
              <a:t>  In place since					       2008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	Rail:</a:t>
            </a:r>
            <a:r>
              <a:rPr lang="en-US" sz="2000">
                <a:latin typeface="Arial" charset="0"/>
              </a:rPr>
              <a:t>  Agreed International and Domestic	             Dec 2009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	Sea:  </a:t>
            </a:r>
            <a:r>
              <a:rPr lang="en-GB" sz="2000">
                <a:latin typeface="Arial" charset="0"/>
              </a:rPr>
              <a:t>Proposals adopted by Commission and under </a:t>
            </a:r>
          </a:p>
          <a:p>
            <a:pPr>
              <a:buFontTx/>
              <a:buNone/>
            </a:pPr>
            <a:r>
              <a:rPr lang="en-GB" sz="2000">
                <a:latin typeface="Arial" charset="0"/>
              </a:rPr>
              <a:t>	    	 consideration by European Parliament and Council         ?</a:t>
            </a:r>
            <a:r>
              <a:rPr lang="en-US" sz="2000">
                <a:latin typeface="Arial" charset="0"/>
              </a:rPr>
              <a:t>				</a:t>
            </a:r>
          </a:p>
          <a:p>
            <a:pPr>
              <a:buFontTx/>
              <a:buNone/>
            </a:pPr>
            <a:r>
              <a:rPr lang="en-US" sz="2000" b="1">
                <a:latin typeface="Arial" charset="0"/>
              </a:rPr>
              <a:t>	Bus &amp; Coach:</a:t>
            </a:r>
          </a:p>
          <a:p>
            <a:pPr>
              <a:buFontTx/>
              <a:buNone/>
            </a:pPr>
            <a:r>
              <a:rPr lang="en-GB" sz="2000">
                <a:latin typeface="Arial" charset="0"/>
              </a:rPr>
              <a:t>	    	 Proposals adopted by Commission and under </a:t>
            </a:r>
          </a:p>
          <a:p>
            <a:pPr>
              <a:buFontTx/>
              <a:buNone/>
            </a:pPr>
            <a:r>
              <a:rPr lang="en-GB" sz="2000">
                <a:latin typeface="Arial" charset="0"/>
              </a:rPr>
              <a:t>	     	 consideration by European Parliament and Council</a:t>
            </a:r>
            <a:r>
              <a:rPr lang="en-GB" sz="2400">
                <a:latin typeface="Arial" charset="0"/>
              </a:rPr>
              <a:t>       </a:t>
            </a:r>
            <a:r>
              <a:rPr lang="en-GB" sz="2000">
                <a:latin typeface="Arial" charset="0"/>
              </a:rPr>
              <a:t>?</a:t>
            </a:r>
            <a:endParaRPr lang="en-US" sz="2000">
              <a:latin typeface="Arial" charset="0"/>
            </a:endParaRPr>
          </a:p>
        </p:txBody>
      </p:sp>
      <p:pic>
        <p:nvPicPr>
          <p:cNvPr id="65543" name="Picture 7" descr="EurolinesOrganisation_Lo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5945188"/>
            <a:ext cx="3671888" cy="74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204200" cy="1143000"/>
          </a:xfrm>
        </p:spPr>
        <p:txBody>
          <a:bodyPr/>
          <a:lstStyle/>
          <a:p>
            <a:pPr algn="l"/>
            <a:r>
              <a:rPr lang="en-GB">
                <a:latin typeface="Arial" charset="0"/>
              </a:rPr>
              <a:t>Who Benefits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341438"/>
            <a:ext cx="4244975" cy="4114800"/>
          </a:xfrm>
        </p:spPr>
        <p:txBody>
          <a:bodyPr/>
          <a:lstStyle/>
          <a:p>
            <a:pPr>
              <a:buFontTx/>
              <a:buNone/>
            </a:pPr>
            <a:r>
              <a:rPr lang="en-GB" sz="2000" b="1">
                <a:latin typeface="Arial" charset="0"/>
              </a:rPr>
              <a:t>Positives</a:t>
            </a:r>
          </a:p>
          <a:p>
            <a:pPr>
              <a:buFontTx/>
              <a:buNone/>
            </a:pPr>
            <a:endParaRPr lang="en-GB" sz="2000" b="1">
              <a:latin typeface="Arial" charset="0"/>
            </a:endParaRPr>
          </a:p>
          <a:p>
            <a:r>
              <a:rPr lang="en-GB" sz="2000">
                <a:latin typeface="Arial" charset="0"/>
              </a:rPr>
              <a:t>Improved standards throughout Europe</a:t>
            </a:r>
          </a:p>
          <a:p>
            <a:r>
              <a:rPr lang="en-GB" sz="2000">
                <a:latin typeface="Arial" charset="0"/>
              </a:rPr>
              <a:t>Harmonised Conditions of travel &amp; compensation</a:t>
            </a:r>
          </a:p>
          <a:p>
            <a:r>
              <a:rPr lang="en-GB" sz="2000">
                <a:latin typeface="Arial" charset="0"/>
              </a:rPr>
              <a:t>Clarity around PRM access</a:t>
            </a:r>
          </a:p>
          <a:p>
            <a:r>
              <a:rPr lang="en-GB" sz="2000">
                <a:latin typeface="Arial" charset="0"/>
              </a:rPr>
              <a:t>Information supply improvements</a:t>
            </a:r>
          </a:p>
          <a:p>
            <a:r>
              <a:rPr lang="en-GB" sz="2000">
                <a:latin typeface="Arial" charset="0"/>
              </a:rPr>
              <a:t>Level playing field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268413"/>
            <a:ext cx="4244975" cy="4114800"/>
          </a:xfrm>
        </p:spPr>
        <p:txBody>
          <a:bodyPr/>
          <a:lstStyle/>
          <a:p>
            <a:pPr>
              <a:buFontTx/>
              <a:buNone/>
            </a:pPr>
            <a:r>
              <a:rPr lang="en-GB" sz="2000" b="1">
                <a:latin typeface="Arial" charset="0"/>
              </a:rPr>
              <a:t>Negatives</a:t>
            </a:r>
          </a:p>
          <a:p>
            <a:pPr>
              <a:buFontTx/>
              <a:buNone/>
            </a:pPr>
            <a:endParaRPr lang="en-GB" sz="2000" b="1">
              <a:latin typeface="Arial" charset="0"/>
            </a:endParaRPr>
          </a:p>
          <a:p>
            <a:r>
              <a:rPr lang="en-GB" sz="2000">
                <a:latin typeface="Arial" charset="0"/>
              </a:rPr>
              <a:t>Potential Increased insurance costs</a:t>
            </a:r>
          </a:p>
          <a:p>
            <a:r>
              <a:rPr lang="en-GB" sz="2000">
                <a:latin typeface="Arial" charset="0"/>
              </a:rPr>
              <a:t>Infrastructure costs due to PRM access improvements</a:t>
            </a:r>
          </a:p>
          <a:p>
            <a:r>
              <a:rPr lang="en-GB" sz="2000">
                <a:latin typeface="Arial" charset="0"/>
              </a:rPr>
              <a:t>PRM on board assistance costs for operators</a:t>
            </a:r>
          </a:p>
          <a:p>
            <a:r>
              <a:rPr lang="en-GB" sz="2000">
                <a:latin typeface="Arial" charset="0"/>
              </a:rPr>
              <a:t>Increase in Passenger ticket costs.</a:t>
            </a:r>
          </a:p>
          <a:p>
            <a:r>
              <a:rPr lang="en-GB" sz="2000">
                <a:latin typeface="Arial" charset="0"/>
              </a:rPr>
              <a:t>Potential to make us less able to compete with other modes of transport.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487</Words>
  <Application>Microsoft Office PowerPoint</Application>
  <PresentationFormat>On-screen Show (4:3)</PresentationFormat>
  <Paragraphs>153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Times</vt:lpstr>
      <vt:lpstr>Arial</vt:lpstr>
      <vt:lpstr>TheSans B4 SemiLight</vt:lpstr>
      <vt:lpstr>Blank</vt:lpstr>
      <vt:lpstr>Custom Design</vt:lpstr>
      <vt:lpstr>Slide 1</vt:lpstr>
      <vt:lpstr>Intro</vt:lpstr>
      <vt:lpstr>Passenger Rights</vt:lpstr>
      <vt:lpstr>1. How Right?</vt:lpstr>
      <vt:lpstr>  2. For Whom Right?</vt:lpstr>
      <vt:lpstr>  3. For which sector is it Right?</vt:lpstr>
      <vt:lpstr>  4. Is the cost Right?</vt:lpstr>
      <vt:lpstr>The Position so far..</vt:lpstr>
      <vt:lpstr>Who Benefits</vt:lpstr>
      <vt:lpstr>The Challenges </vt:lpstr>
      <vt:lpstr>   The Challenges</vt:lpstr>
      <vt:lpstr>PRM Assistance</vt:lpstr>
      <vt:lpstr>ENGAGEMENT</vt:lpstr>
      <vt:lpstr>The Opportunities</vt:lpstr>
      <vt:lpstr>The Opportunities</vt:lpstr>
      <vt:lpstr>Passenger Rights</vt:lpstr>
    </vt:vector>
  </TitlesOfParts>
  <Company>ATH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LEE</dc:creator>
  <cp:lastModifiedBy>Migration2</cp:lastModifiedBy>
  <cp:revision>162</cp:revision>
  <dcterms:created xsi:type="dcterms:W3CDTF">2005-08-25T10:36:28Z</dcterms:created>
  <dcterms:modified xsi:type="dcterms:W3CDTF">2016-06-01T12:55:02Z</dcterms:modified>
</cp:coreProperties>
</file>