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58" r:id="rId10"/>
    <p:sldId id="265" r:id="rId11"/>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126" y="-3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nssim\Documents\sekalaista\Bussilista%20Valmismatkat%202012.xls"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fr-CH"/>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i-FI" sz="2000" b="1" dirty="0"/>
              <a:t>Bussi-Manninen</a:t>
            </a:r>
            <a:r>
              <a:rPr lang="fi-FI" sz="2000" b="1" baseline="0" dirty="0"/>
              <a:t> Oy</a:t>
            </a:r>
          </a:p>
          <a:p>
            <a:pPr>
              <a:defRPr sz="1400" b="0" i="0" u="none" strike="noStrike" kern="1200" spc="0" baseline="0">
                <a:solidFill>
                  <a:schemeClr val="tx1">
                    <a:lumMod val="65000"/>
                    <a:lumOff val="35000"/>
                  </a:schemeClr>
                </a:solidFill>
                <a:latin typeface="+mn-lt"/>
                <a:ea typeface="+mn-ea"/>
                <a:cs typeface="+mn-cs"/>
              </a:defRPr>
            </a:pPr>
            <a:r>
              <a:rPr lang="fi-FI" sz="2000" b="1" baseline="0" dirty="0" err="1"/>
              <a:t>Coach</a:t>
            </a:r>
            <a:r>
              <a:rPr lang="fi-FI" sz="2000" b="1" baseline="0" dirty="0"/>
              <a:t> </a:t>
            </a:r>
            <a:r>
              <a:rPr lang="fi-FI" sz="2000" b="1" baseline="0" dirty="0" err="1" smtClean="0"/>
              <a:t>tour</a:t>
            </a:r>
            <a:r>
              <a:rPr lang="fi-FI" sz="2000" b="1" baseline="0" dirty="0" smtClean="0"/>
              <a:t> </a:t>
            </a:r>
            <a:r>
              <a:rPr lang="fi-FI" sz="2000" b="1" baseline="0" dirty="0" err="1"/>
              <a:t>pax</a:t>
            </a:r>
            <a:r>
              <a:rPr lang="fi-FI" sz="2000" b="1" baseline="0" dirty="0"/>
              <a:t> -11, -12 &amp; -13</a:t>
            </a:r>
            <a:endParaRPr lang="fi-FI" sz="2000" b="1" dirty="0"/>
          </a:p>
        </c:rich>
      </c:tx>
      <c:layout/>
      <c:spPr>
        <a:noFill/>
        <a:ln>
          <a:noFill/>
        </a:ln>
        <a:effectLst/>
      </c:spPr>
    </c:title>
    <c:plotArea>
      <c:layout/>
      <c:lineChart>
        <c:grouping val="standard"/>
        <c:ser>
          <c:idx val="0"/>
          <c:order val="0"/>
          <c:tx>
            <c:strRef>
              <c:f>Yhteenveto!$U$54</c:f>
              <c:strCache>
                <c:ptCount val="1"/>
                <c:pt idx="0">
                  <c:v>pax -11</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Yhteenveto!$T$55:$T$66</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Yhteenveto!$U$55:$U$66</c:f>
              <c:numCache>
                <c:formatCode>General</c:formatCode>
                <c:ptCount val="12"/>
                <c:pt idx="0">
                  <c:v>196</c:v>
                </c:pt>
                <c:pt idx="1">
                  <c:v>658</c:v>
                </c:pt>
                <c:pt idx="2">
                  <c:v>365</c:v>
                </c:pt>
                <c:pt idx="3">
                  <c:v>820</c:v>
                </c:pt>
                <c:pt idx="4">
                  <c:v>576</c:v>
                </c:pt>
                <c:pt idx="5">
                  <c:v>1026</c:v>
                </c:pt>
                <c:pt idx="6">
                  <c:v>1391</c:v>
                </c:pt>
                <c:pt idx="7">
                  <c:v>671</c:v>
                </c:pt>
                <c:pt idx="8">
                  <c:v>486</c:v>
                </c:pt>
                <c:pt idx="9">
                  <c:v>732</c:v>
                </c:pt>
                <c:pt idx="10">
                  <c:v>606</c:v>
                </c:pt>
                <c:pt idx="11">
                  <c:v>532</c:v>
                </c:pt>
              </c:numCache>
            </c:numRef>
          </c:val>
        </c:ser>
        <c:ser>
          <c:idx val="1"/>
          <c:order val="1"/>
          <c:tx>
            <c:strRef>
              <c:f>Yhteenveto!$V$54</c:f>
              <c:strCache>
                <c:ptCount val="1"/>
                <c:pt idx="0">
                  <c:v>pax -12</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Yhteenveto!$T$55:$T$66</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Yhteenveto!$V$55:$V$66</c:f>
              <c:numCache>
                <c:formatCode>General</c:formatCode>
                <c:ptCount val="12"/>
                <c:pt idx="0">
                  <c:v>198</c:v>
                </c:pt>
                <c:pt idx="1">
                  <c:v>580</c:v>
                </c:pt>
                <c:pt idx="2">
                  <c:v>483</c:v>
                </c:pt>
                <c:pt idx="3">
                  <c:v>532</c:v>
                </c:pt>
                <c:pt idx="4">
                  <c:v>465</c:v>
                </c:pt>
                <c:pt idx="5">
                  <c:v>764</c:v>
                </c:pt>
                <c:pt idx="6">
                  <c:v>1745</c:v>
                </c:pt>
                <c:pt idx="7">
                  <c:v>615</c:v>
                </c:pt>
                <c:pt idx="8">
                  <c:v>497</c:v>
                </c:pt>
                <c:pt idx="9">
                  <c:v>809</c:v>
                </c:pt>
                <c:pt idx="10">
                  <c:v>719</c:v>
                </c:pt>
                <c:pt idx="11">
                  <c:v>475</c:v>
                </c:pt>
              </c:numCache>
            </c:numRef>
          </c:val>
        </c:ser>
        <c:ser>
          <c:idx val="2"/>
          <c:order val="2"/>
          <c:tx>
            <c:strRef>
              <c:f>Yhteenveto!$W$54</c:f>
              <c:strCache>
                <c:ptCount val="1"/>
                <c:pt idx="0">
                  <c:v>pax -13</c:v>
                </c:pt>
              </c:strCache>
            </c:strRef>
          </c:tx>
          <c:cat>
            <c:strRef>
              <c:f>Yhteenveto!$T$55:$T$66</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Yhteenveto!$W$55:$W$66</c:f>
              <c:numCache>
                <c:formatCode>General</c:formatCode>
                <c:ptCount val="12"/>
                <c:pt idx="0">
                  <c:v>375</c:v>
                </c:pt>
                <c:pt idx="1">
                  <c:v>469</c:v>
                </c:pt>
                <c:pt idx="2">
                  <c:v>738</c:v>
                </c:pt>
                <c:pt idx="3">
                  <c:v>540</c:v>
                </c:pt>
                <c:pt idx="4">
                  <c:v>906</c:v>
                </c:pt>
                <c:pt idx="5">
                  <c:v>813</c:v>
                </c:pt>
                <c:pt idx="6">
                  <c:v>1353</c:v>
                </c:pt>
              </c:numCache>
            </c:numRef>
          </c:val>
        </c:ser>
        <c:dLbls/>
        <c:marker val="1"/>
        <c:axId val="56182656"/>
        <c:axId val="56184192"/>
      </c:lineChart>
      <c:catAx>
        <c:axId val="56182656"/>
        <c:scaling>
          <c:orientation val="minMax"/>
        </c:scaling>
        <c:axPos val="b"/>
        <c:numFmt formatCode="General" sourceLinked="1"/>
        <c:majorTickMark val="none"/>
        <c:tickLblPos val="nextTo"/>
        <c:spPr>
          <a:noFill/>
          <a:ln w="9525" cap="flat" cmpd="sng" algn="ctr">
            <a:solidFill>
              <a:schemeClr val="bg1">
                <a:lumMod val="6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fr-FR"/>
          </a:p>
        </c:txPr>
        <c:crossAx val="56184192"/>
        <c:crosses val="autoZero"/>
        <c:auto val="1"/>
        <c:lblAlgn val="ctr"/>
        <c:lblOffset val="100"/>
      </c:catAx>
      <c:valAx>
        <c:axId val="56184192"/>
        <c:scaling>
          <c:orientation val="minMax"/>
          <c:max val="2000"/>
        </c:scaling>
        <c:delete val="1"/>
        <c:axPos val="l"/>
        <c:majorGridlines>
          <c:spPr>
            <a:ln w="9525" cap="flat" cmpd="sng" algn="ctr">
              <a:solidFill>
                <a:schemeClr val="bg1">
                  <a:lumMod val="65000"/>
                </a:schemeClr>
              </a:solidFill>
              <a:round/>
            </a:ln>
            <a:effectLst/>
          </c:spPr>
        </c:majorGridlines>
        <c:numFmt formatCode="General" sourceLinked="1"/>
        <c:majorTickMark val="none"/>
        <c:tickLblPos val="none"/>
        <c:crossAx val="56182656"/>
        <c:crosses val="autoZero"/>
        <c:crossBetween val="between"/>
        <c:majorUnit val="400"/>
      </c:valAx>
      <c:spPr>
        <a:noFill/>
        <a:ln>
          <a:solidFill>
            <a:schemeClr val="bg1">
              <a:lumMod val="65000"/>
            </a:schemeClr>
          </a:solidFill>
        </a:ln>
      </c:spPr>
    </c:plotArea>
    <c:legend>
      <c:legendPos val="b"/>
      <c:layout/>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fr-FR"/>
        </a:p>
      </c:txPr>
    </c:legend>
    <c:plotVisOnly val="1"/>
    <c:dispBlanksAs val="gap"/>
  </c:chart>
  <c:spPr>
    <a:noFill/>
    <a:ln w="9525" cap="flat" cmpd="sng" algn="ctr">
      <a:noFill/>
      <a:round/>
    </a:ln>
    <a:effectLst/>
  </c:spPr>
  <c:txPr>
    <a:bodyPr/>
    <a:lstStyle/>
    <a:p>
      <a:pPr>
        <a:defRPr/>
      </a:pPr>
      <a:endParaRPr lang="fr-FR"/>
    </a:p>
  </c:tx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9C959678-261D-4DAB-9D8F-BEA885A34B42}" type="datetimeFigureOut">
              <a:rPr lang="fi-FI" smtClean="0"/>
              <a:pPr/>
              <a:t>1.6.2016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84EDE84-08A0-422E-9DBB-E0B3DD3ED25C}" type="slidenum">
              <a:rPr lang="fi-FI" smtClean="0"/>
              <a:pPr/>
              <a:t>‹#›</a:t>
            </a:fld>
            <a:endParaRPr lang="fi-FI"/>
          </a:p>
        </p:txBody>
      </p:sp>
    </p:spTree>
    <p:extLst>
      <p:ext uri="{BB962C8B-B14F-4D97-AF65-F5344CB8AC3E}">
        <p14:creationId xmlns:p14="http://schemas.microsoft.com/office/powerpoint/2010/main" xmlns="" val="877438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9C959678-261D-4DAB-9D8F-BEA885A34B42}" type="datetimeFigureOut">
              <a:rPr lang="fi-FI" smtClean="0"/>
              <a:pPr/>
              <a:t>1.6.2016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84EDE84-08A0-422E-9DBB-E0B3DD3ED25C}" type="slidenum">
              <a:rPr lang="fi-FI" smtClean="0"/>
              <a:pPr/>
              <a:t>‹#›</a:t>
            </a:fld>
            <a:endParaRPr lang="fi-FI"/>
          </a:p>
        </p:txBody>
      </p:sp>
    </p:spTree>
    <p:extLst>
      <p:ext uri="{BB962C8B-B14F-4D97-AF65-F5344CB8AC3E}">
        <p14:creationId xmlns:p14="http://schemas.microsoft.com/office/powerpoint/2010/main" xmlns="" val="1164717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9C959678-261D-4DAB-9D8F-BEA885A34B42}" type="datetimeFigureOut">
              <a:rPr lang="fi-FI" smtClean="0"/>
              <a:pPr/>
              <a:t>1.6.2016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84EDE84-08A0-422E-9DBB-E0B3DD3ED25C}" type="slidenum">
              <a:rPr lang="fi-FI" smtClean="0"/>
              <a:pPr/>
              <a:t>‹#›</a:t>
            </a:fld>
            <a:endParaRPr lang="fi-FI"/>
          </a:p>
        </p:txBody>
      </p:sp>
    </p:spTree>
    <p:extLst>
      <p:ext uri="{BB962C8B-B14F-4D97-AF65-F5344CB8AC3E}">
        <p14:creationId xmlns:p14="http://schemas.microsoft.com/office/powerpoint/2010/main" xmlns="" val="3206570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9C959678-261D-4DAB-9D8F-BEA885A34B42}" type="datetimeFigureOut">
              <a:rPr lang="fi-FI" smtClean="0"/>
              <a:pPr/>
              <a:t>1.6.2016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84EDE84-08A0-422E-9DBB-E0B3DD3ED25C}" type="slidenum">
              <a:rPr lang="fi-FI" smtClean="0"/>
              <a:pPr/>
              <a:t>‹#›</a:t>
            </a:fld>
            <a:endParaRPr lang="fi-FI"/>
          </a:p>
        </p:txBody>
      </p:sp>
    </p:spTree>
    <p:extLst>
      <p:ext uri="{BB962C8B-B14F-4D97-AF65-F5344CB8AC3E}">
        <p14:creationId xmlns:p14="http://schemas.microsoft.com/office/powerpoint/2010/main" xmlns="" val="967311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9C959678-261D-4DAB-9D8F-BEA885A34B42}" type="datetimeFigureOut">
              <a:rPr lang="fi-FI" smtClean="0"/>
              <a:pPr/>
              <a:t>1.6.2016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684EDE84-08A0-422E-9DBB-E0B3DD3ED25C}" type="slidenum">
              <a:rPr lang="fi-FI" smtClean="0"/>
              <a:pPr/>
              <a:t>‹#›</a:t>
            </a:fld>
            <a:endParaRPr lang="fi-FI"/>
          </a:p>
        </p:txBody>
      </p:sp>
    </p:spTree>
    <p:extLst>
      <p:ext uri="{BB962C8B-B14F-4D97-AF65-F5344CB8AC3E}">
        <p14:creationId xmlns:p14="http://schemas.microsoft.com/office/powerpoint/2010/main" xmlns="" val="3808114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9C959678-261D-4DAB-9D8F-BEA885A34B42}" type="datetimeFigureOut">
              <a:rPr lang="fi-FI" smtClean="0"/>
              <a:pPr/>
              <a:t>1.6.2016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684EDE84-08A0-422E-9DBB-E0B3DD3ED25C}" type="slidenum">
              <a:rPr lang="fi-FI" smtClean="0"/>
              <a:pPr/>
              <a:t>‹#›</a:t>
            </a:fld>
            <a:endParaRPr lang="fi-FI"/>
          </a:p>
        </p:txBody>
      </p:sp>
    </p:spTree>
    <p:extLst>
      <p:ext uri="{BB962C8B-B14F-4D97-AF65-F5344CB8AC3E}">
        <p14:creationId xmlns:p14="http://schemas.microsoft.com/office/powerpoint/2010/main" xmlns="" val="2358988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9C959678-261D-4DAB-9D8F-BEA885A34B42}" type="datetimeFigureOut">
              <a:rPr lang="fi-FI" smtClean="0"/>
              <a:pPr/>
              <a:t>1.6.2016</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684EDE84-08A0-422E-9DBB-E0B3DD3ED25C}" type="slidenum">
              <a:rPr lang="fi-FI" smtClean="0"/>
              <a:pPr/>
              <a:t>‹#›</a:t>
            </a:fld>
            <a:endParaRPr lang="fi-FI"/>
          </a:p>
        </p:txBody>
      </p:sp>
    </p:spTree>
    <p:extLst>
      <p:ext uri="{BB962C8B-B14F-4D97-AF65-F5344CB8AC3E}">
        <p14:creationId xmlns:p14="http://schemas.microsoft.com/office/powerpoint/2010/main" xmlns="" val="4078034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9C959678-261D-4DAB-9D8F-BEA885A34B42}" type="datetimeFigureOut">
              <a:rPr lang="fi-FI" smtClean="0"/>
              <a:pPr/>
              <a:t>1.6.2016</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684EDE84-08A0-422E-9DBB-E0B3DD3ED25C}" type="slidenum">
              <a:rPr lang="fi-FI" smtClean="0"/>
              <a:pPr/>
              <a:t>‹#›</a:t>
            </a:fld>
            <a:endParaRPr lang="fi-FI"/>
          </a:p>
        </p:txBody>
      </p:sp>
    </p:spTree>
    <p:extLst>
      <p:ext uri="{BB962C8B-B14F-4D97-AF65-F5344CB8AC3E}">
        <p14:creationId xmlns:p14="http://schemas.microsoft.com/office/powerpoint/2010/main" xmlns="" val="3814856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9C959678-261D-4DAB-9D8F-BEA885A34B42}" type="datetimeFigureOut">
              <a:rPr lang="fi-FI" smtClean="0"/>
              <a:pPr/>
              <a:t>1.6.2016</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684EDE84-08A0-422E-9DBB-E0B3DD3ED25C}" type="slidenum">
              <a:rPr lang="fi-FI" smtClean="0"/>
              <a:pPr/>
              <a:t>‹#›</a:t>
            </a:fld>
            <a:endParaRPr lang="fi-FI"/>
          </a:p>
        </p:txBody>
      </p:sp>
    </p:spTree>
    <p:extLst>
      <p:ext uri="{BB962C8B-B14F-4D97-AF65-F5344CB8AC3E}">
        <p14:creationId xmlns:p14="http://schemas.microsoft.com/office/powerpoint/2010/main" xmlns="" val="3612746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9C959678-261D-4DAB-9D8F-BEA885A34B42}" type="datetimeFigureOut">
              <a:rPr lang="fi-FI" smtClean="0"/>
              <a:pPr/>
              <a:t>1.6.2016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684EDE84-08A0-422E-9DBB-E0B3DD3ED25C}" type="slidenum">
              <a:rPr lang="fi-FI" smtClean="0"/>
              <a:pPr/>
              <a:t>‹#›</a:t>
            </a:fld>
            <a:endParaRPr lang="fi-FI"/>
          </a:p>
        </p:txBody>
      </p:sp>
    </p:spTree>
    <p:extLst>
      <p:ext uri="{BB962C8B-B14F-4D97-AF65-F5344CB8AC3E}">
        <p14:creationId xmlns:p14="http://schemas.microsoft.com/office/powerpoint/2010/main" xmlns="" val="4019313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9C959678-261D-4DAB-9D8F-BEA885A34B42}" type="datetimeFigureOut">
              <a:rPr lang="fi-FI" smtClean="0"/>
              <a:pPr/>
              <a:t>1.6.2016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684EDE84-08A0-422E-9DBB-E0B3DD3ED25C}" type="slidenum">
              <a:rPr lang="fi-FI" smtClean="0"/>
              <a:pPr/>
              <a:t>‹#›</a:t>
            </a:fld>
            <a:endParaRPr lang="fi-FI"/>
          </a:p>
        </p:txBody>
      </p:sp>
    </p:spTree>
    <p:extLst>
      <p:ext uri="{BB962C8B-B14F-4D97-AF65-F5344CB8AC3E}">
        <p14:creationId xmlns:p14="http://schemas.microsoft.com/office/powerpoint/2010/main" xmlns="" val="3116850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959678-261D-4DAB-9D8F-BEA885A34B42}" type="datetimeFigureOut">
              <a:rPr lang="fi-FI" smtClean="0"/>
              <a:pPr/>
              <a:t>1.6.2016</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4EDE84-08A0-422E-9DBB-E0B3DD3ED25C}" type="slidenum">
              <a:rPr lang="fi-FI" smtClean="0"/>
              <a:pPr/>
              <a:t>‹#›</a:t>
            </a:fld>
            <a:endParaRPr lang="fi-FI"/>
          </a:p>
        </p:txBody>
      </p:sp>
    </p:spTree>
    <p:extLst>
      <p:ext uri="{BB962C8B-B14F-4D97-AF65-F5344CB8AC3E}">
        <p14:creationId xmlns:p14="http://schemas.microsoft.com/office/powerpoint/2010/main" xmlns="" val="5597165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en-US" dirty="0" smtClean="0"/>
              <a:t>Driving seniors’ and </a:t>
            </a:r>
            <a:br>
              <a:rPr lang="en-US" dirty="0" smtClean="0"/>
            </a:br>
            <a:r>
              <a:rPr lang="en-US" dirty="0" smtClean="0"/>
              <a:t>out of season tourism</a:t>
            </a:r>
            <a:endParaRPr lang="en-US" dirty="0"/>
          </a:p>
        </p:txBody>
      </p:sp>
      <p:sp>
        <p:nvSpPr>
          <p:cNvPr id="3" name="Alaotsikko 2"/>
          <p:cNvSpPr>
            <a:spLocks noGrp="1"/>
          </p:cNvSpPr>
          <p:nvPr>
            <p:ph type="subTitle" idx="1"/>
          </p:nvPr>
        </p:nvSpPr>
        <p:spPr>
          <a:xfrm>
            <a:off x="1267691" y="3509962"/>
            <a:ext cx="9656618" cy="2308947"/>
          </a:xfrm>
        </p:spPr>
        <p:txBody>
          <a:bodyPr>
            <a:normAutofit/>
          </a:bodyPr>
          <a:lstStyle/>
          <a:p>
            <a:endParaRPr lang="en-US" dirty="0" smtClean="0"/>
          </a:p>
          <a:p>
            <a:r>
              <a:rPr lang="en-US" dirty="0" smtClean="0"/>
              <a:t>Practical problems and solutions to bring seniors on board</a:t>
            </a:r>
          </a:p>
          <a:p>
            <a:r>
              <a:rPr lang="en-US" dirty="0" smtClean="0"/>
              <a:t>The view from inside and outside: the customers’ and business’ perspectives</a:t>
            </a:r>
          </a:p>
          <a:p>
            <a:endParaRPr lang="fi-FI" dirty="0" smtClean="0"/>
          </a:p>
          <a:p>
            <a:r>
              <a:rPr lang="fi-FI" dirty="0" smtClean="0"/>
              <a:t>Anssi Manninen, Bussi-Manninen Oy, Finland</a:t>
            </a:r>
            <a:endParaRPr lang="fi-FI" dirty="0"/>
          </a:p>
        </p:txBody>
      </p:sp>
    </p:spTree>
    <p:extLst>
      <p:ext uri="{BB962C8B-B14F-4D97-AF65-F5344CB8AC3E}">
        <p14:creationId xmlns:p14="http://schemas.microsoft.com/office/powerpoint/2010/main" xmlns="" val="577912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t>Thank You</a:t>
            </a:r>
            <a:r>
              <a:rPr lang="fi-FI" dirty="0" smtClean="0"/>
              <a:t>!</a:t>
            </a:r>
            <a:endParaRPr lang="fi-FI" dirty="0"/>
          </a:p>
        </p:txBody>
      </p:sp>
      <p:sp>
        <p:nvSpPr>
          <p:cNvPr id="4" name="Sisällön paikkamerkki 3"/>
          <p:cNvSpPr>
            <a:spLocks noGrp="1"/>
          </p:cNvSpPr>
          <p:nvPr>
            <p:ph idx="1"/>
          </p:nvPr>
        </p:nvSpPr>
        <p:spPr>
          <a:xfrm>
            <a:off x="6915150" y="1825625"/>
            <a:ext cx="5086350" cy="4351338"/>
          </a:xfrm>
        </p:spPr>
        <p:txBody>
          <a:bodyPr/>
          <a:lstStyle/>
          <a:p>
            <a:r>
              <a:rPr lang="fi-FI" b="1" dirty="0" smtClean="0"/>
              <a:t>anssi.manninen@busmanni.fi</a:t>
            </a:r>
          </a:p>
          <a:p>
            <a:r>
              <a:rPr lang="fi-FI" b="1" dirty="0" smtClean="0"/>
              <a:t>Tel. +358 500 559 859</a:t>
            </a:r>
            <a:endParaRPr lang="fi-FI" b="1" dirty="0"/>
          </a:p>
        </p:txBody>
      </p:sp>
    </p:spTree>
    <p:extLst>
      <p:ext uri="{BB962C8B-B14F-4D97-AF65-F5344CB8AC3E}">
        <p14:creationId xmlns:p14="http://schemas.microsoft.com/office/powerpoint/2010/main" xmlns="" val="23899307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en-US" sz="4800" dirty="0" smtClean="0"/>
              <a:t>The view from inside and outside</a:t>
            </a:r>
            <a:endParaRPr lang="en-US" sz="4800" dirty="0"/>
          </a:p>
        </p:txBody>
      </p:sp>
      <p:sp>
        <p:nvSpPr>
          <p:cNvPr id="3" name="Sisällön paikkamerkki 2"/>
          <p:cNvSpPr>
            <a:spLocks noGrp="1"/>
          </p:cNvSpPr>
          <p:nvPr>
            <p:ph idx="1"/>
          </p:nvPr>
        </p:nvSpPr>
        <p:spPr>
          <a:xfrm>
            <a:off x="838200" y="1825625"/>
            <a:ext cx="10515600" cy="4627130"/>
          </a:xfrm>
        </p:spPr>
        <p:txBody>
          <a:bodyPr>
            <a:normAutofit/>
          </a:bodyPr>
          <a:lstStyle/>
          <a:p>
            <a:r>
              <a:rPr lang="en-US" sz="4400" dirty="0" smtClean="0"/>
              <a:t>Why seniors participate in coach tours?</a:t>
            </a:r>
          </a:p>
          <a:p>
            <a:pPr lvl="1"/>
            <a:r>
              <a:rPr lang="en-US" sz="3600" dirty="0" smtClean="0"/>
              <a:t>Easiness attracts</a:t>
            </a:r>
          </a:p>
          <a:p>
            <a:pPr lvl="1"/>
            <a:r>
              <a:rPr lang="en-US" sz="3600" dirty="0" smtClean="0"/>
              <a:t>Destination matters</a:t>
            </a:r>
          </a:p>
          <a:p>
            <a:pPr lvl="1"/>
            <a:r>
              <a:rPr lang="en-US" sz="3600" dirty="0" smtClean="0"/>
              <a:t>Service and safety are required</a:t>
            </a:r>
          </a:p>
          <a:p>
            <a:r>
              <a:rPr lang="en-US" sz="4400" dirty="0" smtClean="0"/>
              <a:t>Changing needs and expectations</a:t>
            </a:r>
          </a:p>
          <a:p>
            <a:r>
              <a:rPr lang="en-US" sz="4400" dirty="0" smtClean="0"/>
              <a:t>Image of the coach tours</a:t>
            </a:r>
          </a:p>
        </p:txBody>
      </p:sp>
    </p:spTree>
    <p:extLst>
      <p:ext uri="{BB962C8B-B14F-4D97-AF65-F5344CB8AC3E}">
        <p14:creationId xmlns:p14="http://schemas.microsoft.com/office/powerpoint/2010/main" xmlns="" val="16212811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t>Easiness attracts</a:t>
            </a:r>
            <a:endParaRPr lang="en-US" dirty="0"/>
          </a:p>
        </p:txBody>
      </p:sp>
      <p:sp>
        <p:nvSpPr>
          <p:cNvPr id="3" name="Sisällön paikkamerkki 2"/>
          <p:cNvSpPr>
            <a:spLocks noGrp="1"/>
          </p:cNvSpPr>
          <p:nvPr>
            <p:ph idx="1"/>
          </p:nvPr>
        </p:nvSpPr>
        <p:spPr/>
        <p:txBody>
          <a:bodyPr/>
          <a:lstStyle/>
          <a:p>
            <a:r>
              <a:rPr lang="en-US" dirty="0" smtClean="0"/>
              <a:t>All the parts of the tour are planned by professionals</a:t>
            </a:r>
          </a:p>
          <a:p>
            <a:r>
              <a:rPr lang="en-US" dirty="0" smtClean="0"/>
              <a:t>Only one reservation and you’ll get all the services you need</a:t>
            </a:r>
          </a:p>
          <a:p>
            <a:r>
              <a:rPr lang="en-US" dirty="0" smtClean="0"/>
              <a:t>The point of departure is usually easier to reach than airport or train station</a:t>
            </a:r>
          </a:p>
          <a:p>
            <a:r>
              <a:rPr lang="en-US" dirty="0" smtClean="0"/>
              <a:t>You’ll get usually closer to the destination by coach than by your own car or by public transport</a:t>
            </a:r>
          </a:p>
          <a:p>
            <a:r>
              <a:rPr lang="en-US" dirty="0" smtClean="0"/>
              <a:t>Luggage follows you with no extra effort</a:t>
            </a:r>
          </a:p>
          <a:p>
            <a:endParaRPr lang="fi-FI" dirty="0" smtClean="0"/>
          </a:p>
          <a:p>
            <a:endParaRPr lang="fi-FI" dirty="0" smtClean="0"/>
          </a:p>
          <a:p>
            <a:endParaRPr lang="fi-FI" dirty="0"/>
          </a:p>
        </p:txBody>
      </p:sp>
    </p:spTree>
    <p:extLst>
      <p:ext uri="{BB962C8B-B14F-4D97-AF65-F5344CB8AC3E}">
        <p14:creationId xmlns:p14="http://schemas.microsoft.com/office/powerpoint/2010/main" xmlns="" val="40784921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t>Destination matters</a:t>
            </a:r>
            <a:endParaRPr lang="en-US" dirty="0"/>
          </a:p>
        </p:txBody>
      </p:sp>
      <p:sp>
        <p:nvSpPr>
          <p:cNvPr id="3" name="Sisällön paikkamerkki 2"/>
          <p:cNvSpPr>
            <a:spLocks noGrp="1"/>
          </p:cNvSpPr>
          <p:nvPr>
            <p:ph idx="1"/>
          </p:nvPr>
        </p:nvSpPr>
        <p:spPr/>
        <p:txBody>
          <a:bodyPr/>
          <a:lstStyle/>
          <a:p>
            <a:r>
              <a:rPr lang="en-US" dirty="0" smtClean="0"/>
              <a:t>The destination is the most important factor </a:t>
            </a:r>
            <a:r>
              <a:rPr lang="en-US" dirty="0"/>
              <a:t>(destination, date, price, tour operator etc.) when </a:t>
            </a:r>
            <a:r>
              <a:rPr lang="en-US" dirty="0" smtClean="0"/>
              <a:t>choosing the coach tour for 80 % of the passengers</a:t>
            </a:r>
          </a:p>
          <a:p>
            <a:endParaRPr lang="en-US" dirty="0" smtClean="0"/>
          </a:p>
        </p:txBody>
      </p:sp>
      <p:graphicFrame>
        <p:nvGraphicFramePr>
          <p:cNvPr id="6" name="Kaavio 5"/>
          <p:cNvGraphicFramePr>
            <a:graphicFrameLocks/>
          </p:cNvGraphicFramePr>
          <p:nvPr>
            <p:extLst>
              <p:ext uri="{D42A27DB-BD31-4B8C-83A1-F6EECF244321}">
                <p14:modId xmlns:p14="http://schemas.microsoft.com/office/powerpoint/2010/main" xmlns="" val="3773266862"/>
              </p:ext>
            </p:extLst>
          </p:nvPr>
        </p:nvGraphicFramePr>
        <p:xfrm>
          <a:off x="457200" y="3063239"/>
          <a:ext cx="11388435" cy="364928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2434033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t>Service and safety are required</a:t>
            </a:r>
            <a:endParaRPr lang="en-US" dirty="0"/>
          </a:p>
        </p:txBody>
      </p:sp>
      <p:sp>
        <p:nvSpPr>
          <p:cNvPr id="3" name="Sisällön paikkamerkki 2"/>
          <p:cNvSpPr>
            <a:spLocks noGrp="1"/>
          </p:cNvSpPr>
          <p:nvPr>
            <p:ph idx="1"/>
          </p:nvPr>
        </p:nvSpPr>
        <p:spPr/>
        <p:txBody>
          <a:bodyPr/>
          <a:lstStyle/>
          <a:p>
            <a:r>
              <a:rPr lang="en-US" dirty="0" smtClean="0"/>
              <a:t>For the coach tour participant the good service quality is the most important thing in every part of the coach tour (transportation, accommodation, restaurants, destinations</a:t>
            </a:r>
            <a:r>
              <a:rPr lang="en-US" dirty="0"/>
              <a:t>)</a:t>
            </a:r>
            <a:endParaRPr lang="en-US" dirty="0" smtClean="0"/>
          </a:p>
          <a:p>
            <a:r>
              <a:rPr lang="en-US" dirty="0" smtClean="0"/>
              <a:t>Safety is not only some technical equipment or quality of the coach but also the feeling that someone is taking care of you and helps you when you need help or before you even know you need any help (driver, guide/tour leader, staff at the hotels &amp; restaurants etc.)</a:t>
            </a:r>
            <a:endParaRPr lang="en-US" dirty="0"/>
          </a:p>
        </p:txBody>
      </p:sp>
    </p:spTree>
    <p:extLst>
      <p:ext uri="{BB962C8B-B14F-4D97-AF65-F5344CB8AC3E}">
        <p14:creationId xmlns:p14="http://schemas.microsoft.com/office/powerpoint/2010/main" xmlns="" val="37265555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t>Needs and expectations are changing</a:t>
            </a:r>
            <a:r>
              <a:rPr lang="fi-FI" dirty="0" smtClean="0"/>
              <a:t>	</a:t>
            </a:r>
            <a:endParaRPr lang="fi-FI" dirty="0"/>
          </a:p>
        </p:txBody>
      </p:sp>
      <p:sp>
        <p:nvSpPr>
          <p:cNvPr id="3" name="Sisällön paikkamerkki 2"/>
          <p:cNvSpPr>
            <a:spLocks noGrp="1"/>
          </p:cNvSpPr>
          <p:nvPr>
            <p:ph idx="1"/>
          </p:nvPr>
        </p:nvSpPr>
        <p:spPr/>
        <p:txBody>
          <a:bodyPr/>
          <a:lstStyle/>
          <a:p>
            <a:r>
              <a:rPr lang="en-US" dirty="0" smtClean="0"/>
              <a:t>Seniors are not homogeneous group, individualism is increasing</a:t>
            </a:r>
          </a:p>
          <a:p>
            <a:r>
              <a:rPr lang="en-US" dirty="0" smtClean="0"/>
              <a:t>More health, wealth, travel experience</a:t>
            </a:r>
          </a:p>
          <a:p>
            <a:r>
              <a:rPr lang="en-US" dirty="0" smtClean="0"/>
              <a:t>Destination defines the coach tour package:</a:t>
            </a:r>
          </a:p>
          <a:p>
            <a:endParaRPr lang="en-US" dirty="0"/>
          </a:p>
          <a:p>
            <a:endParaRPr lang="fi-FI" dirty="0"/>
          </a:p>
        </p:txBody>
      </p:sp>
      <p:pic>
        <p:nvPicPr>
          <p:cNvPr id="4" name="Kuva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081212" y="3605645"/>
            <a:ext cx="8029575" cy="3252354"/>
          </a:xfrm>
          <a:prstGeom prst="rect">
            <a:avLst/>
          </a:prstGeom>
        </p:spPr>
      </p:pic>
    </p:spTree>
    <p:extLst>
      <p:ext uri="{BB962C8B-B14F-4D97-AF65-F5344CB8AC3E}">
        <p14:creationId xmlns:p14="http://schemas.microsoft.com/office/powerpoint/2010/main" xmlns="" val="12424351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t>Image of the coach tours</a:t>
            </a:r>
            <a:endParaRPr lang="en-US" dirty="0"/>
          </a:p>
        </p:txBody>
      </p:sp>
    </p:spTree>
    <p:extLst>
      <p:ext uri="{BB962C8B-B14F-4D97-AF65-F5344CB8AC3E}">
        <p14:creationId xmlns:p14="http://schemas.microsoft.com/office/powerpoint/2010/main" xmlns="" val="4458946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US" dirty="0" smtClean="0"/>
              <a:t>Image of the coach tours</a:t>
            </a:r>
            <a:endParaRPr lang="en-US" dirty="0"/>
          </a:p>
        </p:txBody>
      </p:sp>
      <p:sp>
        <p:nvSpPr>
          <p:cNvPr id="3" name="Sisällön paikkamerkki 2"/>
          <p:cNvSpPr>
            <a:spLocks noGrp="1"/>
          </p:cNvSpPr>
          <p:nvPr>
            <p:ph sz="half" idx="1"/>
          </p:nvPr>
        </p:nvSpPr>
        <p:spPr>
          <a:xfrm>
            <a:off x="838200" y="1825625"/>
            <a:ext cx="4866409" cy="4351338"/>
          </a:xfrm>
        </p:spPr>
        <p:txBody>
          <a:bodyPr/>
          <a:lstStyle/>
          <a:p>
            <a:r>
              <a:rPr lang="en-US" dirty="0" smtClean="0"/>
              <a:t>Old-fashioned</a:t>
            </a:r>
          </a:p>
          <a:p>
            <a:r>
              <a:rPr lang="en-US" dirty="0" smtClean="0"/>
              <a:t>For people who doesn’t have </a:t>
            </a:r>
            <a:r>
              <a:rPr lang="en-US" dirty="0"/>
              <a:t>c</a:t>
            </a:r>
            <a:r>
              <a:rPr lang="en-US" dirty="0" smtClean="0"/>
              <a:t>ourage to travel alone</a:t>
            </a:r>
          </a:p>
          <a:p>
            <a:r>
              <a:rPr lang="en-US" dirty="0" smtClean="0"/>
              <a:t>Slow</a:t>
            </a:r>
          </a:p>
          <a:p>
            <a:r>
              <a:rPr lang="en-US" dirty="0" smtClean="0"/>
              <a:t>Inflexible </a:t>
            </a:r>
            <a:endParaRPr lang="en-US" dirty="0"/>
          </a:p>
        </p:txBody>
      </p:sp>
      <p:sp>
        <p:nvSpPr>
          <p:cNvPr id="4" name="Sisällön paikkamerkki 3"/>
          <p:cNvSpPr>
            <a:spLocks noGrp="1"/>
          </p:cNvSpPr>
          <p:nvPr>
            <p:ph sz="half" idx="2"/>
          </p:nvPr>
        </p:nvSpPr>
        <p:spPr>
          <a:xfrm>
            <a:off x="6338454" y="1825625"/>
            <a:ext cx="5015345" cy="4351338"/>
          </a:xfrm>
        </p:spPr>
        <p:txBody>
          <a:bodyPr/>
          <a:lstStyle/>
          <a:p>
            <a:r>
              <a:rPr lang="en-US" dirty="0" smtClean="0"/>
              <a:t>Easy way to travel</a:t>
            </a:r>
          </a:p>
          <a:p>
            <a:r>
              <a:rPr lang="en-US" dirty="0" smtClean="0"/>
              <a:t>For people who want to see and experience many places during one tour and just to enjoy travelling</a:t>
            </a:r>
          </a:p>
          <a:p>
            <a:r>
              <a:rPr lang="en-US" dirty="0" smtClean="0"/>
              <a:t>You’ll get to many places that individual tourists won’t get</a:t>
            </a:r>
            <a:endParaRPr lang="en-US" dirty="0"/>
          </a:p>
        </p:txBody>
      </p:sp>
      <p:sp>
        <p:nvSpPr>
          <p:cNvPr id="5" name="Nuoli oikealle 4"/>
          <p:cNvSpPr/>
          <p:nvPr/>
        </p:nvSpPr>
        <p:spPr>
          <a:xfrm>
            <a:off x="5548745" y="2930235"/>
            <a:ext cx="685800" cy="59228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xmlns="" val="7055520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p:cNvPicPr>
            <a:picLocks noChangeAspect="1"/>
          </p:cNvPicPr>
          <p:nvPr/>
        </p:nvPicPr>
        <p:blipFill>
          <a:blip r:embed="rId2" cstate="print"/>
          <a:stretch>
            <a:fillRect/>
          </a:stretch>
        </p:blipFill>
        <p:spPr>
          <a:xfrm>
            <a:off x="3065318" y="2182091"/>
            <a:ext cx="6400599" cy="4264940"/>
          </a:xfrm>
          <a:prstGeom prst="rect">
            <a:avLst/>
          </a:prstGeom>
        </p:spPr>
      </p:pic>
      <p:sp>
        <p:nvSpPr>
          <p:cNvPr id="3" name="Tekstiruutu 2"/>
          <p:cNvSpPr txBox="1"/>
          <p:nvPr/>
        </p:nvSpPr>
        <p:spPr>
          <a:xfrm>
            <a:off x="2997676" y="768927"/>
            <a:ext cx="6535881" cy="1200329"/>
          </a:xfrm>
          <a:prstGeom prst="rect">
            <a:avLst/>
          </a:prstGeom>
          <a:noFill/>
        </p:spPr>
        <p:txBody>
          <a:bodyPr wrap="square" rtlCol="0">
            <a:spAutoFit/>
          </a:bodyPr>
          <a:lstStyle/>
          <a:p>
            <a:pPr algn="ctr"/>
            <a:r>
              <a:rPr lang="en-US" sz="7200" dirty="0" smtClean="0"/>
              <a:t>Coach tours</a:t>
            </a:r>
            <a:r>
              <a:rPr lang="fi-FI" sz="7200" dirty="0" smtClean="0"/>
              <a:t>?</a:t>
            </a:r>
            <a:endParaRPr lang="fi-FI" sz="7200" dirty="0"/>
          </a:p>
        </p:txBody>
      </p:sp>
    </p:spTree>
    <p:extLst>
      <p:ext uri="{BB962C8B-B14F-4D97-AF65-F5344CB8AC3E}">
        <p14:creationId xmlns:p14="http://schemas.microsoft.com/office/powerpoint/2010/main" xmlns="" val="24694935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814</TotalTime>
  <Words>355</Words>
  <Application>Microsoft Office PowerPoint</Application>
  <PresentationFormat>Custom</PresentationFormat>
  <Paragraphs>44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Office-teema</vt:lpstr>
      <vt:lpstr>Driving seniors’ and  out of season tourism</vt:lpstr>
      <vt:lpstr>The view from inside and outside</vt:lpstr>
      <vt:lpstr>Easiness attracts</vt:lpstr>
      <vt:lpstr>Destination matters</vt:lpstr>
      <vt:lpstr>Service and safety are required</vt:lpstr>
      <vt:lpstr>Needs and expectations are changing </vt:lpstr>
      <vt:lpstr>Image of the coach tours</vt:lpstr>
      <vt:lpstr>Image of the coach tours</vt:lpstr>
      <vt:lpstr>Slide 9</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Driving seniors’ and out of season tourism</dc:title>
  <dc:creator>Anssi Manninen</dc:creator>
  <cp:lastModifiedBy>Migration2</cp:lastModifiedBy>
  <cp:revision>58</cp:revision>
  <dcterms:created xsi:type="dcterms:W3CDTF">2013-09-02T15:26:22Z</dcterms:created>
  <dcterms:modified xsi:type="dcterms:W3CDTF">2016-06-01T09:40:11Z</dcterms:modified>
</cp:coreProperties>
</file>