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handoutMasterIdLst>
    <p:handoutMasterId r:id="rId18"/>
  </p:handoutMasterIdLst>
  <p:sldIdLst>
    <p:sldId id="256" r:id="rId2"/>
    <p:sldId id="258" r:id="rId3"/>
    <p:sldId id="266" r:id="rId4"/>
    <p:sldId id="257" r:id="rId5"/>
    <p:sldId id="269" r:id="rId6"/>
    <p:sldId id="259" r:id="rId7"/>
    <p:sldId id="260" r:id="rId8"/>
    <p:sldId id="263" r:id="rId9"/>
    <p:sldId id="265" r:id="rId10"/>
    <p:sldId id="264" r:id="rId11"/>
    <p:sldId id="267" r:id="rId12"/>
    <p:sldId id="262" r:id="rId13"/>
    <p:sldId id="268" r:id="rId14"/>
    <p:sldId id="261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  <a:srgbClr val="FFCC99"/>
    <a:srgbClr val="9999FF"/>
    <a:srgbClr val="66FF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F3BF0A38-9065-481C-ADF6-B591797773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07050C-F19D-4D6E-A8C0-FACB181E7D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12A13-3763-4BA1-93E6-BD864F5882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E482D-14D3-4276-92CD-751DC77437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4F7DD-DB02-47D0-9995-F76B0DE757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F4447-1145-424E-A94A-71464DBF5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313E6-7741-470B-92B2-BC119A5793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26BE1-1519-46FA-A63C-1ECD2DB199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43A28-33B5-45EC-B2A5-A8BB267390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6798B-FDCD-4702-B118-14FA173FD9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DD21B-0ADE-4598-A322-24BDE22170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6C69F-F1C7-4F22-9FAB-5294CA5249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9991595D-298E-4DCC-B8F5-3A4DF3E0EFD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es.org/" TargetMode="External"/><Relationship Id="rId2" Type="http://schemas.openxmlformats.org/officeDocument/2006/relationships/hyperlink" Target="mailto:abainfo@buses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uses.org/?q=node/4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m/imgres?imgurl=http://images.businessweek.com/ss/06/12/1207_bestideas/image/bp515249.jpg&amp;imgrefurl=http://images.businessweek.com/ss/06/12/1207_bestideas/source/3.htm&amp;h=480&amp;w=384&amp;sz=66&amp;hl=en&amp;start=16&amp;sig2=IUpKrdITaJGJprfmGtHBtg&amp;um=1&amp;tbnid=fTIhUl6oXxte0M:&amp;tbnh=129&amp;tbnw=103&amp;ei=5H0PR7qvIZaueMPbvf4K&amp;prev=/images%3Fq%3Dmoney%2Bstacks%26svnum%3D10%26um%3D1%26hl%3Den%26sa%3D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28800"/>
            <a:ext cx="9144000" cy="1470025"/>
          </a:xfrm>
        </p:spPr>
        <p:txBody>
          <a:bodyPr/>
          <a:lstStyle/>
          <a:p>
            <a:r>
              <a:rPr lang="en-US" sz="3900" b="1"/>
              <a:t>North American Motorcoach Travel: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200400"/>
            <a:ext cx="8458200" cy="1752600"/>
          </a:xfrm>
        </p:spPr>
        <p:txBody>
          <a:bodyPr/>
          <a:lstStyle/>
          <a:p>
            <a:r>
              <a:rPr lang="en-US"/>
              <a:t>A </a:t>
            </a:r>
            <a:r>
              <a:rPr lang="en-US" sz="4000" b="1">
                <a:solidFill>
                  <a:srgbClr val="66FF33"/>
                </a:solidFill>
              </a:rPr>
              <a:t>Green</a:t>
            </a:r>
            <a:r>
              <a:rPr lang="en-US"/>
              <a:t> &amp; </a:t>
            </a:r>
            <a:r>
              <a:rPr lang="en-US" sz="4000" b="1">
                <a:solidFill>
                  <a:srgbClr val="FF3300"/>
                </a:solidFill>
              </a:rPr>
              <a:t>Safe</a:t>
            </a:r>
            <a:r>
              <a:rPr lang="en-US"/>
              <a:t> Alternative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438400" y="4495800"/>
            <a:ext cx="640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sz="2800" i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European Bus &amp; Coach Forum</a:t>
            </a: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International Road Union</a:t>
            </a: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Kortrijk Xpo, Belgium</a:t>
            </a: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October 2007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12346" t="4546"/>
          <a:stretch>
            <a:fillRect/>
          </a:stretch>
        </p:blipFill>
        <p:spPr bwMode="auto">
          <a:xfrm>
            <a:off x="1905000" y="381000"/>
            <a:ext cx="51054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/>
              <a:t>Proposed Congestion Mitigation </a:t>
            </a:r>
            <a:br>
              <a:rPr lang="en-US" sz="4000" b="1"/>
            </a:br>
            <a:r>
              <a:rPr lang="en-US" sz="4000" b="1"/>
              <a:t>Alternatives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929563" cy="4111625"/>
          </a:xfrm>
        </p:spPr>
        <p:txBody>
          <a:bodyPr/>
          <a:lstStyle/>
          <a:p>
            <a:r>
              <a:rPr lang="en-US" sz="2800"/>
              <a:t>Variable “Peak” Pricing</a:t>
            </a:r>
          </a:p>
          <a:p>
            <a:r>
              <a:rPr lang="en-US" sz="2800"/>
              <a:t>High Occupancy Vehicle/Toll Lanes</a:t>
            </a:r>
          </a:p>
          <a:p>
            <a:r>
              <a:rPr lang="en-US" sz="2800"/>
              <a:t>Cordon Pricing</a:t>
            </a:r>
          </a:p>
          <a:p>
            <a:pPr lvl="1"/>
            <a:r>
              <a:rPr lang="en-US" sz="2400"/>
              <a:t>London</a:t>
            </a:r>
          </a:p>
          <a:p>
            <a:pPr lvl="1"/>
            <a:r>
              <a:rPr lang="en-US" sz="2400"/>
              <a:t>Stockholm</a:t>
            </a:r>
          </a:p>
          <a:p>
            <a:r>
              <a:rPr lang="en-US" sz="2800"/>
              <a:t>Express Toll Lanes</a:t>
            </a:r>
          </a:p>
          <a:p>
            <a:r>
              <a:rPr lang="en-US" sz="2800"/>
              <a:t>Fuel Tax Increases</a:t>
            </a:r>
          </a:p>
          <a:p>
            <a:r>
              <a:rPr lang="en-US" sz="2800"/>
              <a:t>Special Highway User Fees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819400"/>
            <a:ext cx="3429000" cy="268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/>
              <a:t>Developing Answers to the US Congestion Problem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US" sz="2800"/>
              <a:t>New Federal Laws</a:t>
            </a:r>
          </a:p>
          <a:p>
            <a:pPr lvl="1"/>
            <a:r>
              <a:rPr lang="en-US" sz="2400"/>
              <a:t>Highway Reauthorization Legislation in 2009</a:t>
            </a:r>
          </a:p>
          <a:p>
            <a:pPr lvl="2"/>
            <a:r>
              <a:rPr lang="en-US"/>
              <a:t>Will authorize new highway funding mechanisms</a:t>
            </a:r>
          </a:p>
          <a:p>
            <a:pPr lvl="2"/>
            <a:r>
              <a:rPr lang="en-US"/>
              <a:t>Will provide new infrastructure development strategy</a:t>
            </a:r>
          </a:p>
          <a:p>
            <a:pPr lvl="2"/>
            <a:r>
              <a:rPr lang="en-US"/>
              <a:t>Will enact a congestion mitigation alternative to reduce highway usage by single passenger cars</a:t>
            </a:r>
          </a:p>
          <a:p>
            <a:r>
              <a:rPr lang="en-US" sz="2800"/>
              <a:t>New State Laws</a:t>
            </a:r>
          </a:p>
          <a:p>
            <a:pPr lvl="1"/>
            <a:r>
              <a:rPr lang="en-US" sz="2400"/>
              <a:t>Will introduce as needed to implement federal mandates and direction</a:t>
            </a:r>
          </a:p>
          <a:p>
            <a:pPr lvl="2"/>
            <a:r>
              <a:rPr lang="en-US"/>
              <a:t>State fuel taxes</a:t>
            </a:r>
          </a:p>
          <a:p>
            <a:pPr lvl="2"/>
            <a:r>
              <a:rPr lang="en-US"/>
              <a:t>State user fees and permits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/>
              <a:t>Motorcoaches: The </a:t>
            </a:r>
            <a:r>
              <a:rPr lang="en-US" sz="4000" b="1">
                <a:solidFill>
                  <a:srgbClr val="66FF33"/>
                </a:solidFill>
              </a:rPr>
              <a:t>Green</a:t>
            </a:r>
            <a:r>
              <a:rPr lang="en-US" sz="4000" b="1"/>
              <a:t> Solution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 single motorcoach can replace as            many as 55 passenger cars on the          highways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Motorcoaches emit less carbon dioxide than commuter rail (3x less), transit buses (5x less), and single occupancy cars (6x less)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Motorcoaches achieve 184 passenger miles per gallon as compared to commuter rail (86 passenger MPG), domestic air (42 passenger MPG), transit buses (32 passenger MPG), and cars (28 passenger MPG)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 l="3226"/>
          <a:stretch>
            <a:fillRect/>
          </a:stretch>
        </p:blipFill>
        <p:spPr bwMode="auto">
          <a:xfrm>
            <a:off x="6629400" y="1219200"/>
            <a:ext cx="2286000" cy="1865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5715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429000"/>
            <a:ext cx="5334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371600"/>
          </a:xfrm>
        </p:spPr>
        <p:txBody>
          <a:bodyPr/>
          <a:lstStyle/>
          <a:p>
            <a:r>
              <a:rPr lang="en-US" sz="4000" b="1"/>
              <a:t>A Focus on </a:t>
            </a:r>
            <a:r>
              <a:rPr lang="en-US" sz="4000" b="1">
                <a:solidFill>
                  <a:srgbClr val="FF3300"/>
                </a:solidFill>
              </a:rPr>
              <a:t>Safety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2800"/>
              <a:t>Buses contributed to 0.5 of one percent of all fatal accidents on US highways in 2005</a:t>
            </a: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2" cstate="print"/>
          <a:srcRect r="10078" b="1768"/>
          <a:stretch>
            <a:fillRect/>
          </a:stretch>
        </p:blipFill>
        <p:spPr bwMode="auto">
          <a:xfrm>
            <a:off x="1905000" y="2209800"/>
            <a:ext cx="5562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371600"/>
          </a:xfrm>
        </p:spPr>
        <p:txBody>
          <a:bodyPr/>
          <a:lstStyle/>
          <a:p>
            <a:r>
              <a:rPr lang="en-US" sz="4000" b="1"/>
              <a:t>A Focus on </a:t>
            </a:r>
            <a:r>
              <a:rPr lang="en-US" sz="4000" b="1">
                <a:solidFill>
                  <a:srgbClr val="FF3300"/>
                </a:solidFill>
              </a:rPr>
              <a:t>Safety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2800"/>
              <a:t>Over the past 10 years, private motorcoaches have averaged about 13 passenger fatalities each year, the lowest of any transportation mode</a:t>
            </a:r>
          </a:p>
        </p:txBody>
      </p: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2" cstate="print"/>
          <a:srcRect l="13043" t="3316" r="6522" b="5492"/>
          <a:stretch>
            <a:fillRect/>
          </a:stretch>
        </p:blipFill>
        <p:spPr bwMode="auto">
          <a:xfrm>
            <a:off x="2133600" y="2714625"/>
            <a:ext cx="60960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371600"/>
          </a:xfrm>
        </p:spPr>
        <p:txBody>
          <a:bodyPr/>
          <a:lstStyle/>
          <a:p>
            <a:r>
              <a:rPr lang="en-US" b="1"/>
              <a:t>Thanks For Traveling!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5638800" cy="518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/>
              <a:t>Peter Pantuso</a:t>
            </a:r>
          </a:p>
          <a:p>
            <a:pPr>
              <a:buFont typeface="Wingdings" pitchFamily="2" charset="2"/>
              <a:buNone/>
            </a:pPr>
            <a:r>
              <a:rPr lang="en-US"/>
              <a:t>President &amp; CEO</a:t>
            </a:r>
          </a:p>
          <a:p>
            <a:pPr>
              <a:buFont typeface="Wingdings" pitchFamily="2" charset="2"/>
              <a:buNone/>
            </a:pPr>
            <a:r>
              <a:rPr lang="en-US"/>
              <a:t>American Bus Association</a:t>
            </a:r>
          </a:p>
          <a:p>
            <a:pPr>
              <a:buFont typeface="Wingdings" pitchFamily="2" charset="2"/>
              <a:buNone/>
            </a:pPr>
            <a:r>
              <a:rPr lang="en-US"/>
              <a:t>700 13</a:t>
            </a:r>
            <a:r>
              <a:rPr lang="en-US" baseline="30000"/>
              <a:t>th</a:t>
            </a:r>
            <a:r>
              <a:rPr lang="en-US"/>
              <a:t> Street NW, Suite 575</a:t>
            </a:r>
          </a:p>
          <a:p>
            <a:pPr>
              <a:buFont typeface="Wingdings" pitchFamily="2" charset="2"/>
              <a:buNone/>
            </a:pPr>
            <a:r>
              <a:rPr lang="en-US"/>
              <a:t>Washington, DC 20005</a:t>
            </a:r>
          </a:p>
          <a:p>
            <a:pPr>
              <a:buFont typeface="Wingdings" pitchFamily="2" charset="2"/>
              <a:buNone/>
            </a:pPr>
            <a:r>
              <a:rPr lang="en-US"/>
              <a:t>(800) 283-2877</a:t>
            </a:r>
          </a:p>
          <a:p>
            <a:pPr>
              <a:buFont typeface="Wingdings" pitchFamily="2" charset="2"/>
              <a:buNone/>
            </a:pPr>
            <a:r>
              <a:rPr lang="en-US">
                <a:hlinkClick r:id="rId2"/>
              </a:rPr>
              <a:t>abainfo@buses.org</a:t>
            </a:r>
            <a:r>
              <a:rPr lang="en-US"/>
              <a:t> </a:t>
            </a:r>
          </a:p>
          <a:p>
            <a:pPr>
              <a:buFont typeface="Wingdings" pitchFamily="2" charset="2"/>
              <a:buNone/>
            </a:pPr>
            <a:r>
              <a:rPr lang="en-US">
                <a:hlinkClick r:id="rId3"/>
              </a:rPr>
              <a:t>www.buses.org</a:t>
            </a:r>
            <a:r>
              <a:rPr lang="en-US"/>
              <a:t> </a:t>
            </a:r>
          </a:p>
        </p:txBody>
      </p:sp>
      <p:pic>
        <p:nvPicPr>
          <p:cNvPr id="56324" name="Picture 4" descr="ABA 2C (SCREEN) Transparent-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295400"/>
            <a:ext cx="3276600" cy="1679575"/>
          </a:xfrm>
          <a:prstGeom prst="rect">
            <a:avLst/>
          </a:prstGeom>
          <a:noFill/>
        </p:spPr>
      </p:pic>
      <p:pic>
        <p:nvPicPr>
          <p:cNvPr id="56325" name="Picture 5" descr="We Love Buses Postc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962400"/>
            <a:ext cx="3810000" cy="272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z="4000" b="1"/>
              <a:t>ABA’s Role in the </a:t>
            </a:r>
            <a:br>
              <a:rPr lang="en-US" sz="4000" b="1"/>
            </a:br>
            <a:r>
              <a:rPr lang="en-US" sz="4000" b="1"/>
              <a:t>Motorcoach Industry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Founded in 1926</a:t>
            </a:r>
          </a:p>
          <a:p>
            <a:pPr>
              <a:lnSpc>
                <a:spcPct val="90000"/>
              </a:lnSpc>
            </a:pPr>
            <a:r>
              <a:rPr lang="en-US" sz="2800"/>
              <a:t>Over 3,700 members currently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800 bus companies, 200 tour operators, 2,700 travel members (destinations, destination marketing organizations, hotels, restaurants, attractions)</a:t>
            </a:r>
          </a:p>
          <a:p>
            <a:pPr>
              <a:lnSpc>
                <a:spcPct val="90000"/>
              </a:lnSpc>
            </a:pPr>
            <a:r>
              <a:rPr lang="en-US" sz="2800"/>
              <a:t>Chief lobbyist and advocate to Congress and federal regulators on motorcoach issues</a:t>
            </a:r>
          </a:p>
          <a:p>
            <a:pPr>
              <a:lnSpc>
                <a:spcPct val="90000"/>
              </a:lnSpc>
            </a:pPr>
            <a:r>
              <a:rPr lang="en-US" sz="2800"/>
              <a:t>Providing essential research and leadership on environmental effects, economic impacts and safety guidelines for the industry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Bus Industry Safety Council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ABA Foundation</a:t>
            </a:r>
          </a:p>
        </p:txBody>
      </p:sp>
      <p:pic>
        <p:nvPicPr>
          <p:cNvPr id="6148" name="Picture 4" descr="Hom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422900"/>
            <a:ext cx="2133600" cy="124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416050"/>
          </a:xfrm>
          <a:noFill/>
          <a:ln/>
        </p:spPr>
        <p:txBody>
          <a:bodyPr/>
          <a:lstStyle/>
          <a:p>
            <a:r>
              <a:rPr lang="en-US" sz="4000" b="1"/>
              <a:t>ABA: A Synergy Point for Motorcoaches &amp; Destinations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85100" cy="3622675"/>
          </a:xfrm>
          <a:noFill/>
          <a:ln/>
        </p:spPr>
        <p:txBody>
          <a:bodyPr/>
          <a:lstStyle/>
          <a:p>
            <a:r>
              <a:rPr lang="en-US" sz="2400"/>
              <a:t>ABA Marketplace 2008 - The #1 venue for destinations and motorcoaches to book business</a:t>
            </a:r>
          </a:p>
          <a:p>
            <a:pPr lvl="1"/>
            <a:r>
              <a:rPr lang="en-US" sz="2000"/>
              <a:t>3,300 attendees, 2,200 companies represented, 350 bus companies present</a:t>
            </a:r>
          </a:p>
          <a:p>
            <a:r>
              <a:rPr lang="en-US" sz="2400"/>
              <a:t>ABA affinity programs for members to realize cost savings in their operations</a:t>
            </a:r>
          </a:p>
          <a:p>
            <a:r>
              <a:rPr lang="en-US" sz="2400"/>
              <a:t>Guidelines for safe operating</a:t>
            </a:r>
          </a:p>
          <a:p>
            <a:r>
              <a:rPr lang="en-US" sz="2400"/>
              <a:t>City-based economic impact studies:</a:t>
            </a:r>
          </a:p>
          <a:p>
            <a:pPr lvl="1"/>
            <a:r>
              <a:rPr lang="en-US" sz="2000"/>
              <a:t>New York (NY), Washington (DC), Lancaster (PA)</a:t>
            </a:r>
          </a:p>
          <a:p>
            <a:pPr lvl="1"/>
            <a:r>
              <a:rPr lang="en-US" sz="2000"/>
              <a:t>Chicago (IL), Cleveland (OH), Nashville (TN)</a:t>
            </a:r>
          </a:p>
          <a:p>
            <a:pPr lvl="1"/>
            <a:r>
              <a:rPr lang="en-US" sz="2000"/>
              <a:t>Pittsburgh (PA), Pigeon Forge (TN)</a:t>
            </a:r>
          </a:p>
          <a:p>
            <a:r>
              <a:rPr lang="en-US" sz="2400"/>
              <a:t>Publication listings of popular and motorcoach friendly destinations</a:t>
            </a:r>
          </a:p>
        </p:txBody>
      </p:sp>
      <p:pic>
        <p:nvPicPr>
          <p:cNvPr id="14344" name="Picture 8" descr="2008 ABA VA Beach Marketpl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0725" y="3657600"/>
            <a:ext cx="1881188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4000" b="1"/>
              <a:t>Defining the North American Motorcoach Industry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r>
              <a:rPr lang="en-US" sz="2800"/>
              <a:t>A proud history of safe and efficient service dating back to 1914</a:t>
            </a:r>
          </a:p>
          <a:p>
            <a:r>
              <a:rPr lang="en-US" sz="2800"/>
              <a:t>Provides a variety of transportation services.</a:t>
            </a:r>
          </a:p>
          <a:p>
            <a:r>
              <a:rPr lang="en-US" sz="2800"/>
              <a:t>A vast assortment of small businesses.</a:t>
            </a:r>
          </a:p>
          <a:p>
            <a:pPr lvl="1"/>
            <a:r>
              <a:rPr lang="en-US" sz="2400"/>
              <a:t>75 % have fewer than 10 buses</a:t>
            </a:r>
          </a:p>
          <a:p>
            <a:r>
              <a:rPr lang="en-US" sz="2800"/>
              <a:t>Approximately 3,600 motorcoach companies with 39,000 vehicles</a:t>
            </a:r>
          </a:p>
          <a:p>
            <a:r>
              <a:rPr lang="en-US" sz="2800"/>
              <a:t>An environmental and congestion mitigation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 l="2528"/>
          <a:stretch>
            <a:fillRect/>
          </a:stretch>
        </p:blipFill>
        <p:spPr bwMode="auto">
          <a:xfrm>
            <a:off x="5029200" y="2005013"/>
            <a:ext cx="3548063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 descr="1939 Bus Cut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4071938" cy="290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Overview of Private</a:t>
            </a:r>
            <a:b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Motorcoach Services</a:t>
            </a:r>
            <a:r>
              <a:rPr lang="en-US" sz="4000">
                <a:solidFill>
                  <a:schemeClr val="tx2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800" i="1">
                <a:latin typeface="Arial" charset="0"/>
              </a:rPr>
              <a:t>(by percentage of companies)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50292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rgbClr val="00FFFF"/>
                </a:solidFill>
              </a:rPr>
              <a:t>Contract Commuter – 7%</a:t>
            </a:r>
          </a:p>
          <a:p>
            <a:r>
              <a:rPr lang="en-US" sz="2800">
                <a:solidFill>
                  <a:srgbClr val="FFFF00"/>
                </a:solidFill>
              </a:rPr>
              <a:t>Scheduled Service – 19%</a:t>
            </a:r>
          </a:p>
          <a:p>
            <a:r>
              <a:rPr lang="en-US" sz="2800">
                <a:solidFill>
                  <a:srgbClr val="66FF33"/>
                </a:solidFill>
              </a:rPr>
              <a:t>Airport Shuttle – 21%</a:t>
            </a:r>
            <a:r>
              <a:rPr lang="en-US" sz="2800">
                <a:solidFill>
                  <a:srgbClr val="9999FF"/>
                </a:solidFill>
              </a:rPr>
              <a:t> </a:t>
            </a:r>
          </a:p>
          <a:p>
            <a:r>
              <a:rPr lang="en-US" sz="2800">
                <a:solidFill>
                  <a:srgbClr val="FF3300"/>
                </a:solidFill>
              </a:rPr>
              <a:t>Sightseeing – 29%</a:t>
            </a:r>
          </a:p>
          <a:p>
            <a:r>
              <a:rPr lang="en-US" sz="2800">
                <a:solidFill>
                  <a:srgbClr val="FFCC99"/>
                </a:solidFill>
              </a:rPr>
              <a:t>Tours – 59%</a:t>
            </a:r>
          </a:p>
          <a:p>
            <a:r>
              <a:rPr lang="en-US" sz="2800">
                <a:solidFill>
                  <a:srgbClr val="9999FF"/>
                </a:solidFill>
              </a:rPr>
              <a:t>Charters – 96%</a:t>
            </a:r>
            <a:endParaRPr lang="en-US" sz="2800">
              <a:solidFill>
                <a:srgbClr val="66FF33"/>
              </a:solidFill>
            </a:endParaRP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2" cstate="print"/>
          <a:srcRect l="16260" t="26866" r="15446" b="32835"/>
          <a:stretch>
            <a:fillRect/>
          </a:stretch>
        </p:blipFill>
        <p:spPr bwMode="auto">
          <a:xfrm>
            <a:off x="5867400" y="4876800"/>
            <a:ext cx="24003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3" cstate="print"/>
          <a:srcRect l="9756" t="26866" r="34959" b="32835"/>
          <a:stretch>
            <a:fillRect/>
          </a:stretch>
        </p:blipFill>
        <p:spPr bwMode="auto">
          <a:xfrm>
            <a:off x="6019800" y="4267200"/>
            <a:ext cx="19431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4" cstate="print"/>
          <a:srcRect l="13008" t="26866" r="38211" b="41791"/>
          <a:stretch>
            <a:fillRect/>
          </a:stretch>
        </p:blipFill>
        <p:spPr bwMode="auto">
          <a:xfrm>
            <a:off x="6019800" y="3886200"/>
            <a:ext cx="1714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5" cstate="print"/>
          <a:srcRect l="16260" t="26866" r="41463" b="41791"/>
          <a:stretch>
            <a:fillRect/>
          </a:stretch>
        </p:blipFill>
        <p:spPr bwMode="auto">
          <a:xfrm>
            <a:off x="6096000" y="3429000"/>
            <a:ext cx="1485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6" cstate="print"/>
          <a:srcRect l="19513" t="26866" r="41463" b="46268"/>
          <a:stretch>
            <a:fillRect/>
          </a:stretch>
        </p:blipFill>
        <p:spPr bwMode="auto">
          <a:xfrm>
            <a:off x="6172200" y="29718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7" cstate="print"/>
          <a:srcRect l="22765" t="26866" r="51219" b="46268"/>
          <a:stretch>
            <a:fillRect/>
          </a:stretch>
        </p:blipFill>
        <p:spPr bwMode="auto">
          <a:xfrm>
            <a:off x="6324600" y="2514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41350"/>
          </a:xfrm>
          <a:noFill/>
          <a:ln/>
        </p:spPr>
        <p:txBody>
          <a:bodyPr/>
          <a:lstStyle/>
          <a:p>
            <a:r>
              <a:rPr lang="en-US" sz="4000" b="1"/>
              <a:t>Motorcoach Industry Trends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086600" cy="5029200"/>
          </a:xfrm>
          <a:noFill/>
          <a:ln/>
        </p:spPr>
        <p:txBody>
          <a:bodyPr/>
          <a:lstStyle/>
          <a:p>
            <a:r>
              <a:rPr lang="en-US" sz="2800"/>
              <a:t>Historical Growth </a:t>
            </a:r>
          </a:p>
          <a:p>
            <a:r>
              <a:rPr lang="en-US" sz="2800"/>
              <a:t>Access to New Products</a:t>
            </a:r>
          </a:p>
          <a:p>
            <a:r>
              <a:rPr lang="en-US" sz="2800"/>
              <a:t>Ease of Market Entry </a:t>
            </a:r>
          </a:p>
          <a:p>
            <a:r>
              <a:rPr lang="en-US" sz="2800"/>
              <a:t>New Services</a:t>
            </a:r>
          </a:p>
          <a:p>
            <a:r>
              <a:rPr lang="en-US" sz="2800"/>
              <a:t>Tour Oriented</a:t>
            </a:r>
          </a:p>
          <a:p>
            <a:r>
              <a:rPr lang="en-US" sz="2800"/>
              <a:t>City to City Opportunities</a:t>
            </a:r>
          </a:p>
          <a:p>
            <a:r>
              <a:rPr lang="en-US" sz="2800"/>
              <a:t>Trip customization</a:t>
            </a:r>
          </a:p>
          <a:p>
            <a:r>
              <a:rPr lang="en-US" sz="2800"/>
              <a:t>Intermodal capacity</a:t>
            </a:r>
          </a:p>
        </p:txBody>
      </p:sp>
      <p:pic>
        <p:nvPicPr>
          <p:cNvPr id="8199" name="Picture 7" descr="WKP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828800"/>
            <a:ext cx="3733800" cy="3173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  <a:noFill/>
          <a:ln/>
        </p:spPr>
        <p:txBody>
          <a:bodyPr/>
          <a:lstStyle/>
          <a:p>
            <a:r>
              <a:rPr lang="en-US" sz="4000" b="1"/>
              <a:t>The Industry in Motion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773988" cy="2406650"/>
          </a:xfrm>
          <a:ln/>
        </p:spPr>
        <p:txBody>
          <a:bodyPr/>
          <a:lstStyle/>
          <a:p>
            <a:r>
              <a:rPr lang="en-US" sz="2800"/>
              <a:t>North America’s most efficient people mover!</a:t>
            </a:r>
          </a:p>
          <a:p>
            <a:pPr lvl="1"/>
            <a:r>
              <a:rPr lang="en-US" sz="2400"/>
              <a:t>More than 631 million US/Canada  passengers in 2005</a:t>
            </a:r>
          </a:p>
          <a:p>
            <a:pPr lvl="1"/>
            <a:r>
              <a:rPr lang="en-US" sz="2400"/>
              <a:t>Surpasses passenger train’s annual load         (25.4 million) every 2 weeks</a:t>
            </a:r>
          </a:p>
          <a:p>
            <a:pPr lvl="1"/>
            <a:r>
              <a:rPr lang="en-US" sz="2400"/>
              <a:t>Serving more than 4,100 US communities in scheduled service everyday, and potentially every community through other motorcoach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bp51524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828800"/>
            <a:ext cx="1566863" cy="4648200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143000"/>
          </a:xfrm>
          <a:noFill/>
          <a:ln/>
        </p:spPr>
        <p:txBody>
          <a:bodyPr/>
          <a:lstStyle/>
          <a:p>
            <a:r>
              <a:rPr lang="en-US" sz="4000" b="1"/>
              <a:t>The Economic Impact of Motorcoach Tourism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858000" cy="5105400"/>
          </a:xfrm>
          <a:noFill/>
          <a:ln/>
        </p:spPr>
        <p:txBody>
          <a:bodyPr/>
          <a:lstStyle/>
          <a:p>
            <a:pPr marL="106363" indent="0">
              <a:lnSpc>
                <a:spcPct val="90000"/>
              </a:lnSpc>
            </a:pPr>
            <a:r>
              <a:rPr lang="en-US" sz="2400"/>
              <a:t>One overnight visit is worth </a:t>
            </a:r>
          </a:p>
          <a:p>
            <a:pPr marL="106363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  </a:t>
            </a:r>
            <a:r>
              <a:rPr lang="en-US" sz="2400" b="1"/>
              <a:t>$5,000-$13,000</a:t>
            </a:r>
            <a:r>
              <a:rPr lang="en-US" sz="2400"/>
              <a:t> to a destination!</a:t>
            </a:r>
          </a:p>
          <a:p>
            <a:pPr lvl="1" indent="-1588">
              <a:lnSpc>
                <a:spcPct val="90000"/>
              </a:lnSpc>
            </a:pPr>
            <a:r>
              <a:rPr lang="en-US" sz="2000"/>
              <a:t> Including meals, lodging, shopping, local taxes, fuel, fees, rentals, events</a:t>
            </a:r>
          </a:p>
          <a:p>
            <a:pPr marL="106363" indent="0">
              <a:lnSpc>
                <a:spcPct val="90000"/>
              </a:lnSpc>
            </a:pPr>
            <a:r>
              <a:rPr lang="en-US" sz="2400"/>
              <a:t>The motorcoach industry directly</a:t>
            </a:r>
          </a:p>
          <a:p>
            <a:pPr marL="106363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  supports over </a:t>
            </a:r>
            <a:r>
              <a:rPr lang="en-US" sz="2400" b="1"/>
              <a:t>1 million U.S. tourism jobs</a:t>
            </a:r>
          </a:p>
          <a:p>
            <a:pPr marL="106363" indent="0">
              <a:lnSpc>
                <a:spcPct val="90000"/>
              </a:lnSpc>
            </a:pPr>
            <a:r>
              <a:rPr lang="en-US" sz="2400"/>
              <a:t>2,000 new motorcoaches are manufactured</a:t>
            </a:r>
          </a:p>
          <a:p>
            <a:pPr marL="106363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 each year, amounting to nearly </a:t>
            </a:r>
            <a:r>
              <a:rPr lang="en-US" sz="2400" b="1"/>
              <a:t>$1 billion</a:t>
            </a:r>
            <a:r>
              <a:rPr lang="en-US" sz="2400"/>
              <a:t> in</a:t>
            </a:r>
          </a:p>
          <a:p>
            <a:pPr marL="106363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 economic activity through the purchase of new</a:t>
            </a:r>
          </a:p>
          <a:p>
            <a:pPr marL="106363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 coaches</a:t>
            </a:r>
          </a:p>
          <a:p>
            <a:pPr marL="106363" indent="0">
              <a:lnSpc>
                <a:spcPct val="90000"/>
              </a:lnSpc>
            </a:pPr>
            <a:r>
              <a:rPr lang="en-US" sz="2400"/>
              <a:t>Motorcoach travel and tourist demand</a:t>
            </a:r>
          </a:p>
          <a:p>
            <a:pPr marL="106363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 generates more than </a:t>
            </a:r>
            <a:r>
              <a:rPr lang="en-US" sz="2400" b="1"/>
              <a:t>$44 billion</a:t>
            </a:r>
            <a:r>
              <a:rPr lang="en-US" sz="2400"/>
              <a:t> annually in</a:t>
            </a:r>
          </a:p>
          <a:p>
            <a:pPr marL="106363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 economic transactions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560</TotalTime>
  <Words>692</Words>
  <Application>Microsoft Office PowerPoint</Application>
  <PresentationFormat>On-screen Show (4:3)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Tahoma</vt:lpstr>
      <vt:lpstr>Wingdings</vt:lpstr>
      <vt:lpstr>Times New Roman</vt:lpstr>
      <vt:lpstr>Textured</vt:lpstr>
      <vt:lpstr>North American Motorcoach Travel:</vt:lpstr>
      <vt:lpstr>ABA’s Role in the  Motorcoach Industry</vt:lpstr>
      <vt:lpstr>ABA: A Synergy Point for Motorcoaches &amp; Destinations</vt:lpstr>
      <vt:lpstr>Defining the North American Motorcoach Industry</vt:lpstr>
      <vt:lpstr>Slide 5</vt:lpstr>
      <vt:lpstr>Slide 6</vt:lpstr>
      <vt:lpstr>Motorcoach Industry Trends</vt:lpstr>
      <vt:lpstr>The Industry in Motion</vt:lpstr>
      <vt:lpstr>The Economic Impact of Motorcoach Tourism</vt:lpstr>
      <vt:lpstr>Proposed Congestion Mitigation  Alternatives</vt:lpstr>
      <vt:lpstr>Developing Answers to the US Congestion Problem</vt:lpstr>
      <vt:lpstr>Motorcoaches: The Green Solution</vt:lpstr>
      <vt:lpstr>Slide 13</vt:lpstr>
      <vt:lpstr>A Focus on Safety</vt:lpstr>
      <vt:lpstr>A Focus on Safety</vt:lpstr>
      <vt:lpstr>Thanks For Traveling!</vt:lpstr>
    </vt:vector>
  </TitlesOfParts>
  <Company>American Bus Association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Brandon.Buchanan</dc:creator>
  <cp:lastModifiedBy>Migration2</cp:lastModifiedBy>
  <cp:revision>23</cp:revision>
  <dcterms:created xsi:type="dcterms:W3CDTF">2007-10-05T18:16:21Z</dcterms:created>
  <dcterms:modified xsi:type="dcterms:W3CDTF">2016-06-06T09:43:45Z</dcterms:modified>
</cp:coreProperties>
</file>