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62" r:id="rId2"/>
    <p:sldId id="420" r:id="rId3"/>
    <p:sldId id="413" r:id="rId4"/>
    <p:sldId id="417" r:id="rId5"/>
    <p:sldId id="409" r:id="rId6"/>
    <p:sldId id="414" r:id="rId7"/>
    <p:sldId id="421" r:id="rId8"/>
    <p:sldId id="418" r:id="rId9"/>
    <p:sldId id="422" r:id="rId10"/>
    <p:sldId id="419" r:id="rId11"/>
    <p:sldId id="423" r:id="rId12"/>
    <p:sldId id="416" r:id="rId13"/>
  </p:sldIdLst>
  <p:sldSz cx="10401300" cy="7315200"/>
  <p:notesSz cx="6805613" cy="9939338"/>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5613" indent="1588" algn="l" rtl="0" fontAlgn="base">
      <a:spcBef>
        <a:spcPct val="0"/>
      </a:spcBef>
      <a:spcAft>
        <a:spcPct val="0"/>
      </a:spcAft>
      <a:defRPr sz="2400" kern="1200">
        <a:solidFill>
          <a:schemeClr val="tx1"/>
        </a:solidFill>
        <a:latin typeface="Times New Roman" pitchFamily="18" charset="0"/>
        <a:ea typeface="+mn-ea"/>
        <a:cs typeface="+mn-cs"/>
      </a:defRPr>
    </a:lvl2pPr>
    <a:lvl3pPr marL="912813" indent="1588" algn="l" rtl="0" fontAlgn="base">
      <a:spcBef>
        <a:spcPct val="0"/>
      </a:spcBef>
      <a:spcAft>
        <a:spcPct val="0"/>
      </a:spcAft>
      <a:defRPr sz="2400" kern="1200">
        <a:solidFill>
          <a:schemeClr val="tx1"/>
        </a:solidFill>
        <a:latin typeface="Times New Roman" pitchFamily="18" charset="0"/>
        <a:ea typeface="+mn-ea"/>
        <a:cs typeface="+mn-cs"/>
      </a:defRPr>
    </a:lvl3pPr>
    <a:lvl4pPr marL="1370013" indent="1588" algn="l" rtl="0" fontAlgn="base">
      <a:spcBef>
        <a:spcPct val="0"/>
      </a:spcBef>
      <a:spcAft>
        <a:spcPct val="0"/>
      </a:spcAft>
      <a:defRPr sz="2400" kern="1200">
        <a:solidFill>
          <a:schemeClr val="tx1"/>
        </a:solidFill>
        <a:latin typeface="Times New Roman" pitchFamily="18" charset="0"/>
        <a:ea typeface="+mn-ea"/>
        <a:cs typeface="+mn-cs"/>
      </a:defRPr>
    </a:lvl4pPr>
    <a:lvl5pPr marL="1827213" indent="1588"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D1D1DF"/>
    <a:srgbClr val="D8D6DA"/>
    <a:srgbClr val="33CCCC"/>
    <a:srgbClr val="0099CC"/>
    <a:srgbClr val="336699"/>
    <a:srgbClr val="CCCCFF"/>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00" autoAdjust="0"/>
    <p:restoredTop sz="90315" autoAdjust="0"/>
  </p:normalViewPr>
  <p:slideViewPr>
    <p:cSldViewPr>
      <p:cViewPr>
        <p:scale>
          <a:sx n="88" d="100"/>
          <a:sy n="88" d="100"/>
        </p:scale>
        <p:origin x="-714" y="-78"/>
      </p:cViewPr>
      <p:guideLst>
        <p:guide orient="horz" pos="2304"/>
        <p:guide pos="32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2244" y="-168"/>
      </p:cViewPr>
      <p:guideLst>
        <p:guide orient="horz" pos="3130"/>
        <p:guide pos="2144"/>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xp0916\daten\M&#252;nzner\Statistiken\Bus-Tourismus-Statistiken.xls"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CH"/>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5741987843624928E-2"/>
          <c:y val="0.19586128596885571"/>
          <c:w val="0.94534120734908489"/>
          <c:h val="0.54226915422669852"/>
        </c:manualLayout>
      </c:layout>
      <c:barChart>
        <c:barDir val="col"/>
        <c:grouping val="clustered"/>
        <c:ser>
          <c:idx val="0"/>
          <c:order val="0"/>
          <c:tx>
            <c:strRef>
              <c:f>'13-EURO-Normen'!$A$10</c:f>
              <c:strCache>
                <c:ptCount val="1"/>
                <c:pt idx="0">
                  <c:v>Alle 75.270 Omnibusse in Deutschland </c:v>
                </c:pt>
              </c:strCache>
            </c:strRef>
          </c:tx>
          <c:spPr>
            <a:solidFill>
              <a:schemeClr val="tx1"/>
            </a:solidFill>
            <a:ln>
              <a:solidFill>
                <a:schemeClr val="tx1"/>
              </a:solidFill>
            </a:ln>
          </c:spPr>
          <c:dPt>
            <c:idx val="1"/>
            <c:spPr>
              <a:solidFill>
                <a:srgbClr val="C00000"/>
              </a:solidFill>
              <a:ln>
                <a:solidFill>
                  <a:schemeClr val="tx1"/>
                </a:solidFill>
              </a:ln>
            </c:spPr>
          </c:dPt>
          <c:dPt>
            <c:idx val="2"/>
            <c:spPr>
              <a:solidFill>
                <a:srgbClr val="FFC000"/>
              </a:solidFill>
              <a:ln>
                <a:solidFill>
                  <a:schemeClr val="tx1"/>
                </a:solidFill>
              </a:ln>
            </c:spPr>
          </c:dPt>
          <c:dPt>
            <c:idx val="3"/>
            <c:spPr>
              <a:solidFill>
                <a:srgbClr val="00B050"/>
              </a:solidFill>
              <a:ln>
                <a:solidFill>
                  <a:schemeClr val="tx1"/>
                </a:solidFill>
              </a:ln>
            </c:spPr>
          </c:dPt>
          <c:dLbls>
            <c:dLbl>
              <c:idx val="0"/>
              <c:layout>
                <c:manualLayout>
                  <c:x val="0"/>
                  <c:y val="9.2592592592593115E-2"/>
                </c:manualLayout>
              </c:layout>
              <c:showVal val="1"/>
            </c:dLbl>
            <c:dLbl>
              <c:idx val="1"/>
              <c:layout>
                <c:manualLayout>
                  <c:x val="5.0925337632080569E-17"/>
                  <c:y val="9.2592592592593115E-2"/>
                </c:manualLayout>
              </c:layout>
              <c:showVal val="1"/>
            </c:dLbl>
            <c:dLbl>
              <c:idx val="2"/>
              <c:layout>
                <c:manualLayout>
                  <c:x val="2.7777777777777983E-3"/>
                  <c:y val="8.7962962962963354E-2"/>
                </c:manualLayout>
              </c:layout>
              <c:showVal val="1"/>
            </c:dLbl>
            <c:dLbl>
              <c:idx val="3"/>
              <c:layout>
                <c:manualLayout>
                  <c:x val="0"/>
                  <c:y val="8.7962962962963354E-2"/>
                </c:manualLayout>
              </c:layout>
              <c:showVal val="1"/>
            </c:dLbl>
            <c:txPr>
              <a:bodyPr/>
              <a:lstStyle/>
              <a:p>
                <a:pPr>
                  <a:defRPr sz="1200" b="1">
                    <a:solidFill>
                      <a:schemeClr val="bg1"/>
                    </a:solidFill>
                  </a:defRPr>
                </a:pPr>
                <a:endParaRPr lang="fr-FR"/>
              </a:p>
            </c:txPr>
            <c:showVal val="1"/>
          </c:dLbls>
          <c:cat>
            <c:strRef>
              <c:f>'13-EURO-Normen'!$B$9:$E$9</c:f>
              <c:strCache>
                <c:ptCount val="4"/>
                <c:pt idx="0">
                  <c:v>Keine</c:v>
                </c:pt>
                <c:pt idx="1">
                  <c:v>Euro 2</c:v>
                </c:pt>
                <c:pt idx="2">
                  <c:v>Euro 3</c:v>
                </c:pt>
                <c:pt idx="3">
                  <c:v>Euro 4+</c:v>
                </c:pt>
              </c:strCache>
            </c:strRef>
          </c:cat>
          <c:val>
            <c:numRef>
              <c:f>'13-EURO-Normen'!$B$10:$E$10</c:f>
              <c:numCache>
                <c:formatCode>#,##0</c:formatCode>
                <c:ptCount val="4"/>
                <c:pt idx="0">
                  <c:v>21244</c:v>
                </c:pt>
                <c:pt idx="1">
                  <c:v>19053</c:v>
                </c:pt>
                <c:pt idx="2">
                  <c:v>22970</c:v>
                </c:pt>
                <c:pt idx="3">
                  <c:v>12003</c:v>
                </c:pt>
              </c:numCache>
            </c:numRef>
          </c:val>
        </c:ser>
        <c:ser>
          <c:idx val="1"/>
          <c:order val="1"/>
          <c:tx>
            <c:strRef>
              <c:f>'13-EURO-Normen'!$A$11</c:f>
              <c:strCache>
                <c:ptCount val="1"/>
                <c:pt idx="0">
                  <c:v>Prozentualer Anteil</c:v>
                </c:pt>
              </c:strCache>
            </c:strRef>
          </c:tx>
          <c:dLbls>
            <c:txPr>
              <a:bodyPr/>
              <a:lstStyle/>
              <a:p>
                <a:pPr>
                  <a:defRPr sz="1600" b="1">
                    <a:solidFill>
                      <a:schemeClr val="bg1"/>
                    </a:solidFill>
                  </a:defRPr>
                </a:pPr>
                <a:endParaRPr lang="fr-FR"/>
              </a:p>
            </c:txPr>
            <c:showVal val="1"/>
          </c:dLbls>
          <c:cat>
            <c:strRef>
              <c:f>'13-EURO-Normen'!$B$9:$E$9</c:f>
              <c:strCache>
                <c:ptCount val="4"/>
                <c:pt idx="0">
                  <c:v>Keine</c:v>
                </c:pt>
                <c:pt idx="1">
                  <c:v>Euro 2</c:v>
                </c:pt>
                <c:pt idx="2">
                  <c:v>Euro 3</c:v>
                </c:pt>
                <c:pt idx="3">
                  <c:v>Euro 4+</c:v>
                </c:pt>
              </c:strCache>
            </c:strRef>
          </c:cat>
          <c:val>
            <c:numRef>
              <c:f>'13-EURO-Normen'!$B$11:$E$11</c:f>
              <c:numCache>
                <c:formatCode>0%</c:formatCode>
                <c:ptCount val="4"/>
                <c:pt idx="0">
                  <c:v>0.28223727912847085</c:v>
                </c:pt>
                <c:pt idx="1">
                  <c:v>0.25</c:v>
                </c:pt>
                <c:pt idx="2">
                  <c:v>0.31000000000000066</c:v>
                </c:pt>
                <c:pt idx="3">
                  <c:v>0.15946592267835791</c:v>
                </c:pt>
              </c:numCache>
            </c:numRef>
          </c:val>
        </c:ser>
        <c:dLbls>
          <c:showVal val="1"/>
        </c:dLbls>
        <c:gapWidth val="103"/>
        <c:overlap val="100"/>
        <c:axId val="50022272"/>
        <c:axId val="50023808"/>
      </c:barChart>
      <c:catAx>
        <c:axId val="50022272"/>
        <c:scaling>
          <c:orientation val="minMax"/>
        </c:scaling>
        <c:axPos val="b"/>
        <c:majorTickMark val="none"/>
        <c:tickLblPos val="nextTo"/>
        <c:txPr>
          <a:bodyPr/>
          <a:lstStyle/>
          <a:p>
            <a:pPr>
              <a:defRPr sz="1400" b="1"/>
            </a:pPr>
            <a:endParaRPr lang="fr-FR"/>
          </a:p>
        </c:txPr>
        <c:crossAx val="50023808"/>
        <c:crosses val="autoZero"/>
        <c:auto val="1"/>
        <c:lblAlgn val="ctr"/>
        <c:lblOffset val="100"/>
      </c:catAx>
      <c:valAx>
        <c:axId val="50023808"/>
        <c:scaling>
          <c:orientation val="minMax"/>
          <c:max val="30000"/>
        </c:scaling>
        <c:delete val="1"/>
        <c:axPos val="l"/>
        <c:numFmt formatCode="#,##0" sourceLinked="1"/>
        <c:majorTickMark val="none"/>
        <c:tickLblPos val="none"/>
        <c:crossAx val="50022272"/>
        <c:crosses val="autoZero"/>
        <c:crossBetween val="between"/>
      </c:valAx>
      <c:spPr>
        <a:gradFill>
          <a:gsLst>
            <a:gs pos="0">
              <a:srgbClr val="FFFFFF"/>
            </a:gs>
            <a:gs pos="7001">
              <a:srgbClr val="E6E6E6"/>
            </a:gs>
            <a:gs pos="32001">
              <a:srgbClr val="7D8496"/>
            </a:gs>
            <a:gs pos="47000">
              <a:srgbClr val="E6E6E6"/>
            </a:gs>
            <a:gs pos="85001">
              <a:srgbClr val="7D8496"/>
            </a:gs>
            <a:gs pos="100000">
              <a:srgbClr val="E6E6E6"/>
            </a:gs>
          </a:gsLst>
          <a:lin ang="5400000" scaled="0"/>
        </a:gradFill>
        <a:ln>
          <a:solidFill>
            <a:sysClr val="windowText" lastClr="000000"/>
          </a:solidFill>
        </a:ln>
      </c:spPr>
    </c:plotArea>
    <c:legend>
      <c:legendPos val="b"/>
      <c:legendEntry>
        <c:idx val="1"/>
        <c:delete val="1"/>
      </c:legendEntry>
      <c:layout>
        <c:manualLayout>
          <c:xMode val="edge"/>
          <c:yMode val="edge"/>
          <c:x val="2.3858858423995488E-2"/>
          <c:y val="0.1950028089417877"/>
          <c:w val="0.94098224294607291"/>
          <c:h val="9.0143494497013726E-2"/>
        </c:manualLayout>
      </c:layout>
      <c:txPr>
        <a:bodyPr/>
        <a:lstStyle/>
        <a:p>
          <a:pPr>
            <a:defRPr sz="1400" b="1"/>
          </a:pPr>
          <a:endParaRPr lang="fr-FR"/>
        </a:p>
      </c:txPr>
    </c:legend>
    <c:plotVisOnly val="1"/>
  </c:chart>
  <c:spPr>
    <a:solidFill>
      <a:schemeClr val="bg1"/>
    </a:solidFill>
  </c:spPr>
  <c:externalData r:id="rId2"/>
  <c:userShapes r:id="rId3"/>
</c:chartSpace>
</file>

<file path=ppt/drawings/_rels/drawing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image" Target="../media/image9.png"/></Relationships>
</file>

<file path=ppt/drawings/drawing1.xml><?xml version="1.0" encoding="utf-8"?>
<c:userShapes xmlns:c="http://schemas.openxmlformats.org/drawingml/2006/chart">
  <cdr:relSizeAnchor xmlns:cdr="http://schemas.openxmlformats.org/drawingml/2006/chartDrawing">
    <cdr:from>
      <cdr:x>0</cdr:x>
      <cdr:y>0</cdr:y>
    </cdr:from>
    <cdr:to>
      <cdr:x>0.00533</cdr:x>
      <cdr:y>0.00889</cdr:y>
    </cdr:to>
    <cdr:pic>
      <cdr:nvPicPr>
        <cdr:cNvPr id="2"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0" y="0"/>
          <a:ext cx="24386" cy="24386"/>
        </a:xfrm>
        <a:prstGeom xmlns:a="http://schemas.openxmlformats.org/drawingml/2006/main" prst="rect">
          <a:avLst/>
        </a:prstGeom>
      </cdr:spPr>
    </cdr:pic>
  </cdr:relSizeAnchor>
  <cdr:relSizeAnchor xmlns:cdr="http://schemas.openxmlformats.org/drawingml/2006/chartDrawing">
    <cdr:from>
      <cdr:x>0</cdr:x>
      <cdr:y>0</cdr:y>
    </cdr:from>
    <cdr:to>
      <cdr:x>0.00407</cdr:x>
      <cdr:y>0.00773</cdr:y>
    </cdr:to>
    <cdr:pic>
      <cdr:nvPicPr>
        <cdr:cNvPr id="3"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0" y="0"/>
          <a:ext cx="24386" cy="24386"/>
        </a:xfrm>
        <a:prstGeom xmlns:a="http://schemas.openxmlformats.org/drawingml/2006/main" prst="rect">
          <a:avLst/>
        </a:prstGeom>
      </cdr:spPr>
    </cdr:pic>
  </cdr:relSizeAnchor>
  <cdr:relSizeAnchor xmlns:cdr="http://schemas.openxmlformats.org/drawingml/2006/chartDrawing">
    <cdr:from>
      <cdr:x>0</cdr:x>
      <cdr:y>0</cdr:y>
    </cdr:from>
    <cdr:to>
      <cdr:x>0.00407</cdr:x>
      <cdr:y>0.00773</cdr:y>
    </cdr:to>
    <cdr:pic>
      <cdr:nvPicPr>
        <cdr:cNvPr id="4"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0" y="0"/>
          <a:ext cx="24386" cy="24386"/>
        </a:xfrm>
        <a:prstGeom xmlns:a="http://schemas.openxmlformats.org/drawingml/2006/main" prst="rect">
          <a:avLst/>
        </a:prstGeom>
      </cdr:spPr>
    </cdr:pic>
  </cdr:relSizeAnchor>
  <cdr:relSizeAnchor xmlns:cdr="http://schemas.openxmlformats.org/drawingml/2006/chartDrawing">
    <cdr:from>
      <cdr:x>0</cdr:x>
      <cdr:y>0</cdr:y>
    </cdr:from>
    <cdr:to>
      <cdr:x>0.00407</cdr:x>
      <cdr:y>0.00773</cdr:y>
    </cdr:to>
    <cdr:pic>
      <cdr:nvPicPr>
        <cdr:cNvPr id="5"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0" y="0"/>
          <a:ext cx="24386" cy="24386"/>
        </a:xfrm>
        <a:prstGeom xmlns:a="http://schemas.openxmlformats.org/drawingml/2006/main" prst="rect">
          <a:avLst/>
        </a:prstGeom>
      </cdr:spPr>
    </cdr:pic>
  </cdr:relSizeAnchor>
  <cdr:relSizeAnchor xmlns:cdr="http://schemas.openxmlformats.org/drawingml/2006/chartDrawing">
    <cdr:from>
      <cdr:x>0</cdr:x>
      <cdr:y>0</cdr:y>
    </cdr:from>
    <cdr:to>
      <cdr:x>0.00407</cdr:x>
      <cdr:y>0.00773</cdr:y>
    </cdr:to>
    <cdr:pic>
      <cdr:nvPicPr>
        <cdr:cNvPr id="6"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0" y="0"/>
          <a:ext cx="24386" cy="24386"/>
        </a:xfrm>
        <a:prstGeom xmlns:a="http://schemas.openxmlformats.org/drawingml/2006/main" prst="rect">
          <a:avLst/>
        </a:prstGeom>
      </cdr:spPr>
    </cdr:pic>
  </cdr:relSizeAnchor>
  <cdr:relSizeAnchor xmlns:cdr="http://schemas.openxmlformats.org/drawingml/2006/chartDrawing">
    <cdr:from>
      <cdr:x>0</cdr:x>
      <cdr:y>0</cdr:y>
    </cdr:from>
    <cdr:to>
      <cdr:x>0.00407</cdr:x>
      <cdr:y>0.00773</cdr:y>
    </cdr:to>
    <cdr:pic>
      <cdr:nvPicPr>
        <cdr:cNvPr id="7"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0" y="0"/>
          <a:ext cx="24386" cy="24386"/>
        </a:xfrm>
        <a:prstGeom xmlns:a="http://schemas.openxmlformats.org/drawingml/2006/main" prst="rect">
          <a:avLst/>
        </a:prstGeom>
      </cdr:spPr>
    </cdr:pic>
  </cdr:relSizeAnchor>
  <cdr:relSizeAnchor xmlns:cdr="http://schemas.openxmlformats.org/drawingml/2006/chartDrawing">
    <cdr:from>
      <cdr:x>0</cdr:x>
      <cdr:y>0</cdr:y>
    </cdr:from>
    <cdr:to>
      <cdr:x>0.00407</cdr:x>
      <cdr:y>0.00773</cdr:y>
    </cdr:to>
    <cdr:pic>
      <cdr:nvPicPr>
        <cdr:cNvPr id="8"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0" y="0"/>
          <a:ext cx="24386" cy="24386"/>
        </a:xfrm>
        <a:prstGeom xmlns:a="http://schemas.openxmlformats.org/drawingml/2006/main" prst="rect">
          <a:avLst/>
        </a:prstGeom>
      </cdr:spPr>
    </cdr:pic>
  </cdr:relSizeAnchor>
  <cdr:relSizeAnchor xmlns:cdr="http://schemas.openxmlformats.org/drawingml/2006/chartDrawing">
    <cdr:from>
      <cdr:x>0</cdr:x>
      <cdr:y>0</cdr:y>
    </cdr:from>
    <cdr:to>
      <cdr:x>0.00407</cdr:x>
      <cdr:y>0.00773</cdr:y>
    </cdr:to>
    <cdr:pic>
      <cdr:nvPicPr>
        <cdr:cNvPr id="9"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0" y="0"/>
          <a:ext cx="24386" cy="24386"/>
        </a:xfrm>
        <a:prstGeom xmlns:a="http://schemas.openxmlformats.org/drawingml/2006/main" prst="rect">
          <a:avLst/>
        </a:prstGeom>
      </cdr:spPr>
    </cdr:pic>
  </cdr:relSizeAnchor>
  <cdr:relSizeAnchor xmlns:cdr="http://schemas.openxmlformats.org/drawingml/2006/chartDrawing">
    <cdr:from>
      <cdr:x>0</cdr:x>
      <cdr:y>0</cdr:y>
    </cdr:from>
    <cdr:to>
      <cdr:x>0.00407</cdr:x>
      <cdr:y>0.00773</cdr:y>
    </cdr:to>
    <cdr:pic>
      <cdr:nvPicPr>
        <cdr:cNvPr id="10"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0" y="0"/>
          <a:ext cx="24386" cy="24386"/>
        </a:xfrm>
        <a:prstGeom xmlns:a="http://schemas.openxmlformats.org/drawingml/2006/main" prst="rect">
          <a:avLst/>
        </a:prstGeom>
      </cdr:spPr>
    </cdr:pic>
  </cdr:relSizeAnchor>
  <cdr:relSizeAnchor xmlns:cdr="http://schemas.openxmlformats.org/drawingml/2006/chartDrawing">
    <cdr:from>
      <cdr:x>0</cdr:x>
      <cdr:y>0</cdr:y>
    </cdr:from>
    <cdr:to>
      <cdr:x>0.00407</cdr:x>
      <cdr:y>0.00755</cdr:y>
    </cdr:to>
    <cdr:pic>
      <cdr:nvPicPr>
        <cdr:cNvPr id="11"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0" y="0"/>
          <a:ext cx="24386" cy="24386"/>
        </a:xfrm>
        <a:prstGeom xmlns:a="http://schemas.openxmlformats.org/drawingml/2006/main" prst="rect">
          <a:avLst/>
        </a:prstGeom>
      </cdr:spPr>
    </cdr:pic>
  </cdr:relSizeAnchor>
  <cdr:relSizeAnchor xmlns:cdr="http://schemas.openxmlformats.org/drawingml/2006/chartDrawing">
    <cdr:from>
      <cdr:x>0</cdr:x>
      <cdr:y>0</cdr:y>
    </cdr:from>
    <cdr:to>
      <cdr:x>0.00407</cdr:x>
      <cdr:y>0.00755</cdr:y>
    </cdr:to>
    <cdr:pic>
      <cdr:nvPicPr>
        <cdr:cNvPr id="12"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0" y="0"/>
          <a:ext cx="24386" cy="24386"/>
        </a:xfrm>
        <a:prstGeom xmlns:a="http://schemas.openxmlformats.org/drawingml/2006/main" prst="rect">
          <a:avLst/>
        </a:prstGeom>
      </cdr:spPr>
    </cdr:pic>
  </cdr:relSizeAnchor>
  <cdr:relSizeAnchor xmlns:cdr="http://schemas.openxmlformats.org/drawingml/2006/chartDrawing">
    <cdr:from>
      <cdr:x>0</cdr:x>
      <cdr:y>0.85801</cdr:y>
    </cdr:from>
    <cdr:to>
      <cdr:x>0.99841</cdr:x>
      <cdr:y>1</cdr:y>
    </cdr:to>
    <cdr:sp macro="" textlink="">
      <cdr:nvSpPr>
        <cdr:cNvPr id="14" name="Textfeld 1"/>
        <cdr:cNvSpPr txBox="1"/>
      </cdr:nvSpPr>
      <cdr:spPr>
        <a:xfrm xmlns:a="http://schemas.openxmlformats.org/drawingml/2006/main">
          <a:off x="0" y="2770482"/>
          <a:ext cx="5981700" cy="458492"/>
        </a:xfrm>
        <a:prstGeom xmlns:a="http://schemas.openxmlformats.org/drawingml/2006/main" prst="rect">
          <a:avLst/>
        </a:prstGeom>
        <a:solidFill xmlns:a="http://schemas.openxmlformats.org/drawingml/2006/main">
          <a:sysClr val="windowText" lastClr="000000">
            <a:lumMod val="75000"/>
            <a:lumOff val="25000"/>
          </a:sysClr>
        </a:solidFill>
        <a:ln xmlns:a="http://schemas.openxmlformats.org/drawingml/2006/main">
          <a:solidFill>
            <a:sysClr val="window" lastClr="FFFFFF"/>
          </a:solidFill>
        </a:ln>
      </cdr:spPr>
      <cdr:txBody>
        <a:bodyPr xmlns:a="http://schemas.openxmlformats.org/drawingml/2006/main" wrap="square" rtlCol="0" anchor="ctr" anchorCtr="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r"/>
          <a:r>
            <a:rPr lang="de-DE" sz="1000" b="1" dirty="0">
              <a:solidFill>
                <a:sysClr val="window" lastClr="FFFFFF"/>
              </a:solidFill>
              <a:latin typeface="Verdana" pitchFamily="34" charset="0"/>
            </a:rPr>
            <a:t>		</a:t>
          </a:r>
          <a:r>
            <a:rPr lang="de-DE" sz="800" b="0" dirty="0" smtClean="0">
              <a:solidFill>
                <a:sysClr val="window" lastClr="FFFFFF"/>
              </a:solidFill>
              <a:latin typeface="Verdana" pitchFamily="34" charset="0"/>
            </a:rPr>
            <a:t>Quelle</a:t>
          </a:r>
          <a:r>
            <a:rPr lang="de-DE" sz="800" b="0" dirty="0">
              <a:solidFill>
                <a:sysClr val="window" lastClr="FFFFFF"/>
              </a:solidFill>
              <a:latin typeface="Verdana" pitchFamily="34" charset="0"/>
            </a:rPr>
            <a:t>: </a:t>
          </a:r>
          <a:r>
            <a:rPr lang="de-DE" sz="800" b="0" baseline="0" dirty="0">
              <a:solidFill>
                <a:sysClr val="window" lastClr="FFFFFF"/>
              </a:solidFill>
              <a:latin typeface="Verdana" pitchFamily="34" charset="0"/>
            </a:rPr>
            <a:t>Kraftfahrtbundesamt </a:t>
          </a:r>
          <a:r>
            <a:rPr lang="de-DE" sz="800" b="0" dirty="0">
              <a:solidFill>
                <a:sysClr val="window" lastClr="FFFFFF"/>
              </a:solidFill>
              <a:latin typeface="Verdana" pitchFamily="34" charset="0"/>
            </a:rPr>
            <a:t>2009</a:t>
          </a:r>
        </a:p>
      </cdr:txBody>
    </cdr:sp>
  </cdr:relSizeAnchor>
  <cdr:relSizeAnchor xmlns:cdr="http://schemas.openxmlformats.org/drawingml/2006/chartDrawing">
    <cdr:from>
      <cdr:x>0.01521</cdr:x>
      <cdr:y>0.88496</cdr:y>
    </cdr:from>
    <cdr:to>
      <cdr:x>0.11216</cdr:x>
      <cdr:y>0.96955</cdr:y>
    </cdr:to>
    <cdr:pic>
      <cdr:nvPicPr>
        <cdr:cNvPr id="15" name="Picture 23" descr="D:\main\works\Pensiero_KG\bdo\Musterfolie\Logo weiß Kopie.gif"/>
        <cdr:cNvPicPr>
          <a:picLocks xmlns:a="http://schemas.openxmlformats.org/drawingml/2006/main" noChangeAspect="1" noChangeArrowheads="1"/>
        </cdr:cNvPicPr>
      </cdr:nvPicPr>
      <cdr:blipFill>
        <a:blip xmlns:a="http://schemas.openxmlformats.org/drawingml/2006/main" xmlns:r="http://schemas.openxmlformats.org/officeDocument/2006/relationships" r:embed="rId2"/>
        <a:srcRect xmlns:a="http://schemas.openxmlformats.org/drawingml/2006/main"/>
        <a:stretch xmlns:a="http://schemas.openxmlformats.org/drawingml/2006/main">
          <a:fillRect/>
        </a:stretch>
      </cdr:blipFill>
      <cdr:spPr bwMode="auto">
        <a:xfrm xmlns:a="http://schemas.openxmlformats.org/drawingml/2006/main">
          <a:off x="71438" y="2857520"/>
          <a:ext cx="455268" cy="273139"/>
        </a:xfrm>
        <a:prstGeom xmlns:a="http://schemas.openxmlformats.org/drawingml/2006/main" prst="rect">
          <a:avLst/>
        </a:prstGeom>
        <a:noFill xmlns:a="http://schemas.openxmlformats.org/drawingml/2006/main"/>
        <a:ln xmlns:a="http://schemas.openxmlformats.org/drawingml/2006/main" w="9525">
          <a:noFill/>
          <a:miter lim="800000"/>
          <a:headEnd/>
          <a:tailEnd/>
        </a:ln>
      </cdr:spPr>
    </cdr:pic>
  </cdr:relSizeAnchor>
  <cdr:relSizeAnchor xmlns:cdr="http://schemas.openxmlformats.org/drawingml/2006/chartDrawing">
    <cdr:from>
      <cdr:x>0</cdr:x>
      <cdr:y>0</cdr:y>
    </cdr:from>
    <cdr:to>
      <cdr:x>0.99836</cdr:x>
      <cdr:y>0.13909</cdr:y>
    </cdr:to>
    <cdr:sp macro="" textlink="">
      <cdr:nvSpPr>
        <cdr:cNvPr id="16" name="Textfeld 1"/>
        <cdr:cNvSpPr txBox="1"/>
      </cdr:nvSpPr>
      <cdr:spPr>
        <a:xfrm xmlns:a="http://schemas.openxmlformats.org/drawingml/2006/main">
          <a:off x="-142876" y="0"/>
          <a:ext cx="4688123" cy="449118"/>
        </a:xfrm>
        <a:prstGeom xmlns:a="http://schemas.openxmlformats.org/drawingml/2006/main" prst="rect">
          <a:avLst/>
        </a:prstGeom>
        <a:solidFill xmlns:a="http://schemas.openxmlformats.org/drawingml/2006/main">
          <a:sysClr val="windowText" lastClr="000000">
            <a:lumMod val="75000"/>
            <a:lumOff val="25000"/>
          </a:sysClr>
        </a:solidFill>
        <a:ln xmlns:a="http://schemas.openxmlformats.org/drawingml/2006/main">
          <a:solidFill>
            <a:sysClr val="window" lastClr="FFFFFF"/>
          </a:solidFill>
        </a:ln>
      </cdr:spPr>
      <cdr:txBody>
        <a:bodyPr xmlns:a="http://schemas.openxmlformats.org/drawingml/2006/main" wrap="square" rtlCol="0" anchor="ctr" anchorCtr="0">
          <a:noAutofit/>
        </a:bodyPr>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rtl="0"/>
          <a:r>
            <a:rPr lang="de-DE" sz="1400" b="1" i="0" baseline="0" dirty="0">
              <a:solidFill>
                <a:sysClr val="window" lastClr="FFFFFF"/>
              </a:solidFill>
              <a:latin typeface="Verdana" pitchFamily="34" charset="0"/>
            </a:rPr>
            <a:t>Busbestand in Deutschland 01.01.2009</a:t>
          </a:r>
          <a:endParaRPr lang="de-DE" sz="1400" dirty="0">
            <a:solidFill>
              <a:sysClr val="window" lastClr="FFFFFF"/>
            </a:solidFill>
            <a:latin typeface="Verdana"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2947988" cy="495300"/>
          </a:xfrm>
          <a:prstGeom prst="rect">
            <a:avLst/>
          </a:prstGeom>
          <a:noFill/>
          <a:ln w="9525">
            <a:noFill/>
            <a:miter lim="800000"/>
            <a:headEnd/>
            <a:tailEnd/>
          </a:ln>
          <a:effectLst/>
        </p:spPr>
        <p:txBody>
          <a:bodyPr vert="horz" wrap="square" lIns="90974" tIns="45487" rIns="90974" bIns="45487" numCol="1" anchor="t" anchorCtr="0" compatLnSpc="1">
            <a:prstTxWarp prst="textNoShape">
              <a:avLst/>
            </a:prstTxWarp>
          </a:bodyPr>
          <a:lstStyle>
            <a:lvl1pPr>
              <a:defRPr sz="1200"/>
            </a:lvl1pPr>
          </a:lstStyle>
          <a:p>
            <a:pPr>
              <a:defRPr/>
            </a:pPr>
            <a:endParaRPr lang="de-DE"/>
          </a:p>
        </p:txBody>
      </p:sp>
      <p:sp>
        <p:nvSpPr>
          <p:cNvPr id="80899" name="Rectangle 3"/>
          <p:cNvSpPr>
            <a:spLocks noGrp="1" noChangeArrowheads="1"/>
          </p:cNvSpPr>
          <p:nvPr>
            <p:ph type="dt" sz="quarter" idx="1"/>
          </p:nvPr>
        </p:nvSpPr>
        <p:spPr bwMode="auto">
          <a:xfrm>
            <a:off x="3857625" y="0"/>
            <a:ext cx="2947988" cy="495300"/>
          </a:xfrm>
          <a:prstGeom prst="rect">
            <a:avLst/>
          </a:prstGeom>
          <a:noFill/>
          <a:ln w="9525">
            <a:noFill/>
            <a:miter lim="800000"/>
            <a:headEnd/>
            <a:tailEnd/>
          </a:ln>
          <a:effectLst/>
        </p:spPr>
        <p:txBody>
          <a:bodyPr vert="horz" wrap="square" lIns="90974" tIns="45487" rIns="90974" bIns="45487" numCol="1" anchor="t" anchorCtr="0" compatLnSpc="1">
            <a:prstTxWarp prst="textNoShape">
              <a:avLst/>
            </a:prstTxWarp>
          </a:bodyPr>
          <a:lstStyle>
            <a:lvl1pPr algn="r">
              <a:defRPr sz="1200"/>
            </a:lvl1pPr>
          </a:lstStyle>
          <a:p>
            <a:pPr>
              <a:defRPr/>
            </a:pPr>
            <a:endParaRPr lang="de-DE"/>
          </a:p>
        </p:txBody>
      </p:sp>
      <p:sp>
        <p:nvSpPr>
          <p:cNvPr id="80900" name="Rectangle 4"/>
          <p:cNvSpPr>
            <a:spLocks noGrp="1" noChangeArrowheads="1"/>
          </p:cNvSpPr>
          <p:nvPr>
            <p:ph type="ftr" sz="quarter" idx="2"/>
          </p:nvPr>
        </p:nvSpPr>
        <p:spPr bwMode="auto">
          <a:xfrm>
            <a:off x="0" y="9444038"/>
            <a:ext cx="2947988" cy="495300"/>
          </a:xfrm>
          <a:prstGeom prst="rect">
            <a:avLst/>
          </a:prstGeom>
          <a:noFill/>
          <a:ln w="9525">
            <a:noFill/>
            <a:miter lim="800000"/>
            <a:headEnd/>
            <a:tailEnd/>
          </a:ln>
          <a:effectLst/>
        </p:spPr>
        <p:txBody>
          <a:bodyPr vert="horz" wrap="square" lIns="90974" tIns="45487" rIns="90974" bIns="45487" numCol="1" anchor="b" anchorCtr="0" compatLnSpc="1">
            <a:prstTxWarp prst="textNoShape">
              <a:avLst/>
            </a:prstTxWarp>
          </a:bodyPr>
          <a:lstStyle>
            <a:lvl1pPr>
              <a:defRPr sz="1200"/>
            </a:lvl1pPr>
          </a:lstStyle>
          <a:p>
            <a:pPr>
              <a:defRPr/>
            </a:pPr>
            <a:endParaRPr lang="de-DE"/>
          </a:p>
        </p:txBody>
      </p:sp>
      <p:sp>
        <p:nvSpPr>
          <p:cNvPr id="80901" name="Rectangle 5"/>
          <p:cNvSpPr>
            <a:spLocks noGrp="1" noChangeArrowheads="1"/>
          </p:cNvSpPr>
          <p:nvPr>
            <p:ph type="sldNum" sz="quarter" idx="3"/>
          </p:nvPr>
        </p:nvSpPr>
        <p:spPr bwMode="auto">
          <a:xfrm>
            <a:off x="3857625" y="9444038"/>
            <a:ext cx="2947988" cy="495300"/>
          </a:xfrm>
          <a:prstGeom prst="rect">
            <a:avLst/>
          </a:prstGeom>
          <a:noFill/>
          <a:ln w="9525">
            <a:noFill/>
            <a:miter lim="800000"/>
            <a:headEnd/>
            <a:tailEnd/>
          </a:ln>
          <a:effectLst/>
        </p:spPr>
        <p:txBody>
          <a:bodyPr vert="horz" wrap="square" lIns="90974" tIns="45487" rIns="90974" bIns="45487" numCol="1" anchor="b" anchorCtr="0" compatLnSpc="1">
            <a:prstTxWarp prst="textNoShape">
              <a:avLst/>
            </a:prstTxWarp>
          </a:bodyPr>
          <a:lstStyle>
            <a:lvl1pPr algn="r">
              <a:defRPr sz="1200"/>
            </a:lvl1pPr>
          </a:lstStyle>
          <a:p>
            <a:pPr>
              <a:defRPr/>
            </a:pPr>
            <a:fld id="{24B8199D-BCCF-4227-8D8F-6884D45E479F}" type="slidenum">
              <a:rPr lang="de-DE"/>
              <a:pPr>
                <a:defRPr/>
              </a:pPr>
              <a:t>‹#›</a:t>
            </a:fld>
            <a:endParaRPr 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47988" cy="495300"/>
          </a:xfrm>
          <a:prstGeom prst="rect">
            <a:avLst/>
          </a:prstGeom>
          <a:noFill/>
          <a:ln w="9525">
            <a:noFill/>
            <a:miter lim="800000"/>
            <a:headEnd/>
            <a:tailEnd/>
          </a:ln>
          <a:effectLst/>
        </p:spPr>
        <p:txBody>
          <a:bodyPr vert="horz" wrap="square" lIns="90974" tIns="45487" rIns="90974" bIns="45487" numCol="1" anchor="t" anchorCtr="0" compatLnSpc="1">
            <a:prstTxWarp prst="textNoShape">
              <a:avLst/>
            </a:prstTxWarp>
          </a:bodyPr>
          <a:lstStyle>
            <a:lvl1pPr>
              <a:defRPr sz="1200"/>
            </a:lvl1pPr>
          </a:lstStyle>
          <a:p>
            <a:pPr>
              <a:defRPr/>
            </a:pPr>
            <a:endParaRPr lang="de-DE"/>
          </a:p>
        </p:txBody>
      </p:sp>
      <p:sp>
        <p:nvSpPr>
          <p:cNvPr id="64515" name="Rectangle 3"/>
          <p:cNvSpPr>
            <a:spLocks noGrp="1" noChangeArrowheads="1"/>
          </p:cNvSpPr>
          <p:nvPr>
            <p:ph type="dt" idx="1"/>
          </p:nvPr>
        </p:nvSpPr>
        <p:spPr bwMode="auto">
          <a:xfrm>
            <a:off x="3857625" y="0"/>
            <a:ext cx="2947988" cy="495300"/>
          </a:xfrm>
          <a:prstGeom prst="rect">
            <a:avLst/>
          </a:prstGeom>
          <a:noFill/>
          <a:ln w="9525">
            <a:noFill/>
            <a:miter lim="800000"/>
            <a:headEnd/>
            <a:tailEnd/>
          </a:ln>
          <a:effectLst/>
        </p:spPr>
        <p:txBody>
          <a:bodyPr vert="horz" wrap="square" lIns="90974" tIns="45487" rIns="90974" bIns="45487" numCol="1" anchor="t" anchorCtr="0" compatLnSpc="1">
            <a:prstTxWarp prst="textNoShape">
              <a:avLst/>
            </a:prstTxWarp>
          </a:bodyPr>
          <a:lstStyle>
            <a:lvl1pPr algn="r">
              <a:defRPr sz="1200"/>
            </a:lvl1pPr>
          </a:lstStyle>
          <a:p>
            <a:pPr>
              <a:defRPr/>
            </a:pPr>
            <a:endParaRPr lang="de-DE"/>
          </a:p>
        </p:txBody>
      </p:sp>
      <p:sp>
        <p:nvSpPr>
          <p:cNvPr id="14340" name="Rectangle 4"/>
          <p:cNvSpPr>
            <a:spLocks noChangeArrowheads="1" noTextEdit="1"/>
          </p:cNvSpPr>
          <p:nvPr>
            <p:ph type="sldImg" idx="2"/>
          </p:nvPr>
        </p:nvSpPr>
        <p:spPr bwMode="auto">
          <a:xfrm>
            <a:off x="752475" y="744538"/>
            <a:ext cx="5300663" cy="3729037"/>
          </a:xfrm>
          <a:prstGeom prst="rect">
            <a:avLst/>
          </a:prstGeom>
          <a:noFill/>
          <a:ln w="9525">
            <a:solidFill>
              <a:srgbClr val="000000"/>
            </a:solidFill>
            <a:miter lim="800000"/>
            <a:headEnd/>
            <a:tailEnd/>
          </a:ln>
        </p:spPr>
      </p:sp>
      <p:sp>
        <p:nvSpPr>
          <p:cNvPr id="64517" name="Rectangle 5"/>
          <p:cNvSpPr>
            <a:spLocks noGrp="1" noChangeArrowheads="1"/>
          </p:cNvSpPr>
          <p:nvPr>
            <p:ph type="body" sz="quarter" idx="3"/>
          </p:nvPr>
        </p:nvSpPr>
        <p:spPr bwMode="auto">
          <a:xfrm>
            <a:off x="906463" y="4721225"/>
            <a:ext cx="4992687" cy="4473575"/>
          </a:xfrm>
          <a:prstGeom prst="rect">
            <a:avLst/>
          </a:prstGeom>
          <a:noFill/>
          <a:ln w="9525">
            <a:noFill/>
            <a:miter lim="800000"/>
            <a:headEnd/>
            <a:tailEnd/>
          </a:ln>
          <a:effectLst/>
        </p:spPr>
        <p:txBody>
          <a:bodyPr vert="horz" wrap="square" lIns="90974" tIns="45487" rIns="90974" bIns="45487" numCol="1" anchor="t" anchorCtr="0" compatLnSpc="1">
            <a:prstTxWarp prst="textNoShape">
              <a:avLst/>
            </a:prstTxWarp>
          </a:bodyPr>
          <a:lstStyle/>
          <a:p>
            <a:pPr lvl="0"/>
            <a:r>
              <a:rPr lang="de-DE" noProof="0" smtClean="0"/>
              <a:t>Klicken Sie, um die Formate des Vorlagentextes zu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4518" name="Rectangle 6"/>
          <p:cNvSpPr>
            <a:spLocks noGrp="1" noChangeArrowheads="1"/>
          </p:cNvSpPr>
          <p:nvPr>
            <p:ph type="ftr" sz="quarter" idx="4"/>
          </p:nvPr>
        </p:nvSpPr>
        <p:spPr bwMode="auto">
          <a:xfrm>
            <a:off x="0" y="9444038"/>
            <a:ext cx="2947988" cy="495300"/>
          </a:xfrm>
          <a:prstGeom prst="rect">
            <a:avLst/>
          </a:prstGeom>
          <a:noFill/>
          <a:ln w="9525">
            <a:noFill/>
            <a:miter lim="800000"/>
            <a:headEnd/>
            <a:tailEnd/>
          </a:ln>
          <a:effectLst/>
        </p:spPr>
        <p:txBody>
          <a:bodyPr vert="horz" wrap="square" lIns="90974" tIns="45487" rIns="90974" bIns="45487" numCol="1" anchor="b" anchorCtr="0" compatLnSpc="1">
            <a:prstTxWarp prst="textNoShape">
              <a:avLst/>
            </a:prstTxWarp>
          </a:bodyPr>
          <a:lstStyle>
            <a:lvl1pPr>
              <a:defRPr sz="1200"/>
            </a:lvl1pPr>
          </a:lstStyle>
          <a:p>
            <a:pPr>
              <a:defRPr/>
            </a:pPr>
            <a:endParaRPr lang="de-DE"/>
          </a:p>
        </p:txBody>
      </p:sp>
      <p:sp>
        <p:nvSpPr>
          <p:cNvPr id="64519" name="Rectangle 7"/>
          <p:cNvSpPr>
            <a:spLocks noGrp="1" noChangeArrowheads="1"/>
          </p:cNvSpPr>
          <p:nvPr>
            <p:ph type="sldNum" sz="quarter" idx="5"/>
          </p:nvPr>
        </p:nvSpPr>
        <p:spPr bwMode="auto">
          <a:xfrm>
            <a:off x="3857625" y="9444038"/>
            <a:ext cx="2947988" cy="495300"/>
          </a:xfrm>
          <a:prstGeom prst="rect">
            <a:avLst/>
          </a:prstGeom>
          <a:noFill/>
          <a:ln w="9525">
            <a:noFill/>
            <a:miter lim="800000"/>
            <a:headEnd/>
            <a:tailEnd/>
          </a:ln>
          <a:effectLst/>
        </p:spPr>
        <p:txBody>
          <a:bodyPr vert="horz" wrap="square" lIns="90974" tIns="45487" rIns="90974" bIns="45487" numCol="1" anchor="b" anchorCtr="0" compatLnSpc="1">
            <a:prstTxWarp prst="textNoShape">
              <a:avLst/>
            </a:prstTxWarp>
          </a:bodyPr>
          <a:lstStyle>
            <a:lvl1pPr algn="r">
              <a:defRPr sz="1200"/>
            </a:lvl1pPr>
          </a:lstStyle>
          <a:p>
            <a:pPr>
              <a:defRPr/>
            </a:pPr>
            <a:fld id="{9A3B297A-7CB2-4569-A8F5-9D4F9252687E}" type="slidenum">
              <a:rPr lang="de-DE"/>
              <a:pPr>
                <a:defRPr/>
              </a:pPr>
              <a:t>‹#›</a:t>
            </a:fld>
            <a:endParaRPr 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5613"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2813"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0013"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7213"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5846" algn="l" defTabSz="914338" rtl="0" eaLnBrk="1" latinLnBrk="0" hangingPunct="1">
      <a:defRPr sz="1200" kern="1200">
        <a:solidFill>
          <a:schemeClr val="tx1"/>
        </a:solidFill>
        <a:latin typeface="+mn-lt"/>
        <a:ea typeface="+mn-ea"/>
        <a:cs typeface="+mn-cs"/>
      </a:defRPr>
    </a:lvl6pPr>
    <a:lvl7pPr marL="2743015" algn="l" defTabSz="914338" rtl="0" eaLnBrk="1" latinLnBrk="0" hangingPunct="1">
      <a:defRPr sz="1200" kern="1200">
        <a:solidFill>
          <a:schemeClr val="tx1"/>
        </a:solidFill>
        <a:latin typeface="+mn-lt"/>
        <a:ea typeface="+mn-ea"/>
        <a:cs typeface="+mn-cs"/>
      </a:defRPr>
    </a:lvl7pPr>
    <a:lvl8pPr marL="3200184" algn="l" defTabSz="914338" rtl="0" eaLnBrk="1" latinLnBrk="0" hangingPunct="1">
      <a:defRPr sz="1200" kern="1200">
        <a:solidFill>
          <a:schemeClr val="tx1"/>
        </a:solidFill>
        <a:latin typeface="+mn-lt"/>
        <a:ea typeface="+mn-ea"/>
        <a:cs typeface="+mn-cs"/>
      </a:defRPr>
    </a:lvl8pPr>
    <a:lvl9pPr marL="3657354" algn="l" defTabSz="91433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lienbildplatzhalter 1"/>
          <p:cNvSpPr>
            <a:spLocks noGrp="1" noRot="1" noChangeAspect="1" noTextEdit="1"/>
          </p:cNvSpPr>
          <p:nvPr>
            <p:ph type="sldImg"/>
          </p:nvPr>
        </p:nvSpPr>
        <p:spPr>
          <a:ln/>
        </p:spPr>
      </p:sp>
      <p:sp>
        <p:nvSpPr>
          <p:cNvPr id="15363" name="Notizenplatzhalter 2"/>
          <p:cNvSpPr>
            <a:spLocks noGrp="1"/>
          </p:cNvSpPr>
          <p:nvPr>
            <p:ph type="body" idx="1"/>
          </p:nvPr>
        </p:nvSpPr>
        <p:spPr>
          <a:noFill/>
          <a:ln/>
        </p:spPr>
        <p:txBody>
          <a:bodyPr/>
          <a:lstStyle/>
          <a:p>
            <a:r>
              <a:rPr lang="en-GB" smtClean="0"/>
              <a:t>Default from Brussels to the aerial keeping pure</a:t>
            </a:r>
            <a:endParaRPr lang="de-DE" smtClean="0"/>
          </a:p>
          <a:p>
            <a:r>
              <a:rPr lang="en-GB" smtClean="0"/>
              <a:t>Basis is the air quality guideline of the EU from 1990.</a:t>
            </a:r>
            <a:endParaRPr lang="de-DE" smtClean="0"/>
          </a:p>
          <a:p>
            <a:r>
              <a:rPr lang="en-GB" smtClean="0"/>
              <a:t>Concerning the charge by particulate matter (PM10) a day average value of 50 µg/m3 is prescribed with 35 excesses per year.</a:t>
            </a:r>
            <a:endParaRPr lang="de-DE" smtClean="0"/>
          </a:p>
          <a:p>
            <a:r>
              <a:rPr lang="en-GB" smtClean="0"/>
              <a:t>The guideline prescribes „necessary measures“ to the member states, however, leaves them freedom with the conversion.</a:t>
            </a:r>
            <a:endParaRPr lang="de-DE" smtClean="0"/>
          </a:p>
          <a:p>
            <a:r>
              <a:rPr lang="en-GB" smtClean="0"/>
              <a:t>Hence, an environmental zone in cities is not prescribed.</a:t>
            </a:r>
            <a:endParaRPr lang="de-DE" smtClean="0"/>
          </a:p>
          <a:p>
            <a:r>
              <a:rPr lang="en-GB" smtClean="0"/>
              <a:t> </a:t>
            </a:r>
            <a:endParaRPr lang="de-DE" smtClean="0"/>
          </a:p>
          <a:p>
            <a:r>
              <a:rPr lang="en-GB" smtClean="0"/>
              <a:t>From this default followed the „rag rug of Germany</a:t>
            </a:r>
            <a:endParaRPr lang="de-DE" smtClean="0"/>
          </a:p>
        </p:txBody>
      </p:sp>
      <p:sp>
        <p:nvSpPr>
          <p:cNvPr id="15364" name="Foliennummernplatzhalter 3"/>
          <p:cNvSpPr>
            <a:spLocks noGrp="1"/>
          </p:cNvSpPr>
          <p:nvPr>
            <p:ph type="sldNum" sz="quarter" idx="5"/>
          </p:nvPr>
        </p:nvSpPr>
        <p:spPr>
          <a:noFill/>
        </p:spPr>
        <p:txBody>
          <a:bodyPr/>
          <a:lstStyle/>
          <a:p>
            <a:fld id="{5720B4E1-4939-4E7E-AF52-852636A58AB3}" type="slidenum">
              <a:rPr lang="de-DE" smtClean="0"/>
              <a:pPr/>
              <a:t>2</a:t>
            </a:fld>
            <a:endParaRPr lang="de-DE"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lienbildplatzhalter 1"/>
          <p:cNvSpPr>
            <a:spLocks noGrp="1" noRot="1" noChangeAspect="1" noTextEdit="1"/>
          </p:cNvSpPr>
          <p:nvPr>
            <p:ph type="sldImg"/>
          </p:nvPr>
        </p:nvSpPr>
        <p:spPr>
          <a:ln/>
        </p:spPr>
      </p:sp>
      <p:sp>
        <p:nvSpPr>
          <p:cNvPr id="16387" name="Notizenplatzhalter 2"/>
          <p:cNvSpPr>
            <a:spLocks noGrp="1"/>
          </p:cNvSpPr>
          <p:nvPr>
            <p:ph type="body" idx="1"/>
          </p:nvPr>
        </p:nvSpPr>
        <p:spPr>
          <a:noFill/>
          <a:ln/>
        </p:spPr>
        <p:txBody>
          <a:bodyPr/>
          <a:lstStyle/>
          <a:p>
            <a:r>
              <a:rPr lang="en-GB" smtClean="0"/>
              <a:t>The German economy does not close mind to environmental-exculpatory measures.</a:t>
            </a:r>
            <a:endParaRPr lang="de-DE" smtClean="0"/>
          </a:p>
          <a:p>
            <a:r>
              <a:rPr lang="en-GB" smtClean="0"/>
              <a:t>- A well-balanced total concept which also considers questions of the urban development and the economic development is necessary for it however always.</a:t>
            </a:r>
            <a:endParaRPr lang="de-DE" smtClean="0"/>
          </a:p>
          <a:p>
            <a:r>
              <a:rPr lang="en-GB" smtClean="0"/>
              <a:t>- Measures must be appropriate for cause and relative. </a:t>
            </a:r>
            <a:endParaRPr lang="de-DE" smtClean="0"/>
          </a:p>
          <a:p>
            <a:r>
              <a:rPr lang="en-GB" smtClean="0"/>
              <a:t>- Companies need dependable and legally binding basic conditions – political declarations of intent are not sufficient for investment decisions.</a:t>
            </a:r>
            <a:endParaRPr lang="de-DE" smtClean="0"/>
          </a:p>
        </p:txBody>
      </p:sp>
      <p:sp>
        <p:nvSpPr>
          <p:cNvPr id="16388" name="Foliennummernplatzhalter 3"/>
          <p:cNvSpPr>
            <a:spLocks noGrp="1"/>
          </p:cNvSpPr>
          <p:nvPr>
            <p:ph type="sldNum" sz="quarter" idx="5"/>
          </p:nvPr>
        </p:nvSpPr>
        <p:spPr>
          <a:noFill/>
        </p:spPr>
        <p:txBody>
          <a:bodyPr/>
          <a:lstStyle/>
          <a:p>
            <a:fld id="{BDFEBAAA-0C07-4269-AED8-A7E44AD05E31}" type="slidenum">
              <a:rPr lang="de-DE" smtClean="0"/>
              <a:pPr/>
              <a:t>3</a:t>
            </a:fld>
            <a:endParaRPr lang="de-DE"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lienbildplatzhalter 1"/>
          <p:cNvSpPr>
            <a:spLocks noGrp="1" noRot="1" noChangeAspect="1" noTextEdit="1"/>
          </p:cNvSpPr>
          <p:nvPr>
            <p:ph type="sldImg"/>
          </p:nvPr>
        </p:nvSpPr>
        <p:spPr>
          <a:ln/>
        </p:spPr>
      </p:sp>
      <p:sp>
        <p:nvSpPr>
          <p:cNvPr id="17411" name="Notizenplatzhalter 2"/>
          <p:cNvSpPr>
            <a:spLocks noGrp="1"/>
          </p:cNvSpPr>
          <p:nvPr>
            <p:ph type="body" idx="1"/>
          </p:nvPr>
        </p:nvSpPr>
        <p:spPr>
          <a:noFill/>
          <a:ln/>
        </p:spPr>
        <p:txBody>
          <a:bodyPr/>
          <a:lstStyle/>
          <a:p>
            <a:r>
              <a:rPr lang="en-GB" smtClean="0"/>
              <a:t>* Effectiveness is checked in 2010 – then environmental zone is lifted perhaps enlarged /</a:t>
            </a:r>
            <a:endParaRPr lang="de-DE" smtClean="0"/>
          </a:p>
          <a:p>
            <a:r>
              <a:rPr lang="en-GB" smtClean="0"/>
              <a:t> </a:t>
            </a:r>
            <a:endParaRPr lang="de-DE" smtClean="0"/>
          </a:p>
          <a:p>
            <a:r>
              <a:rPr lang="it-IT" smtClean="0"/>
              <a:t>** Coaches till 2010 excluded</a:t>
            </a:r>
            <a:endParaRPr lang="de-DE" smtClean="0"/>
          </a:p>
          <a:p>
            <a:r>
              <a:rPr lang="it-IT" smtClean="0"/>
              <a:t> </a:t>
            </a:r>
            <a:endParaRPr lang="de-DE" smtClean="0"/>
          </a:p>
          <a:p>
            <a:r>
              <a:rPr lang="en-GB" smtClean="0"/>
              <a:t>*** The valid NO2 value becomes an effect control in 2009, not achieved only entrance from III euros</a:t>
            </a:r>
            <a:endParaRPr lang="de-DE" smtClean="0"/>
          </a:p>
          <a:p>
            <a:r>
              <a:rPr lang="en-GB" smtClean="0"/>
              <a:t> </a:t>
            </a:r>
            <a:endParaRPr lang="de-DE" smtClean="0"/>
          </a:p>
        </p:txBody>
      </p:sp>
      <p:sp>
        <p:nvSpPr>
          <p:cNvPr id="17412" name="Foliennummernplatzhalter 3"/>
          <p:cNvSpPr>
            <a:spLocks noGrp="1"/>
          </p:cNvSpPr>
          <p:nvPr>
            <p:ph type="sldNum" sz="quarter" idx="5"/>
          </p:nvPr>
        </p:nvSpPr>
        <p:spPr>
          <a:noFill/>
        </p:spPr>
        <p:txBody>
          <a:bodyPr/>
          <a:lstStyle/>
          <a:p>
            <a:fld id="{D53D1132-858A-45AD-8622-959E12CF0FA4}" type="slidenum">
              <a:rPr lang="de-DE" smtClean="0"/>
              <a:pPr/>
              <a:t>4</a:t>
            </a:fld>
            <a:endParaRPr lang="de-DE"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lienbildplatzhalter 1"/>
          <p:cNvSpPr>
            <a:spLocks noGrp="1" noRot="1" noChangeAspect="1" noTextEdit="1"/>
          </p:cNvSpPr>
          <p:nvPr>
            <p:ph type="sldImg"/>
          </p:nvPr>
        </p:nvSpPr>
        <p:spPr>
          <a:ln/>
        </p:spPr>
      </p:sp>
      <p:sp>
        <p:nvSpPr>
          <p:cNvPr id="18435" name="Notizenplatzhalter 2"/>
          <p:cNvSpPr>
            <a:spLocks noGrp="1"/>
          </p:cNvSpPr>
          <p:nvPr>
            <p:ph type="body" idx="1"/>
          </p:nvPr>
        </p:nvSpPr>
        <p:spPr>
          <a:noFill/>
          <a:ln/>
        </p:spPr>
        <p:txBody>
          <a:bodyPr/>
          <a:lstStyle/>
          <a:p>
            <a:r>
              <a:rPr lang="en-GB" smtClean="0"/>
              <a:t>* Effectiveness is checked in 2010 – then environmental zone is lifted perhaps enlarged /</a:t>
            </a:r>
            <a:endParaRPr lang="de-DE" smtClean="0"/>
          </a:p>
          <a:p>
            <a:r>
              <a:rPr lang="en-GB" smtClean="0"/>
              <a:t> </a:t>
            </a:r>
            <a:endParaRPr lang="de-DE" smtClean="0"/>
          </a:p>
          <a:p>
            <a:r>
              <a:rPr lang="en-GB" smtClean="0"/>
              <a:t>** Coaches till 2010 excluded</a:t>
            </a:r>
            <a:endParaRPr lang="de-DE" smtClean="0"/>
          </a:p>
          <a:p>
            <a:r>
              <a:rPr lang="en-GB" smtClean="0"/>
              <a:t> </a:t>
            </a:r>
            <a:endParaRPr lang="de-DE" smtClean="0"/>
          </a:p>
          <a:p>
            <a:r>
              <a:rPr lang="en-GB" smtClean="0"/>
              <a:t>*** The valid NO2 value becomes an effect control in 2009, not achieved only entrance from III euros</a:t>
            </a:r>
            <a:endParaRPr lang="de-DE" smtClean="0"/>
          </a:p>
          <a:p>
            <a:r>
              <a:rPr lang="en-GB" smtClean="0"/>
              <a:t> </a:t>
            </a:r>
            <a:endParaRPr lang="de-DE" smtClean="0"/>
          </a:p>
          <a:p>
            <a:r>
              <a:rPr lang="en-GB" smtClean="0"/>
              <a:t>Criticism</a:t>
            </a:r>
            <a:endParaRPr lang="de-DE" smtClean="0"/>
          </a:p>
          <a:p>
            <a:r>
              <a:rPr lang="en-GB" smtClean="0"/>
              <a:t>The measures of the national energy politics place on different cost-laden measures to reach climate-political aims.</a:t>
            </a:r>
            <a:endParaRPr lang="de-DE" smtClean="0"/>
          </a:p>
          <a:p>
            <a:r>
              <a:rPr lang="en-GB" smtClean="0"/>
              <a:t>Besides, balance between cheapness, care security and environment protection gets often lost. The result are cost-ineffective solutions in the climate protection politics.</a:t>
            </a:r>
            <a:endParaRPr lang="de-DE" smtClean="0"/>
          </a:p>
          <a:p>
            <a:r>
              <a:rPr lang="en-GB" smtClean="0"/>
              <a:t>In the end, there in spite of single, right measures is not enough a lasting and above all in the long term financeable energy-political and environmental total concept.</a:t>
            </a:r>
            <a:endParaRPr lang="de-DE" smtClean="0"/>
          </a:p>
          <a:p>
            <a:r>
              <a:rPr lang="en-GB" smtClean="0"/>
              <a:t> </a:t>
            </a:r>
            <a:endParaRPr lang="de-DE" smtClean="0"/>
          </a:p>
        </p:txBody>
      </p:sp>
      <p:sp>
        <p:nvSpPr>
          <p:cNvPr id="18436" name="Foliennummernplatzhalter 3"/>
          <p:cNvSpPr>
            <a:spLocks noGrp="1"/>
          </p:cNvSpPr>
          <p:nvPr>
            <p:ph type="sldNum" sz="quarter" idx="5"/>
          </p:nvPr>
        </p:nvSpPr>
        <p:spPr>
          <a:noFill/>
        </p:spPr>
        <p:txBody>
          <a:bodyPr/>
          <a:lstStyle/>
          <a:p>
            <a:fld id="{D24282B5-EEA9-4F7A-AA0A-EEC9BEAF504B}" type="slidenum">
              <a:rPr lang="de-DE" smtClean="0"/>
              <a:pPr/>
              <a:t>5</a:t>
            </a:fld>
            <a:endParaRPr lang="de-DE"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lienbildplatzhalter 1"/>
          <p:cNvSpPr>
            <a:spLocks noGrp="1" noRot="1" noChangeAspect="1" noTextEdit="1"/>
          </p:cNvSpPr>
          <p:nvPr>
            <p:ph type="sldImg"/>
          </p:nvPr>
        </p:nvSpPr>
        <p:spPr>
          <a:ln/>
        </p:spPr>
      </p:sp>
      <p:sp>
        <p:nvSpPr>
          <p:cNvPr id="3" name="Notizenplatzhalter 2"/>
          <p:cNvSpPr>
            <a:spLocks noGrp="1"/>
          </p:cNvSpPr>
          <p:nvPr>
            <p:ph type="body" idx="1"/>
          </p:nvPr>
        </p:nvSpPr>
        <p:spPr/>
        <p:txBody>
          <a:bodyPr>
            <a:normAutofit lnSpcReduction="10000"/>
          </a:bodyPr>
          <a:lstStyle/>
          <a:p>
            <a:pPr>
              <a:defRPr/>
            </a:pPr>
            <a:r>
              <a:rPr lang="en-GB" b="1" dirty="0" smtClean="0"/>
              <a:t>Criticism of the environmental zone</a:t>
            </a:r>
            <a:endParaRPr lang="de-DE" b="1" dirty="0" smtClean="0"/>
          </a:p>
          <a:p>
            <a:pPr>
              <a:defRPr/>
            </a:pPr>
            <a:r>
              <a:rPr lang="en-GB" dirty="0" smtClean="0"/>
              <a:t> </a:t>
            </a:r>
            <a:endParaRPr lang="de-DE" dirty="0" smtClean="0"/>
          </a:p>
          <a:p>
            <a:pPr>
              <a:defRPr/>
            </a:pPr>
            <a:r>
              <a:rPr lang="en-GB" dirty="0" smtClean="0"/>
              <a:t>The default from Brussels intends no introduction of an environmental zone with so strict restrictions.</a:t>
            </a:r>
            <a:endParaRPr lang="de-DE" dirty="0" smtClean="0"/>
          </a:p>
          <a:p>
            <a:pPr>
              <a:defRPr/>
            </a:pPr>
            <a:r>
              <a:rPr lang="en-GB" dirty="0" smtClean="0"/>
              <a:t>Besides, the environmental zone contradicts the principles of the cause's justice and the commensurability.</a:t>
            </a:r>
            <a:endParaRPr lang="de-DE" dirty="0" smtClean="0"/>
          </a:p>
          <a:p>
            <a:pPr>
              <a:defRPr/>
            </a:pPr>
            <a:r>
              <a:rPr lang="en-GB" dirty="0" smtClean="0"/>
              <a:t>She is not appropriate for cause because there is no scientific voucher about the fact that </a:t>
            </a:r>
            <a:r>
              <a:rPr lang="en-GB" dirty="0" err="1" smtClean="0"/>
              <a:t>Feinstaubeintragungen</a:t>
            </a:r>
            <a:r>
              <a:rPr lang="en-GB" dirty="0" smtClean="0"/>
              <a:t> are caused above all by the transport. Street blockages and bans on driving remain without relevant effects for the environment. A study of ADAC has shown that up to 70 percent of the particulate matter from southeast (Poland, </a:t>
            </a:r>
            <a:r>
              <a:rPr lang="en-GB" dirty="0" err="1" smtClean="0"/>
              <a:t>Czechia</a:t>
            </a:r>
            <a:r>
              <a:rPr lang="en-GB" dirty="0" smtClean="0"/>
              <a:t>, but also Brandenburg) is blown in the town. </a:t>
            </a:r>
            <a:endParaRPr lang="de-DE" dirty="0" smtClean="0"/>
          </a:p>
          <a:p>
            <a:pPr>
              <a:defRPr/>
            </a:pPr>
            <a:r>
              <a:rPr lang="en-GB" dirty="0" smtClean="0"/>
              <a:t>She is not relative because she causes considerable encroachments for the companies with high fees for exceptions and bans on driving</a:t>
            </a:r>
            <a:endParaRPr lang="de-DE" dirty="0" smtClean="0"/>
          </a:p>
          <a:p>
            <a:pPr>
              <a:defRPr/>
            </a:pPr>
            <a:r>
              <a:rPr lang="en-GB" dirty="0" smtClean="0"/>
              <a:t>Moreover, the </a:t>
            </a:r>
            <a:r>
              <a:rPr lang="en-GB" dirty="0" err="1" smtClean="0"/>
              <a:t>uncommensurability</a:t>
            </a:r>
            <a:r>
              <a:rPr lang="en-GB" dirty="0" smtClean="0"/>
              <a:t> of the Berlin regulation appears in the fact that other German towns have introduced less strict timings in connection with the environmental zone</a:t>
            </a:r>
            <a:endParaRPr lang="de-DE" dirty="0" smtClean="0"/>
          </a:p>
          <a:p>
            <a:pPr>
              <a:defRPr/>
            </a:pPr>
            <a:r>
              <a:rPr lang="en-GB" dirty="0" smtClean="0"/>
              <a:t>Additional charges: Special authorisations from other towns are not recognised.</a:t>
            </a:r>
            <a:endParaRPr lang="de-DE" dirty="0" smtClean="0"/>
          </a:p>
          <a:p>
            <a:pPr marL="190500" indent="-190500">
              <a:spcBef>
                <a:spcPct val="0"/>
              </a:spcBef>
              <a:buClr>
                <a:srgbClr val="FF3300"/>
              </a:buClr>
              <a:tabLst>
                <a:tab pos="101600" algn="l"/>
              </a:tabLst>
              <a:defRPr/>
            </a:pPr>
            <a:endParaRPr lang="de-DE" dirty="0" smtClean="0">
              <a:cs typeface="Times New Roman" pitchFamily="18" charset="0"/>
              <a:sym typeface="Wingdings" pitchFamily="2" charset="2"/>
            </a:endParaRPr>
          </a:p>
          <a:p>
            <a:pPr>
              <a:defRPr/>
            </a:pPr>
            <a:endParaRPr lang="de-DE" dirty="0"/>
          </a:p>
        </p:txBody>
      </p:sp>
      <p:sp>
        <p:nvSpPr>
          <p:cNvPr id="19460" name="Foliennummernplatzhalter 3"/>
          <p:cNvSpPr>
            <a:spLocks noGrp="1"/>
          </p:cNvSpPr>
          <p:nvPr>
            <p:ph type="sldNum" sz="quarter" idx="5"/>
          </p:nvPr>
        </p:nvSpPr>
        <p:spPr>
          <a:noFill/>
        </p:spPr>
        <p:txBody>
          <a:bodyPr/>
          <a:lstStyle/>
          <a:p>
            <a:fld id="{65B959C1-28B3-4BDF-A933-134759F059FE}" type="slidenum">
              <a:rPr lang="de-DE" smtClean="0"/>
              <a:pPr/>
              <a:t>7</a:t>
            </a:fld>
            <a:endParaRPr lang="de-DE"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lienbildplatzhalter 1"/>
          <p:cNvSpPr>
            <a:spLocks noGrp="1" noRot="1" noChangeAspect="1" noTextEdit="1"/>
          </p:cNvSpPr>
          <p:nvPr>
            <p:ph type="sldImg"/>
          </p:nvPr>
        </p:nvSpPr>
        <p:spPr>
          <a:ln/>
        </p:spPr>
      </p:sp>
      <p:sp>
        <p:nvSpPr>
          <p:cNvPr id="20483" name="Notizenplatzhalter 2"/>
          <p:cNvSpPr>
            <a:spLocks noGrp="1"/>
          </p:cNvSpPr>
          <p:nvPr>
            <p:ph type="body" idx="1"/>
          </p:nvPr>
        </p:nvSpPr>
        <p:spPr>
          <a:noFill/>
          <a:ln/>
        </p:spPr>
        <p:txBody>
          <a:bodyPr/>
          <a:lstStyle/>
          <a:p>
            <a:pPr eaLnBrk="1" hangingPunct="1"/>
            <a:r>
              <a:rPr lang="en-GB" smtClean="0">
                <a:latin typeface="Calibri" pitchFamily="34" charset="0"/>
              </a:rPr>
              <a:t>Problem: from 2010 are valid stricter NOx values</a:t>
            </a:r>
            <a:endParaRPr lang="de-DE" smtClean="0">
              <a:latin typeface="Calibri" pitchFamily="34" charset="0"/>
            </a:endParaRPr>
          </a:p>
        </p:txBody>
      </p:sp>
      <p:sp>
        <p:nvSpPr>
          <p:cNvPr id="20484" name="Foliennummernplatzhalter 3"/>
          <p:cNvSpPr>
            <a:spLocks noGrp="1"/>
          </p:cNvSpPr>
          <p:nvPr>
            <p:ph type="sldNum" sz="quarter" idx="5"/>
          </p:nvPr>
        </p:nvSpPr>
        <p:spPr>
          <a:noFill/>
        </p:spPr>
        <p:txBody>
          <a:bodyPr/>
          <a:lstStyle/>
          <a:p>
            <a:fld id="{C845025F-89C5-44CF-BAC4-28BE549D367B}" type="slidenum">
              <a:rPr lang="de-DE" smtClean="0"/>
              <a:pPr/>
              <a:t>10</a:t>
            </a:fld>
            <a:endParaRPr lang="de-DE"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lienbildplatzhalter 1"/>
          <p:cNvSpPr>
            <a:spLocks noGrp="1" noRot="1" noChangeAspect="1" noTextEdit="1"/>
          </p:cNvSpPr>
          <p:nvPr>
            <p:ph type="sldImg"/>
          </p:nvPr>
        </p:nvSpPr>
        <p:spPr>
          <a:ln/>
        </p:spPr>
      </p:sp>
      <p:sp>
        <p:nvSpPr>
          <p:cNvPr id="21507" name="Notizenplatzhalter 2"/>
          <p:cNvSpPr>
            <a:spLocks noGrp="1"/>
          </p:cNvSpPr>
          <p:nvPr>
            <p:ph type="body" idx="1"/>
          </p:nvPr>
        </p:nvSpPr>
        <p:spPr>
          <a:noFill/>
          <a:ln/>
        </p:spPr>
        <p:txBody>
          <a:bodyPr/>
          <a:lstStyle/>
          <a:p>
            <a:r>
              <a:rPr lang="en-GB" smtClean="0"/>
              <a:t>Conclusions:</a:t>
            </a:r>
            <a:endParaRPr lang="de-DE" smtClean="0"/>
          </a:p>
          <a:p>
            <a:r>
              <a:rPr lang="en-GB" smtClean="0"/>
              <a:t> </a:t>
            </a:r>
            <a:endParaRPr lang="de-DE" smtClean="0"/>
          </a:p>
          <a:p>
            <a:r>
              <a:rPr lang="en-GB" smtClean="0"/>
              <a:t>Energy politics and environmental politics must be based clearly on the most cost-effective solutions.</a:t>
            </a:r>
            <a:endParaRPr lang="de-DE" smtClean="0"/>
          </a:p>
          <a:p>
            <a:r>
              <a:rPr lang="en-GB" smtClean="0"/>
              <a:t>The Berlin environmental politics is urged to trade itself in constant dialogue with the economy and to carry out if necessary aim corrections like in the case of the environmental zone. She must place on market-based instruments and promote selfliabilities of the industry instead of ordinal-juridical compulsion</a:t>
            </a:r>
            <a:endParaRPr lang="de-DE" smtClean="0"/>
          </a:p>
          <a:p>
            <a:r>
              <a:rPr lang="en-GB" smtClean="0"/>
              <a:t>Disproportionate hurdles may not be put for ideological reasons to the economy.</a:t>
            </a:r>
            <a:endParaRPr lang="de-DE" smtClean="0"/>
          </a:p>
          <a:p>
            <a:r>
              <a:rPr lang="en-GB" smtClean="0"/>
              <a:t> </a:t>
            </a:r>
            <a:endParaRPr lang="de-DE" smtClean="0"/>
          </a:p>
          <a:p>
            <a:r>
              <a:rPr lang="en-GB" smtClean="0"/>
              <a:t>What is absent, is an energy-political and environmental total concept which names connections and aim conflicts between three sighting cheapness, care security and environment protection clearly. The politics must make clear and communicate which measures which expenses cause.</a:t>
            </a:r>
            <a:endParaRPr lang="de-DE" smtClean="0"/>
          </a:p>
          <a:p>
            <a:r>
              <a:rPr lang="en-GB" smtClean="0"/>
              <a:t> </a:t>
            </a:r>
            <a:endParaRPr lang="de-DE" smtClean="0"/>
          </a:p>
        </p:txBody>
      </p:sp>
      <p:sp>
        <p:nvSpPr>
          <p:cNvPr id="21508" name="Foliennummernplatzhalter 3"/>
          <p:cNvSpPr>
            <a:spLocks noGrp="1"/>
          </p:cNvSpPr>
          <p:nvPr>
            <p:ph type="sldNum" sz="quarter" idx="5"/>
          </p:nvPr>
        </p:nvSpPr>
        <p:spPr>
          <a:noFill/>
        </p:spPr>
        <p:txBody>
          <a:bodyPr/>
          <a:lstStyle/>
          <a:p>
            <a:fld id="{F083EC81-47B3-4C2E-B6B8-92EEC86842B6}" type="slidenum">
              <a:rPr lang="de-DE" smtClean="0"/>
              <a:pPr/>
              <a:t>11</a:t>
            </a:fld>
            <a:endParaRPr lang="de-DE"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3229B94A-9712-4EB6-93ED-0FC6CF939933}" type="slidenum">
              <a:rPr lang="de-DE" smtClean="0"/>
              <a:pPr/>
              <a:t>12</a:t>
            </a:fld>
            <a:endParaRPr lang="de-DE" smtClean="0"/>
          </a:p>
        </p:txBody>
      </p:sp>
      <p:sp>
        <p:nvSpPr>
          <p:cNvPr id="22531" name="Rectangle 2"/>
          <p:cNvSpPr>
            <a:spLocks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79464" y="2112963"/>
            <a:ext cx="8842374" cy="1219200"/>
          </a:xfrm>
        </p:spPr>
        <p:txBody>
          <a:bodyPr/>
          <a:lstStyle>
            <a:lvl1pPr>
              <a:defRPr/>
            </a:lvl1pPr>
          </a:lstStyle>
          <a:p>
            <a:r>
              <a:rPr lang="de-DE"/>
              <a:t>Bundesverband Deutscher Omnibusunternehmer e.V.</a:t>
            </a:r>
          </a:p>
        </p:txBody>
      </p:sp>
      <p:sp>
        <p:nvSpPr>
          <p:cNvPr id="3075" name="Rectangle 3"/>
          <p:cNvSpPr>
            <a:spLocks noGrp="1" noChangeArrowheads="1"/>
          </p:cNvSpPr>
          <p:nvPr>
            <p:ph type="subTitle" idx="1"/>
          </p:nvPr>
        </p:nvSpPr>
        <p:spPr>
          <a:xfrm>
            <a:off x="1560514" y="4144964"/>
            <a:ext cx="7280275" cy="1870075"/>
          </a:xfrm>
        </p:spPr>
        <p:txBody>
          <a:bodyPr/>
          <a:lstStyle>
            <a:lvl1pPr marL="0" indent="0" algn="ctr">
              <a:buFontTx/>
              <a:buNone/>
              <a:defRPr sz="3800"/>
            </a:lvl1pPr>
          </a:lstStyle>
          <a:p>
            <a:r>
              <a:rPr lang="de-DE"/>
              <a:t>Spitzenverband der privaten deutschen Busbranche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412039" y="1463676"/>
            <a:ext cx="2209800" cy="50387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779464" y="1463676"/>
            <a:ext cx="6480175" cy="50387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el und Text über Inhalt">
    <p:spTree>
      <p:nvGrpSpPr>
        <p:cNvPr id="1" name=""/>
        <p:cNvGrpSpPr/>
        <p:nvPr/>
      </p:nvGrpSpPr>
      <p:grpSpPr>
        <a:xfrm>
          <a:off x="0" y="0"/>
          <a:ext cx="0" cy="0"/>
          <a:chOff x="0" y="0"/>
          <a:chExt cx="0" cy="0"/>
        </a:xfrm>
      </p:grpSpPr>
      <p:sp>
        <p:nvSpPr>
          <p:cNvPr id="2" name="Titel 1"/>
          <p:cNvSpPr>
            <a:spLocks noGrp="1"/>
          </p:cNvSpPr>
          <p:nvPr>
            <p:ph type="title"/>
          </p:nvPr>
        </p:nvSpPr>
        <p:spPr>
          <a:xfrm>
            <a:off x="779464" y="1463676"/>
            <a:ext cx="8842374" cy="974725"/>
          </a:xfrm>
        </p:spPr>
        <p:txBody>
          <a:bodyPr/>
          <a:lstStyle/>
          <a:p>
            <a:r>
              <a:rPr lang="de-DE" smtClean="0"/>
              <a:t>Titelmasterformat durch Klicken bearbeiten</a:t>
            </a:r>
            <a:endParaRPr lang="de-DE"/>
          </a:p>
        </p:txBody>
      </p:sp>
      <p:sp>
        <p:nvSpPr>
          <p:cNvPr id="3" name="Textplatzhalter 2"/>
          <p:cNvSpPr>
            <a:spLocks noGrp="1"/>
          </p:cNvSpPr>
          <p:nvPr>
            <p:ph type="body" sz="half" idx="1"/>
          </p:nvPr>
        </p:nvSpPr>
        <p:spPr>
          <a:xfrm>
            <a:off x="779464" y="2519364"/>
            <a:ext cx="8842374" cy="1914525"/>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779464" y="4586289"/>
            <a:ext cx="8842374" cy="1916112"/>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el, ClipArt und Text">
    <p:spTree>
      <p:nvGrpSpPr>
        <p:cNvPr id="1" name=""/>
        <p:cNvGrpSpPr/>
        <p:nvPr/>
      </p:nvGrpSpPr>
      <p:grpSpPr>
        <a:xfrm>
          <a:off x="0" y="0"/>
          <a:ext cx="0" cy="0"/>
          <a:chOff x="0" y="0"/>
          <a:chExt cx="0" cy="0"/>
        </a:xfrm>
      </p:grpSpPr>
      <p:sp>
        <p:nvSpPr>
          <p:cNvPr id="2" name="Titel 1"/>
          <p:cNvSpPr>
            <a:spLocks noGrp="1"/>
          </p:cNvSpPr>
          <p:nvPr>
            <p:ph type="title"/>
          </p:nvPr>
        </p:nvSpPr>
        <p:spPr>
          <a:xfrm>
            <a:off x="779464" y="1463676"/>
            <a:ext cx="8842374" cy="974725"/>
          </a:xfrm>
        </p:spPr>
        <p:txBody>
          <a:bodyPr/>
          <a:lstStyle/>
          <a:p>
            <a:r>
              <a:rPr lang="de-DE" smtClean="0"/>
              <a:t>Titelmasterformat durch Klicken bearbeiten</a:t>
            </a:r>
            <a:endParaRPr lang="de-DE"/>
          </a:p>
        </p:txBody>
      </p:sp>
      <p:sp>
        <p:nvSpPr>
          <p:cNvPr id="3" name="ClipArt-Platzhalter 2"/>
          <p:cNvSpPr>
            <a:spLocks noGrp="1"/>
          </p:cNvSpPr>
          <p:nvPr>
            <p:ph type="clipArt" sz="half" idx="1"/>
          </p:nvPr>
        </p:nvSpPr>
        <p:spPr>
          <a:xfrm>
            <a:off x="779465" y="2519364"/>
            <a:ext cx="4344987" cy="3983037"/>
          </a:xfrm>
        </p:spPr>
        <p:txBody>
          <a:bodyPr/>
          <a:lstStyle/>
          <a:p>
            <a:pPr lvl="0"/>
            <a:endParaRPr lang="de-DE" noProof="0" smtClean="0"/>
          </a:p>
        </p:txBody>
      </p:sp>
      <p:sp>
        <p:nvSpPr>
          <p:cNvPr id="4" name="Textplatzhalter 3"/>
          <p:cNvSpPr>
            <a:spLocks noGrp="1"/>
          </p:cNvSpPr>
          <p:nvPr>
            <p:ph type="body" sz="half" idx="2"/>
          </p:nvPr>
        </p:nvSpPr>
        <p:spPr>
          <a:xfrm>
            <a:off x="5276850" y="2519364"/>
            <a:ext cx="4344988" cy="3983037"/>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22325" y="4700588"/>
            <a:ext cx="8840788" cy="1452562"/>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822325" y="3100387"/>
            <a:ext cx="8840788" cy="1600201"/>
          </a:xfrm>
        </p:spPr>
        <p:txBody>
          <a:bodyPr anchor="b"/>
          <a:lstStyle>
            <a:lvl1pPr marL="0" indent="0">
              <a:buNone/>
              <a:defRPr sz="2000"/>
            </a:lvl1pPr>
            <a:lvl2pPr marL="457169" indent="0">
              <a:buNone/>
              <a:defRPr sz="1800"/>
            </a:lvl2pPr>
            <a:lvl3pPr marL="914338" indent="0">
              <a:buNone/>
              <a:defRPr sz="1500"/>
            </a:lvl3pPr>
            <a:lvl4pPr marL="1371508" indent="0">
              <a:buNone/>
              <a:defRPr sz="1400"/>
            </a:lvl4pPr>
            <a:lvl5pPr marL="1828677" indent="0">
              <a:buNone/>
              <a:defRPr sz="1400"/>
            </a:lvl5pPr>
            <a:lvl6pPr marL="2285846" indent="0">
              <a:buNone/>
              <a:defRPr sz="1400"/>
            </a:lvl6pPr>
            <a:lvl7pPr marL="2743015" indent="0">
              <a:buNone/>
              <a:defRPr sz="1400"/>
            </a:lvl7pPr>
            <a:lvl8pPr marL="3200184" indent="0">
              <a:buNone/>
              <a:defRPr sz="1400"/>
            </a:lvl8pPr>
            <a:lvl9pPr marL="3657354" indent="0">
              <a:buNone/>
              <a:defRPr sz="1400"/>
            </a:lvl9pPr>
          </a:lstStyle>
          <a:p>
            <a:pPr lvl="0"/>
            <a:r>
              <a:rPr lang="de-DE" smtClean="0"/>
              <a:t>Textmasterformate durch Klicken bearbeiten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779465" y="2519364"/>
            <a:ext cx="4344987" cy="39830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5276850" y="2519364"/>
            <a:ext cx="4344988" cy="39830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520700" y="293689"/>
            <a:ext cx="9359901" cy="1219200"/>
          </a:xfrm>
        </p:spPr>
        <p:txBody>
          <a:bodyPr/>
          <a:lstStyle>
            <a:lvl1pPr>
              <a:defRPr/>
            </a:lvl1pPr>
          </a:lstStyle>
          <a:p>
            <a:r>
              <a:rPr lang="de-DE" dirty="0" smtClean="0"/>
              <a:t>Titelmasterformat durch Klicken bearbeiten</a:t>
            </a:r>
            <a:endParaRPr lang="de-DE" dirty="0"/>
          </a:p>
        </p:txBody>
      </p:sp>
      <p:sp>
        <p:nvSpPr>
          <p:cNvPr id="3" name="Textplatzhalter 2"/>
          <p:cNvSpPr>
            <a:spLocks noGrp="1"/>
          </p:cNvSpPr>
          <p:nvPr>
            <p:ph type="body" idx="1"/>
          </p:nvPr>
        </p:nvSpPr>
        <p:spPr>
          <a:xfrm>
            <a:off x="520701" y="1636714"/>
            <a:ext cx="4595813" cy="682625"/>
          </a:xfrm>
        </p:spPr>
        <p:txBody>
          <a:bodyPr anchor="b"/>
          <a:lstStyle>
            <a:lvl1pPr marL="0" indent="0">
              <a:buNone/>
              <a:defRPr sz="2400" b="1"/>
            </a:lvl1pPr>
            <a:lvl2pPr marL="457169" indent="0">
              <a:buNone/>
              <a:defRPr sz="2000" b="1"/>
            </a:lvl2pPr>
            <a:lvl3pPr marL="914338" indent="0">
              <a:buNone/>
              <a:defRPr sz="1800" b="1"/>
            </a:lvl3pPr>
            <a:lvl4pPr marL="1371508" indent="0">
              <a:buNone/>
              <a:defRPr sz="1500" b="1"/>
            </a:lvl4pPr>
            <a:lvl5pPr marL="1828677" indent="0">
              <a:buNone/>
              <a:defRPr sz="1500" b="1"/>
            </a:lvl5pPr>
            <a:lvl6pPr marL="2285846" indent="0">
              <a:buNone/>
              <a:defRPr sz="1500" b="1"/>
            </a:lvl6pPr>
            <a:lvl7pPr marL="2743015" indent="0">
              <a:buNone/>
              <a:defRPr sz="1500" b="1"/>
            </a:lvl7pPr>
            <a:lvl8pPr marL="3200184" indent="0">
              <a:buNone/>
              <a:defRPr sz="1500" b="1"/>
            </a:lvl8pPr>
            <a:lvl9pPr marL="3657354" indent="0">
              <a:buNone/>
              <a:defRPr sz="1500" b="1"/>
            </a:lvl9pPr>
          </a:lstStyle>
          <a:p>
            <a:pPr lvl="0"/>
            <a:r>
              <a:rPr lang="de-DE" smtClean="0"/>
              <a:t>Textmasterformate durch Klicken bearbeiten</a:t>
            </a:r>
          </a:p>
        </p:txBody>
      </p:sp>
      <p:sp>
        <p:nvSpPr>
          <p:cNvPr id="4" name="Inhaltsplatzhalter 3"/>
          <p:cNvSpPr>
            <a:spLocks noGrp="1"/>
          </p:cNvSpPr>
          <p:nvPr>
            <p:ph sz="half" idx="2"/>
          </p:nvPr>
        </p:nvSpPr>
        <p:spPr>
          <a:xfrm>
            <a:off x="520701" y="2319339"/>
            <a:ext cx="4595813" cy="4214812"/>
          </a:xfrm>
        </p:spPr>
        <p:txBody>
          <a:bodyPr/>
          <a:lstStyle>
            <a:lvl1pPr>
              <a:defRPr sz="2400"/>
            </a:lvl1pPr>
            <a:lvl2pPr>
              <a:defRPr sz="20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5283200" y="1636714"/>
            <a:ext cx="4597400" cy="682625"/>
          </a:xfrm>
        </p:spPr>
        <p:txBody>
          <a:bodyPr anchor="b"/>
          <a:lstStyle>
            <a:lvl1pPr marL="0" indent="0">
              <a:buNone/>
              <a:defRPr sz="2400" b="1"/>
            </a:lvl1pPr>
            <a:lvl2pPr marL="457169" indent="0">
              <a:buNone/>
              <a:defRPr sz="2000" b="1"/>
            </a:lvl2pPr>
            <a:lvl3pPr marL="914338" indent="0">
              <a:buNone/>
              <a:defRPr sz="1800" b="1"/>
            </a:lvl3pPr>
            <a:lvl4pPr marL="1371508" indent="0">
              <a:buNone/>
              <a:defRPr sz="1500" b="1"/>
            </a:lvl4pPr>
            <a:lvl5pPr marL="1828677" indent="0">
              <a:buNone/>
              <a:defRPr sz="1500" b="1"/>
            </a:lvl5pPr>
            <a:lvl6pPr marL="2285846" indent="0">
              <a:buNone/>
              <a:defRPr sz="1500" b="1"/>
            </a:lvl6pPr>
            <a:lvl7pPr marL="2743015" indent="0">
              <a:buNone/>
              <a:defRPr sz="1500" b="1"/>
            </a:lvl7pPr>
            <a:lvl8pPr marL="3200184" indent="0">
              <a:buNone/>
              <a:defRPr sz="1500" b="1"/>
            </a:lvl8pPr>
            <a:lvl9pPr marL="3657354" indent="0">
              <a:buNone/>
              <a:defRPr sz="1500" b="1"/>
            </a:lvl9pPr>
          </a:lstStyle>
          <a:p>
            <a:pPr lvl="0"/>
            <a:r>
              <a:rPr lang="de-DE" smtClean="0"/>
              <a:t>Textmasterformate durch Klicken bearbeiten</a:t>
            </a:r>
          </a:p>
        </p:txBody>
      </p:sp>
      <p:sp>
        <p:nvSpPr>
          <p:cNvPr id="6" name="Inhaltsplatzhalter 5"/>
          <p:cNvSpPr>
            <a:spLocks noGrp="1"/>
          </p:cNvSpPr>
          <p:nvPr>
            <p:ph sz="quarter" idx="4"/>
          </p:nvPr>
        </p:nvSpPr>
        <p:spPr>
          <a:xfrm>
            <a:off x="5283200" y="2319339"/>
            <a:ext cx="4597400" cy="4214812"/>
          </a:xfrm>
        </p:spPr>
        <p:txBody>
          <a:bodyPr/>
          <a:lstStyle>
            <a:lvl1pPr>
              <a:defRPr sz="2400"/>
            </a:lvl1pPr>
            <a:lvl2pPr>
              <a:defRPr sz="20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20701" y="290515"/>
            <a:ext cx="3421063" cy="1239837"/>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4067176" y="290513"/>
            <a:ext cx="5813425" cy="62436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520701" y="1530350"/>
            <a:ext cx="3421063" cy="5003801"/>
          </a:xfrm>
        </p:spPr>
        <p:txBody>
          <a:bodyPr/>
          <a:lstStyle>
            <a:lvl1pPr marL="0" indent="0">
              <a:buNone/>
              <a:defRPr sz="1400"/>
            </a:lvl1pPr>
            <a:lvl2pPr marL="457169" indent="0">
              <a:buNone/>
              <a:defRPr sz="1200"/>
            </a:lvl2pPr>
            <a:lvl3pPr marL="914338" indent="0">
              <a:buNone/>
              <a:defRPr sz="1000"/>
            </a:lvl3pPr>
            <a:lvl4pPr marL="1371508" indent="0">
              <a:buNone/>
              <a:defRPr sz="900"/>
            </a:lvl4pPr>
            <a:lvl5pPr marL="1828677" indent="0">
              <a:buNone/>
              <a:defRPr sz="900"/>
            </a:lvl5pPr>
            <a:lvl6pPr marL="2285846" indent="0">
              <a:buNone/>
              <a:defRPr sz="900"/>
            </a:lvl6pPr>
            <a:lvl7pPr marL="2743015" indent="0">
              <a:buNone/>
              <a:defRPr sz="900"/>
            </a:lvl7pPr>
            <a:lvl8pPr marL="3200184" indent="0">
              <a:buNone/>
              <a:defRPr sz="900"/>
            </a:lvl8pPr>
            <a:lvl9pPr marL="3657354" indent="0">
              <a:buNone/>
              <a:defRPr sz="900"/>
            </a:lvl9pPr>
          </a:lstStyle>
          <a:p>
            <a:pPr lvl="0"/>
            <a:r>
              <a:rPr lang="de-DE" smtClean="0"/>
              <a:t>Textmasterformate durch Klicken bearbeiten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038351" y="5121275"/>
            <a:ext cx="6240463" cy="603250"/>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2038351" y="654050"/>
            <a:ext cx="6240463" cy="4389438"/>
          </a:xfrm>
        </p:spPr>
        <p:txBody>
          <a:bodyPr/>
          <a:lstStyle>
            <a:lvl1pPr marL="0" indent="0">
              <a:buNone/>
              <a:defRPr sz="3200"/>
            </a:lvl1pPr>
            <a:lvl2pPr marL="457169" indent="0">
              <a:buNone/>
              <a:defRPr sz="2800"/>
            </a:lvl2pPr>
            <a:lvl3pPr marL="914338" indent="0">
              <a:buNone/>
              <a:defRPr sz="2400"/>
            </a:lvl3pPr>
            <a:lvl4pPr marL="1371508" indent="0">
              <a:buNone/>
              <a:defRPr sz="2000"/>
            </a:lvl4pPr>
            <a:lvl5pPr marL="1828677" indent="0">
              <a:buNone/>
              <a:defRPr sz="2000"/>
            </a:lvl5pPr>
            <a:lvl6pPr marL="2285846" indent="0">
              <a:buNone/>
              <a:defRPr sz="2000"/>
            </a:lvl6pPr>
            <a:lvl7pPr marL="2743015" indent="0">
              <a:buNone/>
              <a:defRPr sz="2000"/>
            </a:lvl7pPr>
            <a:lvl8pPr marL="3200184" indent="0">
              <a:buNone/>
              <a:defRPr sz="2000"/>
            </a:lvl8pPr>
            <a:lvl9pPr marL="3657354" indent="0">
              <a:buNone/>
              <a:defRPr sz="2000"/>
            </a:lvl9pPr>
          </a:lstStyle>
          <a:p>
            <a:pPr lvl="0"/>
            <a:endParaRPr lang="de-DE" noProof="0" smtClean="0"/>
          </a:p>
        </p:txBody>
      </p:sp>
      <p:sp>
        <p:nvSpPr>
          <p:cNvPr id="4" name="Textplatzhalter 3"/>
          <p:cNvSpPr>
            <a:spLocks noGrp="1"/>
          </p:cNvSpPr>
          <p:nvPr>
            <p:ph type="body" sz="half" idx="2"/>
          </p:nvPr>
        </p:nvSpPr>
        <p:spPr>
          <a:xfrm>
            <a:off x="2038351" y="5724526"/>
            <a:ext cx="6240463" cy="858838"/>
          </a:xfrm>
        </p:spPr>
        <p:txBody>
          <a:bodyPr/>
          <a:lstStyle>
            <a:lvl1pPr marL="0" indent="0">
              <a:buNone/>
              <a:defRPr sz="1400"/>
            </a:lvl1pPr>
            <a:lvl2pPr marL="457169" indent="0">
              <a:buNone/>
              <a:defRPr sz="1200"/>
            </a:lvl2pPr>
            <a:lvl3pPr marL="914338" indent="0">
              <a:buNone/>
              <a:defRPr sz="1000"/>
            </a:lvl3pPr>
            <a:lvl4pPr marL="1371508" indent="0">
              <a:buNone/>
              <a:defRPr sz="900"/>
            </a:lvl4pPr>
            <a:lvl5pPr marL="1828677" indent="0">
              <a:buNone/>
              <a:defRPr sz="900"/>
            </a:lvl5pPr>
            <a:lvl6pPr marL="2285846" indent="0">
              <a:buNone/>
              <a:defRPr sz="900"/>
            </a:lvl6pPr>
            <a:lvl7pPr marL="2743015" indent="0">
              <a:buNone/>
              <a:defRPr sz="900"/>
            </a:lvl7pPr>
            <a:lvl8pPr marL="3200184" indent="0">
              <a:buNone/>
              <a:defRPr sz="900"/>
            </a:lvl8pPr>
            <a:lvl9pPr marL="3657354" indent="0">
              <a:buNone/>
              <a:defRPr sz="900"/>
            </a:lvl9pPr>
          </a:lstStyle>
          <a:p>
            <a:pPr lvl="0"/>
            <a:r>
              <a:rPr lang="de-DE" smtClean="0"/>
              <a:t>Textmasterformate durch Klicken bearbeiten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F7EB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9463" y="1463675"/>
            <a:ext cx="8842375" cy="974725"/>
          </a:xfrm>
          <a:prstGeom prst="rect">
            <a:avLst/>
          </a:prstGeom>
          <a:noFill/>
          <a:ln w="9525">
            <a:noFill/>
            <a:miter lim="800000"/>
            <a:headEnd/>
            <a:tailEnd/>
          </a:ln>
        </p:spPr>
        <p:txBody>
          <a:bodyPr vert="horz" wrap="square" lIns="96601" tIns="48301" rIns="96601" bIns="48301" numCol="1" anchor="ctr" anchorCtr="0" compatLnSpc="1">
            <a:prstTxWarp prst="textNoShape">
              <a:avLst/>
            </a:prstTxWarp>
          </a:bodyPr>
          <a:lstStyle/>
          <a:p>
            <a:pPr lvl="0"/>
            <a:r>
              <a:rPr lang="de-DE" smtClean="0"/>
              <a:t>Klicken Sie, um das Titelformat zu bearbeiten</a:t>
            </a:r>
          </a:p>
        </p:txBody>
      </p:sp>
      <p:sp>
        <p:nvSpPr>
          <p:cNvPr id="1027" name="Rectangle 3"/>
          <p:cNvSpPr>
            <a:spLocks noGrp="1" noChangeArrowheads="1"/>
          </p:cNvSpPr>
          <p:nvPr>
            <p:ph type="body" idx="1"/>
          </p:nvPr>
        </p:nvSpPr>
        <p:spPr bwMode="auto">
          <a:xfrm>
            <a:off x="779463" y="2519363"/>
            <a:ext cx="8842375" cy="3983037"/>
          </a:xfrm>
          <a:prstGeom prst="rect">
            <a:avLst/>
          </a:prstGeom>
          <a:noFill/>
          <a:ln w="9525">
            <a:noFill/>
            <a:miter lim="800000"/>
            <a:headEnd/>
            <a:tailEnd/>
          </a:ln>
        </p:spPr>
        <p:txBody>
          <a:bodyPr vert="horz" wrap="square" lIns="96601" tIns="48301" rIns="96601" bIns="48301" numCol="1" anchor="t" anchorCtr="0" compatLnSpc="1">
            <a:prstTxWarp prst="textNoShape">
              <a:avLst/>
            </a:prstTxWarp>
          </a:bodyPr>
          <a:lstStyle/>
          <a:p>
            <a:pPr lvl="0"/>
            <a:r>
              <a:rPr lang="de-DE" smtClean="0"/>
              <a:t>Klicken Sie, um die Formate des Vorlagentextes zu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pic>
        <p:nvPicPr>
          <p:cNvPr id="1028" name="Picture 8" descr="BUS2650"/>
          <p:cNvPicPr>
            <a:picLocks noChangeAspect="1" noChangeArrowheads="1"/>
          </p:cNvPicPr>
          <p:nvPr/>
        </p:nvPicPr>
        <p:blipFill>
          <a:blip r:embed="rId15" cstate="print">
            <a:clrChange>
              <a:clrFrom>
                <a:srgbClr val="FFFFFF"/>
              </a:clrFrom>
              <a:clrTo>
                <a:srgbClr val="FFFFFF">
                  <a:alpha val="0"/>
                </a:srgbClr>
              </a:clrTo>
            </a:clrChange>
            <a:lum contrast="6000"/>
          </a:blip>
          <a:srcRect/>
          <a:stretch>
            <a:fillRect/>
          </a:stretch>
        </p:blipFill>
        <p:spPr bwMode="auto">
          <a:xfrm>
            <a:off x="8494713" y="617538"/>
            <a:ext cx="1127125" cy="568325"/>
          </a:xfrm>
          <a:prstGeom prst="rect">
            <a:avLst/>
          </a:prstGeom>
          <a:noFill/>
          <a:ln w="9525">
            <a:noFill/>
            <a:miter lim="800000"/>
            <a:headEnd/>
            <a:tailEnd/>
          </a:ln>
        </p:spPr>
      </p:pic>
      <p:pic>
        <p:nvPicPr>
          <p:cNvPr id="1029" name="Picture 23" descr="Logo weiß Kopie"/>
          <p:cNvPicPr>
            <a:picLocks noChangeAspect="1" noChangeArrowheads="1"/>
          </p:cNvPicPr>
          <p:nvPr/>
        </p:nvPicPr>
        <p:blipFill>
          <a:blip r:embed="rId16" cstate="print"/>
          <a:srcRect/>
          <a:stretch>
            <a:fillRect/>
          </a:stretch>
        </p:blipFill>
        <p:spPr bwMode="auto">
          <a:xfrm>
            <a:off x="520700" y="244475"/>
            <a:ext cx="1646238" cy="969963"/>
          </a:xfrm>
          <a:prstGeom prst="rect">
            <a:avLst/>
          </a:prstGeom>
          <a:noFill/>
          <a:ln w="9525">
            <a:noFill/>
            <a:miter lim="800000"/>
            <a:headEnd/>
            <a:tailEnd/>
          </a:ln>
        </p:spPr>
      </p:pic>
      <p:sp>
        <p:nvSpPr>
          <p:cNvPr id="1048" name="Text Box 24"/>
          <p:cNvSpPr txBox="1">
            <a:spLocks noChangeArrowheads="1"/>
          </p:cNvSpPr>
          <p:nvPr/>
        </p:nvSpPr>
        <p:spPr bwMode="auto">
          <a:xfrm>
            <a:off x="2079625" y="893763"/>
            <a:ext cx="4629150" cy="296862"/>
          </a:xfrm>
          <a:prstGeom prst="rect">
            <a:avLst/>
          </a:prstGeom>
          <a:noFill/>
          <a:ln w="9525">
            <a:noFill/>
            <a:miter lim="800000"/>
            <a:headEnd/>
            <a:tailEnd/>
          </a:ln>
          <a:effectLst/>
        </p:spPr>
        <p:txBody>
          <a:bodyPr wrap="none" lIns="96601" tIns="48301" rIns="96601" bIns="48301">
            <a:spAutoFit/>
          </a:bodyPr>
          <a:lstStyle/>
          <a:p>
            <a:pPr defTabSz="966723">
              <a:defRPr/>
            </a:pPr>
            <a:r>
              <a:rPr lang="de-DE" sz="1300" b="1" dirty="0">
                <a:solidFill>
                  <a:schemeClr val="bg1"/>
                </a:solidFill>
                <a:latin typeface="Arial" pitchFamily="34" charset="0"/>
              </a:rPr>
              <a:t>Bundesverband Deutscher Omnibusunternehmer e.V.    </a:t>
            </a:r>
            <a:endParaRPr lang="de-DE" sz="1300" b="1" i="1" dirty="0">
              <a:solidFill>
                <a:schemeClr val="bg1"/>
              </a:solidFill>
              <a:latin typeface="Arial" pitchFamily="34" charset="0"/>
            </a:endParaRPr>
          </a:p>
        </p:txBody>
      </p:sp>
      <p:sp>
        <p:nvSpPr>
          <p:cNvPr id="1050" name="Line 26"/>
          <p:cNvSpPr>
            <a:spLocks noChangeShapeType="1"/>
          </p:cNvSpPr>
          <p:nvPr/>
        </p:nvSpPr>
        <p:spPr bwMode="auto">
          <a:xfrm>
            <a:off x="606425" y="1219200"/>
            <a:ext cx="9015413" cy="0"/>
          </a:xfrm>
          <a:prstGeom prst="line">
            <a:avLst/>
          </a:prstGeom>
          <a:noFill/>
          <a:ln w="19050">
            <a:solidFill>
              <a:schemeClr val="bg1"/>
            </a:solidFill>
            <a:round/>
            <a:headEnd/>
            <a:tailEnd/>
          </a:ln>
          <a:effectLst/>
        </p:spPr>
        <p:txBody>
          <a:bodyPr lIns="91434" tIns="45717" rIns="91434" bIns="45717"/>
          <a:lstStyle/>
          <a:p>
            <a:pPr>
              <a:defRPr/>
            </a:pPr>
            <a:endParaRPr lang="de-DE"/>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algn="ctr" defTabSz="965200" rtl="0" eaLnBrk="0" fontAlgn="base" hangingPunct="0">
        <a:spcBef>
          <a:spcPct val="0"/>
        </a:spcBef>
        <a:spcAft>
          <a:spcPct val="0"/>
        </a:spcAft>
        <a:defRPr sz="4600">
          <a:solidFill>
            <a:schemeClr val="bg1"/>
          </a:solidFill>
          <a:latin typeface="+mj-lt"/>
          <a:ea typeface="+mj-ea"/>
          <a:cs typeface="+mj-cs"/>
        </a:defRPr>
      </a:lvl1pPr>
      <a:lvl2pPr algn="ctr" defTabSz="965200" rtl="0" eaLnBrk="0" fontAlgn="base" hangingPunct="0">
        <a:spcBef>
          <a:spcPct val="0"/>
        </a:spcBef>
        <a:spcAft>
          <a:spcPct val="0"/>
        </a:spcAft>
        <a:defRPr sz="4600">
          <a:solidFill>
            <a:schemeClr val="bg1"/>
          </a:solidFill>
          <a:latin typeface="Arial" pitchFamily="34" charset="0"/>
        </a:defRPr>
      </a:lvl2pPr>
      <a:lvl3pPr algn="ctr" defTabSz="965200" rtl="0" eaLnBrk="0" fontAlgn="base" hangingPunct="0">
        <a:spcBef>
          <a:spcPct val="0"/>
        </a:spcBef>
        <a:spcAft>
          <a:spcPct val="0"/>
        </a:spcAft>
        <a:defRPr sz="4600">
          <a:solidFill>
            <a:schemeClr val="bg1"/>
          </a:solidFill>
          <a:latin typeface="Arial" pitchFamily="34" charset="0"/>
        </a:defRPr>
      </a:lvl3pPr>
      <a:lvl4pPr algn="ctr" defTabSz="965200" rtl="0" eaLnBrk="0" fontAlgn="base" hangingPunct="0">
        <a:spcBef>
          <a:spcPct val="0"/>
        </a:spcBef>
        <a:spcAft>
          <a:spcPct val="0"/>
        </a:spcAft>
        <a:defRPr sz="4600">
          <a:solidFill>
            <a:schemeClr val="bg1"/>
          </a:solidFill>
          <a:latin typeface="Arial" pitchFamily="34" charset="0"/>
        </a:defRPr>
      </a:lvl4pPr>
      <a:lvl5pPr algn="ctr" defTabSz="965200" rtl="0" eaLnBrk="0" fontAlgn="base" hangingPunct="0">
        <a:spcBef>
          <a:spcPct val="0"/>
        </a:spcBef>
        <a:spcAft>
          <a:spcPct val="0"/>
        </a:spcAft>
        <a:defRPr sz="4600">
          <a:solidFill>
            <a:schemeClr val="bg1"/>
          </a:solidFill>
          <a:latin typeface="Arial" pitchFamily="34" charset="0"/>
        </a:defRPr>
      </a:lvl5pPr>
      <a:lvl6pPr marL="457169" algn="ctr" defTabSz="966723" rtl="0" fontAlgn="base">
        <a:spcBef>
          <a:spcPct val="0"/>
        </a:spcBef>
        <a:spcAft>
          <a:spcPct val="0"/>
        </a:spcAft>
        <a:defRPr sz="4600">
          <a:solidFill>
            <a:schemeClr val="bg1"/>
          </a:solidFill>
          <a:latin typeface="Arial" pitchFamily="34" charset="0"/>
        </a:defRPr>
      </a:lvl6pPr>
      <a:lvl7pPr marL="914338" algn="ctr" defTabSz="966723" rtl="0" fontAlgn="base">
        <a:spcBef>
          <a:spcPct val="0"/>
        </a:spcBef>
        <a:spcAft>
          <a:spcPct val="0"/>
        </a:spcAft>
        <a:defRPr sz="4600">
          <a:solidFill>
            <a:schemeClr val="bg1"/>
          </a:solidFill>
          <a:latin typeface="Arial" pitchFamily="34" charset="0"/>
        </a:defRPr>
      </a:lvl7pPr>
      <a:lvl8pPr marL="1371508" algn="ctr" defTabSz="966723" rtl="0" fontAlgn="base">
        <a:spcBef>
          <a:spcPct val="0"/>
        </a:spcBef>
        <a:spcAft>
          <a:spcPct val="0"/>
        </a:spcAft>
        <a:defRPr sz="4600">
          <a:solidFill>
            <a:schemeClr val="bg1"/>
          </a:solidFill>
          <a:latin typeface="Arial" pitchFamily="34" charset="0"/>
        </a:defRPr>
      </a:lvl8pPr>
      <a:lvl9pPr marL="1828677" algn="ctr" defTabSz="966723" rtl="0" fontAlgn="base">
        <a:spcBef>
          <a:spcPct val="0"/>
        </a:spcBef>
        <a:spcAft>
          <a:spcPct val="0"/>
        </a:spcAft>
        <a:defRPr sz="4600">
          <a:solidFill>
            <a:schemeClr val="bg1"/>
          </a:solidFill>
          <a:latin typeface="Arial" pitchFamily="34" charset="0"/>
        </a:defRPr>
      </a:lvl9pPr>
    </p:titleStyle>
    <p:bodyStyle>
      <a:lvl1pPr marL="360363" indent="-360363" algn="l" defTabSz="965200" rtl="0" eaLnBrk="0" fontAlgn="base" hangingPunct="0">
        <a:spcBef>
          <a:spcPct val="20000"/>
        </a:spcBef>
        <a:spcAft>
          <a:spcPct val="0"/>
        </a:spcAft>
        <a:buChar char="•"/>
        <a:defRPr sz="3400">
          <a:solidFill>
            <a:schemeClr val="bg1"/>
          </a:solidFill>
          <a:latin typeface="+mn-lt"/>
          <a:ea typeface="+mn-ea"/>
          <a:cs typeface="+mn-cs"/>
        </a:defRPr>
      </a:lvl1pPr>
      <a:lvl2pPr marL="784225" indent="-301625" algn="l" defTabSz="965200" rtl="0" eaLnBrk="0" fontAlgn="base" hangingPunct="0">
        <a:spcBef>
          <a:spcPct val="20000"/>
        </a:spcBef>
        <a:spcAft>
          <a:spcPct val="0"/>
        </a:spcAft>
        <a:buChar char="–"/>
        <a:defRPr sz="3000">
          <a:solidFill>
            <a:schemeClr val="bg1"/>
          </a:solidFill>
          <a:latin typeface="+mn-lt"/>
        </a:defRPr>
      </a:lvl2pPr>
      <a:lvl3pPr marL="1206500" indent="-239713" algn="l" defTabSz="965200" rtl="0" eaLnBrk="0" fontAlgn="base" hangingPunct="0">
        <a:spcBef>
          <a:spcPct val="20000"/>
        </a:spcBef>
        <a:spcAft>
          <a:spcPct val="0"/>
        </a:spcAft>
        <a:buChar char="•"/>
        <a:defRPr sz="2500">
          <a:solidFill>
            <a:schemeClr val="bg1"/>
          </a:solidFill>
          <a:latin typeface="+mn-lt"/>
        </a:defRPr>
      </a:lvl3pPr>
      <a:lvl4pPr marL="1689100" indent="-239713" algn="l" defTabSz="965200" rtl="0" eaLnBrk="0" fontAlgn="base" hangingPunct="0">
        <a:spcBef>
          <a:spcPct val="20000"/>
        </a:spcBef>
        <a:spcAft>
          <a:spcPct val="0"/>
        </a:spcAft>
        <a:buChar char="–"/>
        <a:defRPr sz="2100">
          <a:solidFill>
            <a:schemeClr val="bg1"/>
          </a:solidFill>
          <a:latin typeface="+mn-lt"/>
        </a:defRPr>
      </a:lvl4pPr>
      <a:lvl5pPr marL="2170113" indent="-238125" algn="l" defTabSz="965200" rtl="0" eaLnBrk="0" fontAlgn="base" hangingPunct="0">
        <a:spcBef>
          <a:spcPct val="20000"/>
        </a:spcBef>
        <a:spcAft>
          <a:spcPct val="0"/>
        </a:spcAft>
        <a:buChar char="»"/>
        <a:defRPr sz="2100">
          <a:solidFill>
            <a:schemeClr val="bg1"/>
          </a:solidFill>
          <a:latin typeface="+mn-lt"/>
        </a:defRPr>
      </a:lvl5pPr>
      <a:lvl6pPr marL="2628723" indent="-239697" algn="l" defTabSz="966723" rtl="0" fontAlgn="base">
        <a:spcBef>
          <a:spcPct val="20000"/>
        </a:spcBef>
        <a:spcAft>
          <a:spcPct val="0"/>
        </a:spcAft>
        <a:buChar char="»"/>
        <a:defRPr sz="2100">
          <a:solidFill>
            <a:schemeClr val="bg1"/>
          </a:solidFill>
          <a:latin typeface="+mn-lt"/>
        </a:defRPr>
      </a:lvl6pPr>
      <a:lvl7pPr marL="3085893" indent="-239697" algn="l" defTabSz="966723" rtl="0" fontAlgn="base">
        <a:spcBef>
          <a:spcPct val="20000"/>
        </a:spcBef>
        <a:spcAft>
          <a:spcPct val="0"/>
        </a:spcAft>
        <a:buChar char="»"/>
        <a:defRPr sz="2100">
          <a:solidFill>
            <a:schemeClr val="bg1"/>
          </a:solidFill>
          <a:latin typeface="+mn-lt"/>
        </a:defRPr>
      </a:lvl7pPr>
      <a:lvl8pPr marL="3543062" indent="-239697" algn="l" defTabSz="966723" rtl="0" fontAlgn="base">
        <a:spcBef>
          <a:spcPct val="20000"/>
        </a:spcBef>
        <a:spcAft>
          <a:spcPct val="0"/>
        </a:spcAft>
        <a:buChar char="»"/>
        <a:defRPr sz="2100">
          <a:solidFill>
            <a:schemeClr val="bg1"/>
          </a:solidFill>
          <a:latin typeface="+mn-lt"/>
        </a:defRPr>
      </a:lvl8pPr>
      <a:lvl9pPr marL="4000231" indent="-239697" algn="l" defTabSz="966723" rtl="0" fontAlgn="base">
        <a:spcBef>
          <a:spcPct val="20000"/>
        </a:spcBef>
        <a:spcAft>
          <a:spcPct val="0"/>
        </a:spcAft>
        <a:buChar char="»"/>
        <a:defRPr sz="2100">
          <a:solidFill>
            <a:schemeClr val="bg1"/>
          </a:solidFill>
          <a:latin typeface="+mn-lt"/>
        </a:defRPr>
      </a:lvl9pPr>
    </p:bodyStyle>
    <p:otherStyle>
      <a:defPPr>
        <a:defRPr lang="de-DE"/>
      </a:defPPr>
      <a:lvl1pPr marL="0" algn="l" defTabSz="914338" rtl="0" eaLnBrk="1" latinLnBrk="0" hangingPunct="1">
        <a:defRPr sz="1800" kern="1200">
          <a:solidFill>
            <a:schemeClr val="tx1"/>
          </a:solidFill>
          <a:latin typeface="+mn-lt"/>
          <a:ea typeface="+mn-ea"/>
          <a:cs typeface="+mn-cs"/>
        </a:defRPr>
      </a:lvl1pPr>
      <a:lvl2pPr marL="457169" algn="l" defTabSz="914338" rtl="0" eaLnBrk="1" latinLnBrk="0" hangingPunct="1">
        <a:defRPr sz="1800" kern="1200">
          <a:solidFill>
            <a:schemeClr val="tx1"/>
          </a:solidFill>
          <a:latin typeface="+mn-lt"/>
          <a:ea typeface="+mn-ea"/>
          <a:cs typeface="+mn-cs"/>
        </a:defRPr>
      </a:lvl2pPr>
      <a:lvl3pPr marL="914338" algn="l" defTabSz="914338" rtl="0" eaLnBrk="1" latinLnBrk="0" hangingPunct="1">
        <a:defRPr sz="1800" kern="1200">
          <a:solidFill>
            <a:schemeClr val="tx1"/>
          </a:solidFill>
          <a:latin typeface="+mn-lt"/>
          <a:ea typeface="+mn-ea"/>
          <a:cs typeface="+mn-cs"/>
        </a:defRPr>
      </a:lvl3pPr>
      <a:lvl4pPr marL="1371508" algn="l" defTabSz="914338" rtl="0" eaLnBrk="1" latinLnBrk="0" hangingPunct="1">
        <a:defRPr sz="1800" kern="1200">
          <a:solidFill>
            <a:schemeClr val="tx1"/>
          </a:solidFill>
          <a:latin typeface="+mn-lt"/>
          <a:ea typeface="+mn-ea"/>
          <a:cs typeface="+mn-cs"/>
        </a:defRPr>
      </a:lvl4pPr>
      <a:lvl5pPr marL="1828677" algn="l" defTabSz="914338" rtl="0" eaLnBrk="1" latinLnBrk="0" hangingPunct="1">
        <a:defRPr sz="1800" kern="1200">
          <a:solidFill>
            <a:schemeClr val="tx1"/>
          </a:solidFill>
          <a:latin typeface="+mn-lt"/>
          <a:ea typeface="+mn-ea"/>
          <a:cs typeface="+mn-cs"/>
        </a:defRPr>
      </a:lvl5pPr>
      <a:lvl6pPr marL="2285846" algn="l" defTabSz="914338" rtl="0" eaLnBrk="1" latinLnBrk="0" hangingPunct="1">
        <a:defRPr sz="1800" kern="1200">
          <a:solidFill>
            <a:schemeClr val="tx1"/>
          </a:solidFill>
          <a:latin typeface="+mn-lt"/>
          <a:ea typeface="+mn-ea"/>
          <a:cs typeface="+mn-cs"/>
        </a:defRPr>
      </a:lvl6pPr>
      <a:lvl7pPr marL="2743015" algn="l" defTabSz="914338" rtl="0" eaLnBrk="1" latinLnBrk="0" hangingPunct="1">
        <a:defRPr sz="1800" kern="1200">
          <a:solidFill>
            <a:schemeClr val="tx1"/>
          </a:solidFill>
          <a:latin typeface="+mn-lt"/>
          <a:ea typeface="+mn-ea"/>
          <a:cs typeface="+mn-cs"/>
        </a:defRPr>
      </a:lvl7pPr>
      <a:lvl8pPr marL="3200184" algn="l" defTabSz="914338" rtl="0" eaLnBrk="1" latinLnBrk="0" hangingPunct="1">
        <a:defRPr sz="1800" kern="1200">
          <a:solidFill>
            <a:schemeClr val="tx1"/>
          </a:solidFill>
          <a:latin typeface="+mn-lt"/>
          <a:ea typeface="+mn-ea"/>
          <a:cs typeface="+mn-cs"/>
        </a:defRPr>
      </a:lvl8pPr>
      <a:lvl9pPr marL="3657354" algn="l" defTabSz="91433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www.umwelt-plakette.de/"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www.umwelt-plakette.de/" TargetMode="External"/><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00088" y="1443038"/>
            <a:ext cx="8842375" cy="2643187"/>
          </a:xfrm>
        </p:spPr>
        <p:txBody>
          <a:bodyPr/>
          <a:lstStyle/>
          <a:p>
            <a:pPr eaLnBrk="1" hangingPunct="1"/>
            <a:r>
              <a:rPr lang="de-DE" smtClean="0"/>
              <a:t/>
            </a:r>
            <a:br>
              <a:rPr lang="de-DE" smtClean="0"/>
            </a:br>
            <a:r>
              <a:rPr lang="de-DE" sz="5400" b="1" smtClean="0">
                <a:latin typeface="Calibri" pitchFamily="34" charset="0"/>
              </a:rPr>
              <a:t>Low emmission zones in Germany</a:t>
            </a:r>
            <a:r>
              <a:rPr lang="de-DE" sz="5400" smtClean="0"/>
              <a:t/>
            </a:r>
            <a:br>
              <a:rPr lang="de-DE" sz="5400" smtClean="0"/>
            </a:br>
            <a:r>
              <a:rPr lang="de-DE" sz="5400" b="1" smtClean="0">
                <a:latin typeface="Calibri" pitchFamily="34" charset="0"/>
              </a:rPr>
              <a:t/>
            </a:r>
            <a:br>
              <a:rPr lang="de-DE" sz="5400" b="1" smtClean="0">
                <a:latin typeface="Calibri" pitchFamily="34" charset="0"/>
              </a:rPr>
            </a:br>
            <a:r>
              <a:rPr lang="de-DE" sz="1800" smtClean="0"/>
              <a:t/>
            </a:r>
            <a:br>
              <a:rPr lang="de-DE" sz="1800" smtClean="0"/>
            </a:br>
            <a:r>
              <a:rPr lang="de-DE" sz="1800" smtClean="0"/>
              <a:t/>
            </a:r>
            <a:br>
              <a:rPr lang="de-DE" sz="1800" smtClean="0"/>
            </a:br>
            <a:endParaRPr lang="de-DE" sz="1800" smtClean="0"/>
          </a:p>
        </p:txBody>
      </p:sp>
      <p:sp>
        <p:nvSpPr>
          <p:cNvPr id="2051" name="Rectangle 3"/>
          <p:cNvSpPr>
            <a:spLocks noGrp="1" noChangeArrowheads="1"/>
          </p:cNvSpPr>
          <p:nvPr>
            <p:ph type="subTitle" idx="1"/>
          </p:nvPr>
        </p:nvSpPr>
        <p:spPr>
          <a:xfrm>
            <a:off x="1271588" y="4872038"/>
            <a:ext cx="7800975" cy="2214562"/>
          </a:xfrm>
        </p:spPr>
        <p:txBody>
          <a:bodyPr/>
          <a:lstStyle/>
          <a:p>
            <a:pPr eaLnBrk="1" hangingPunct="1"/>
            <a:endParaRPr lang="de-DE" sz="2100" smtClean="0"/>
          </a:p>
          <a:p>
            <a:pPr eaLnBrk="1" hangingPunct="1"/>
            <a:endParaRPr lang="de-DE" sz="2100" smtClean="0"/>
          </a:p>
        </p:txBody>
      </p:sp>
      <p:pic>
        <p:nvPicPr>
          <p:cNvPr id="2052" name="Picture 5"/>
          <p:cNvPicPr>
            <a:picLocks noChangeAspect="1" noChangeArrowheads="1"/>
          </p:cNvPicPr>
          <p:nvPr/>
        </p:nvPicPr>
        <p:blipFill>
          <a:blip r:embed="rId2" cstate="print"/>
          <a:srcRect/>
          <a:stretch>
            <a:fillRect/>
          </a:stretch>
        </p:blipFill>
        <p:spPr bwMode="auto">
          <a:xfrm>
            <a:off x="2843213" y="3657600"/>
            <a:ext cx="1343025" cy="1323975"/>
          </a:xfrm>
          <a:prstGeom prst="rect">
            <a:avLst/>
          </a:prstGeom>
          <a:noFill/>
          <a:ln w="9525">
            <a:noFill/>
            <a:miter lim="800000"/>
            <a:headEnd/>
            <a:tailEnd/>
          </a:ln>
        </p:spPr>
      </p:pic>
      <p:pic>
        <p:nvPicPr>
          <p:cNvPr id="2053" name="Picture 6"/>
          <p:cNvPicPr>
            <a:picLocks noChangeAspect="1" noChangeArrowheads="1"/>
          </p:cNvPicPr>
          <p:nvPr/>
        </p:nvPicPr>
        <p:blipFill>
          <a:blip r:embed="rId3" cstate="print"/>
          <a:srcRect/>
          <a:stretch>
            <a:fillRect/>
          </a:stretch>
        </p:blipFill>
        <p:spPr bwMode="auto">
          <a:xfrm>
            <a:off x="4271963" y="3657600"/>
            <a:ext cx="1343025" cy="1323975"/>
          </a:xfrm>
          <a:prstGeom prst="rect">
            <a:avLst/>
          </a:prstGeom>
          <a:noFill/>
          <a:ln w="9525">
            <a:noFill/>
            <a:miter lim="800000"/>
            <a:headEnd/>
            <a:tailEnd/>
          </a:ln>
        </p:spPr>
      </p:pic>
      <p:pic>
        <p:nvPicPr>
          <p:cNvPr id="2054" name="Picture 7"/>
          <p:cNvPicPr>
            <a:picLocks noChangeAspect="1" noChangeArrowheads="1"/>
          </p:cNvPicPr>
          <p:nvPr/>
        </p:nvPicPr>
        <p:blipFill>
          <a:blip r:embed="rId4" cstate="print"/>
          <a:srcRect/>
          <a:stretch>
            <a:fillRect/>
          </a:stretch>
        </p:blipFill>
        <p:spPr bwMode="auto">
          <a:xfrm>
            <a:off x="5700713" y="3657600"/>
            <a:ext cx="1343025" cy="1323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el 1"/>
          <p:cNvSpPr>
            <a:spLocks noGrp="1"/>
          </p:cNvSpPr>
          <p:nvPr>
            <p:ph type="title"/>
          </p:nvPr>
        </p:nvSpPr>
        <p:spPr/>
        <p:txBody>
          <a:bodyPr/>
          <a:lstStyle/>
          <a:p>
            <a:r>
              <a:rPr lang="en-GB" sz="4400" b="1" smtClean="0">
                <a:latin typeface="Calibri" pitchFamily="34" charset="0"/>
              </a:rPr>
              <a:t>Problem: Nitrogen oxide (NOx)</a:t>
            </a:r>
            <a:endParaRPr lang="de-DE" sz="4400" b="1" smtClean="0">
              <a:latin typeface="Calibri" pitchFamily="34" charset="0"/>
            </a:endParaRPr>
          </a:p>
        </p:txBody>
      </p:sp>
      <p:sp>
        <p:nvSpPr>
          <p:cNvPr id="11267" name="Inhaltsplatzhalter 2"/>
          <p:cNvSpPr>
            <a:spLocks noGrp="1"/>
          </p:cNvSpPr>
          <p:nvPr>
            <p:ph idx="1"/>
          </p:nvPr>
        </p:nvSpPr>
        <p:spPr/>
        <p:txBody>
          <a:bodyPr/>
          <a:lstStyle/>
          <a:p>
            <a:r>
              <a:rPr lang="en-GB" sz="2800" smtClean="0">
                <a:latin typeface="Calibri" pitchFamily="34" charset="0"/>
              </a:rPr>
              <a:t>From 2010 on the Directive 2001/81/EC obliges the EU Member States to meet additional limit values for nitrogen oxide (NOx) or take suitable action to reach those set limit values</a:t>
            </a:r>
            <a:endParaRPr lang="de-DE" sz="2800" smtClean="0">
              <a:latin typeface="Calibri" pitchFamily="34" charset="0"/>
            </a:endParaRPr>
          </a:p>
          <a:p>
            <a:r>
              <a:rPr lang="en-GB" sz="2800" smtClean="0">
                <a:latin typeface="Calibri" pitchFamily="34" charset="0"/>
              </a:rPr>
              <a:t>Directive 2001/81/EC  is part of the air quality package</a:t>
            </a:r>
            <a:endParaRPr lang="de-DE" sz="2800" smtClean="0">
              <a:latin typeface="Calibri" pitchFamily="34" charset="0"/>
            </a:endParaRPr>
          </a:p>
          <a:p>
            <a:r>
              <a:rPr lang="en-GB" sz="2800" smtClean="0">
                <a:latin typeface="Calibri" pitchFamily="34" charset="0"/>
              </a:rPr>
              <a:t>Implemented in national law in Germany in the so-called 33. BImSchV – therefore it`s up to the German government to create an action plan giving possiblities to meet the aforementioned limit values</a:t>
            </a:r>
            <a:endParaRPr lang="de-DE" sz="2800" smtClean="0">
              <a:latin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42963" y="1371600"/>
            <a:ext cx="8842375" cy="5715000"/>
          </a:xfrm>
        </p:spPr>
        <p:txBody>
          <a:bodyPr/>
          <a:lstStyle/>
          <a:p>
            <a:pPr>
              <a:spcBef>
                <a:spcPts val="600"/>
              </a:spcBef>
              <a:buFontTx/>
              <a:buNone/>
              <a:defRPr/>
            </a:pPr>
            <a:r>
              <a:rPr lang="en-GB" sz="3200" dirty="0" smtClean="0"/>
              <a:t>                       </a:t>
            </a:r>
          </a:p>
          <a:p>
            <a:pPr algn="ctr">
              <a:spcBef>
                <a:spcPts val="600"/>
              </a:spcBef>
              <a:buFontTx/>
              <a:buNone/>
              <a:defRPr/>
            </a:pPr>
            <a:r>
              <a:rPr lang="en-GB" sz="5400" b="1" dirty="0" smtClean="0">
                <a:latin typeface="Calibri" pitchFamily="34" charset="0"/>
              </a:rPr>
              <a:t>Future challenges</a:t>
            </a:r>
          </a:p>
          <a:p>
            <a:pPr algn="ctr">
              <a:spcBef>
                <a:spcPts val="600"/>
              </a:spcBef>
              <a:buFontTx/>
              <a:buNone/>
              <a:defRPr/>
            </a:pPr>
            <a:endParaRPr lang="de-DE" sz="1200" b="1" dirty="0" smtClean="0">
              <a:solidFill>
                <a:schemeClr val="bg1">
                  <a:lumMod val="95000"/>
                </a:schemeClr>
              </a:solidFill>
              <a:latin typeface="Calibri" pitchFamily="34" charset="0"/>
              <a:cs typeface="Times New Roman" pitchFamily="18" charset="0"/>
            </a:endParaRPr>
          </a:p>
          <a:p>
            <a:pPr>
              <a:spcBef>
                <a:spcPts val="600"/>
              </a:spcBef>
              <a:defRPr/>
            </a:pPr>
            <a:r>
              <a:rPr lang="en-GB" sz="2800" dirty="0" smtClean="0">
                <a:latin typeface="Calibri" pitchFamily="34" charset="0"/>
              </a:rPr>
              <a:t>Enhancement of an energy and environmental friendly politic which takes </a:t>
            </a:r>
            <a:r>
              <a:rPr lang="en-GB" sz="2800" smtClean="0">
                <a:latin typeface="Calibri" pitchFamily="34" charset="0"/>
              </a:rPr>
              <a:t>into account cost </a:t>
            </a:r>
            <a:r>
              <a:rPr lang="en-GB" sz="2800" dirty="0" smtClean="0">
                <a:latin typeface="Calibri" pitchFamily="34" charset="0"/>
              </a:rPr>
              <a:t>efficiency and competition and supports market-based solutions.</a:t>
            </a:r>
            <a:endParaRPr lang="de-DE" sz="2800" dirty="0" smtClean="0">
              <a:latin typeface="Calibri" pitchFamily="34" charset="0"/>
            </a:endParaRPr>
          </a:p>
          <a:p>
            <a:pPr>
              <a:defRPr/>
            </a:pPr>
            <a:r>
              <a:rPr lang="en-GB" sz="2800" dirty="0" smtClean="0">
                <a:latin typeface="Calibri" pitchFamily="34" charset="0"/>
              </a:rPr>
              <a:t>Deciding environmental matters and in particular the low emmission zone must take into account the local industry and involve the respective associations.</a:t>
            </a:r>
            <a:endParaRPr lang="de-DE" sz="2800" dirty="0" smtClean="0">
              <a:latin typeface="Calibri" pitchFamily="34" charset="0"/>
            </a:endParaRPr>
          </a:p>
          <a:p>
            <a:pPr>
              <a:defRPr/>
            </a:pPr>
            <a:r>
              <a:rPr lang="en-GB" sz="2800" dirty="0" smtClean="0">
                <a:latin typeface="Calibri" pitchFamily="34" charset="0"/>
              </a:rPr>
              <a:t>Need for the development of a sustainable concept regarding energy and environmental matters.</a:t>
            </a:r>
            <a:endParaRPr lang="de-DE" sz="2800" dirty="0" smtClean="0">
              <a:latin typeface="Calibri" pitchFamily="34" charset="0"/>
            </a:endParaRPr>
          </a:p>
          <a:p>
            <a:pPr>
              <a:defRPr/>
            </a:pPr>
            <a:endParaRPr lang="de-DE" dirty="0">
              <a:solidFill>
                <a:schemeClr val="bg1">
                  <a:lumMod val="95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57213" y="1800225"/>
            <a:ext cx="9286875" cy="1544638"/>
          </a:xfrm>
        </p:spPr>
        <p:txBody>
          <a:bodyPr/>
          <a:lstStyle/>
          <a:p>
            <a:r>
              <a:rPr lang="en-GB" sz="3600" smtClean="0">
                <a:latin typeface="Calibri" pitchFamily="34" charset="0"/>
              </a:rPr>
              <a:t>Thank you!</a:t>
            </a:r>
            <a:endParaRPr lang="de-DE" sz="3600" smtClean="0">
              <a:latin typeface="Calibri" pitchFamily="34" charset="0"/>
            </a:endParaRPr>
          </a:p>
        </p:txBody>
      </p:sp>
      <p:pic>
        <p:nvPicPr>
          <p:cNvPr id="4" name="Picture 4"/>
          <p:cNvPicPr>
            <a:picLocks noChangeAspect="1" noChangeArrowheads="1"/>
          </p:cNvPicPr>
          <p:nvPr/>
        </p:nvPicPr>
        <p:blipFill>
          <a:blip r:embed="rId3" cstate="print"/>
          <a:srcRect/>
          <a:stretch>
            <a:fillRect/>
          </a:stretch>
        </p:blipFill>
        <p:spPr bwMode="auto">
          <a:xfrm>
            <a:off x="2408238" y="3224213"/>
            <a:ext cx="5808662" cy="3925887"/>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42963" y="1371600"/>
            <a:ext cx="8842375" cy="5943600"/>
          </a:xfrm>
        </p:spPr>
        <p:txBody>
          <a:bodyPr/>
          <a:lstStyle/>
          <a:p>
            <a:pPr algn="ctr">
              <a:buFontTx/>
              <a:buNone/>
              <a:defRPr/>
            </a:pPr>
            <a:r>
              <a:rPr lang="en-GB" sz="2800" b="1" dirty="0" smtClean="0">
                <a:latin typeface="Calibri" pitchFamily="34" charset="0"/>
              </a:rPr>
              <a:t>Limits set by the EU in Directive 1999/30/EC</a:t>
            </a:r>
          </a:p>
          <a:p>
            <a:pPr algn="ctr">
              <a:buFontTx/>
              <a:buNone/>
              <a:defRPr/>
            </a:pPr>
            <a:r>
              <a:rPr lang="de-DE" sz="2800" b="1" dirty="0" smtClean="0">
                <a:latin typeface="Calibri" pitchFamily="34" charset="0"/>
              </a:rPr>
              <a:t>on </a:t>
            </a:r>
            <a:r>
              <a:rPr lang="de-DE" sz="2800" b="1" dirty="0" err="1" smtClean="0">
                <a:latin typeface="Calibri" pitchFamily="34" charset="0"/>
              </a:rPr>
              <a:t>air</a:t>
            </a:r>
            <a:r>
              <a:rPr lang="de-DE" sz="2800" b="1" dirty="0" smtClean="0">
                <a:latin typeface="Calibri" pitchFamily="34" charset="0"/>
              </a:rPr>
              <a:t> </a:t>
            </a:r>
            <a:r>
              <a:rPr lang="de-DE" sz="2800" b="1" dirty="0" err="1" smtClean="0">
                <a:latin typeface="Calibri" pitchFamily="34" charset="0"/>
              </a:rPr>
              <a:t>quality</a:t>
            </a:r>
            <a:r>
              <a:rPr lang="de-DE" sz="2800" b="1" dirty="0" smtClean="0">
                <a:latin typeface="Calibri" pitchFamily="34" charset="0"/>
              </a:rPr>
              <a:t> </a:t>
            </a:r>
            <a:r>
              <a:rPr lang="de-DE" sz="2800" b="1" dirty="0" err="1" smtClean="0">
                <a:latin typeface="Calibri" pitchFamily="34" charset="0"/>
              </a:rPr>
              <a:t>limit</a:t>
            </a:r>
            <a:r>
              <a:rPr lang="de-DE" sz="2800" b="1" dirty="0" smtClean="0">
                <a:latin typeface="Calibri" pitchFamily="34" charset="0"/>
              </a:rPr>
              <a:t> </a:t>
            </a:r>
            <a:r>
              <a:rPr lang="de-DE" sz="2800" b="1" dirty="0" err="1" smtClean="0">
                <a:latin typeface="Calibri" pitchFamily="34" charset="0"/>
              </a:rPr>
              <a:t>values</a:t>
            </a:r>
            <a:r>
              <a:rPr lang="de-DE" sz="2800" b="1" dirty="0" smtClean="0">
                <a:latin typeface="Calibri" pitchFamily="34" charset="0"/>
              </a:rPr>
              <a:t> </a:t>
            </a:r>
            <a:r>
              <a:rPr lang="en-GB" sz="2800" b="1" dirty="0" smtClean="0">
                <a:latin typeface="Calibri" pitchFamily="34" charset="0"/>
              </a:rPr>
              <a:t> </a:t>
            </a:r>
            <a:endParaRPr lang="de-DE" sz="2800" b="1" dirty="0" smtClean="0">
              <a:latin typeface="Calibri" pitchFamily="34" charset="0"/>
            </a:endParaRPr>
          </a:p>
          <a:p>
            <a:pPr>
              <a:buFontTx/>
              <a:buNone/>
              <a:defRPr/>
            </a:pPr>
            <a:endParaRPr lang="en-GB" sz="2400" dirty="0" smtClean="0">
              <a:latin typeface="Calibri" pitchFamily="34" charset="0"/>
            </a:endParaRPr>
          </a:p>
          <a:p>
            <a:pPr>
              <a:defRPr/>
            </a:pPr>
            <a:r>
              <a:rPr lang="en-GB" sz="2400" dirty="0" smtClean="0">
                <a:latin typeface="Calibri" pitchFamily="34" charset="0"/>
              </a:rPr>
              <a:t>Average daily limit value of particulate matter (PM</a:t>
            </a:r>
            <a:r>
              <a:rPr lang="en-GB" sz="2400" baseline="-25000" dirty="0" smtClean="0">
                <a:latin typeface="Calibri" pitchFamily="34" charset="0"/>
              </a:rPr>
              <a:t>10</a:t>
            </a:r>
            <a:r>
              <a:rPr lang="en-GB" sz="2400" dirty="0" smtClean="0">
                <a:latin typeface="Calibri" pitchFamily="34" charset="0"/>
              </a:rPr>
              <a:t>): </a:t>
            </a:r>
            <a:endParaRPr lang="de-DE" sz="2400" dirty="0" smtClean="0">
              <a:latin typeface="Calibri" pitchFamily="34" charset="0"/>
            </a:endParaRPr>
          </a:p>
          <a:p>
            <a:pPr>
              <a:buFontTx/>
              <a:buNone/>
              <a:defRPr/>
            </a:pPr>
            <a:r>
              <a:rPr lang="en-GB" sz="2400" dirty="0" smtClean="0">
                <a:latin typeface="Calibri" pitchFamily="34" charset="0"/>
              </a:rPr>
              <a:t>		50 µg/m3 allowing 35 excesses per year</a:t>
            </a:r>
            <a:endParaRPr lang="de-DE" sz="2400" dirty="0" smtClean="0">
              <a:latin typeface="Calibri" pitchFamily="34" charset="0"/>
            </a:endParaRPr>
          </a:p>
          <a:p>
            <a:pPr>
              <a:buFontTx/>
              <a:buNone/>
              <a:defRPr/>
            </a:pPr>
            <a:r>
              <a:rPr lang="en-GB" sz="2400" dirty="0" smtClean="0">
                <a:latin typeface="Calibri" pitchFamily="34" charset="0"/>
              </a:rPr>
              <a:t> </a:t>
            </a:r>
            <a:endParaRPr lang="de-DE" sz="2400" dirty="0" smtClean="0">
              <a:latin typeface="Calibri" pitchFamily="34" charset="0"/>
            </a:endParaRPr>
          </a:p>
          <a:p>
            <a:pPr>
              <a:defRPr/>
            </a:pPr>
            <a:r>
              <a:rPr lang="en-GB" sz="2400" dirty="0" smtClean="0">
                <a:latin typeface="Calibri" pitchFamily="34" charset="0"/>
              </a:rPr>
              <a:t>The EU Member States are obliged to take „necessary actions“ in order to meet the required limit values.</a:t>
            </a:r>
            <a:endParaRPr lang="de-DE" sz="2400" dirty="0" smtClean="0">
              <a:latin typeface="Calibri" pitchFamily="34" charset="0"/>
            </a:endParaRPr>
          </a:p>
          <a:p>
            <a:pPr>
              <a:buFontTx/>
              <a:buNone/>
              <a:defRPr/>
            </a:pPr>
            <a:r>
              <a:rPr lang="en-GB" sz="2400" dirty="0" smtClean="0">
                <a:latin typeface="Calibri" pitchFamily="34" charset="0"/>
              </a:rPr>
              <a:t> </a:t>
            </a:r>
            <a:endParaRPr lang="de-DE" sz="2400" dirty="0" smtClean="0">
              <a:latin typeface="Calibri" pitchFamily="34" charset="0"/>
            </a:endParaRPr>
          </a:p>
          <a:p>
            <a:pPr>
              <a:defRPr/>
            </a:pPr>
            <a:r>
              <a:rPr lang="en-GB" sz="2400" dirty="0" smtClean="0">
                <a:latin typeface="Calibri" pitchFamily="34" charset="0"/>
              </a:rPr>
              <a:t>No specific measure are regulated by law (therefore no obligation to set up “low emmission zones").</a:t>
            </a:r>
            <a:endParaRPr lang="de-DE" sz="2400" dirty="0">
              <a:solidFill>
                <a:schemeClr val="bg1">
                  <a:lumMod val="95000"/>
                </a:schemeClr>
              </a:solidFill>
              <a:latin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1"/>
          <p:cNvSpPr>
            <a:spLocks noGrp="1"/>
          </p:cNvSpPr>
          <p:nvPr>
            <p:ph type="title"/>
          </p:nvPr>
        </p:nvSpPr>
        <p:spPr>
          <a:xfrm>
            <a:off x="5272088" y="1585913"/>
            <a:ext cx="4714875" cy="2843212"/>
          </a:xfrm>
        </p:spPr>
        <p:txBody>
          <a:bodyPr/>
          <a:lstStyle/>
          <a:p>
            <a:r>
              <a:rPr lang="en-US" sz="3600" smtClean="0"/>
              <a:t/>
            </a:r>
            <a:br>
              <a:rPr lang="en-US" sz="3600" smtClean="0"/>
            </a:br>
            <a:r>
              <a:rPr lang="en-US" sz="3600" smtClean="0">
                <a:latin typeface="Calibri" pitchFamily="34" charset="0"/>
              </a:rPr>
              <a:t>"Rag rug" Germany</a:t>
            </a:r>
            <a:r>
              <a:rPr lang="de-DE" sz="3600" smtClean="0">
                <a:latin typeface="Calibri" pitchFamily="34" charset="0"/>
              </a:rPr>
              <a:t/>
            </a:r>
            <a:br>
              <a:rPr lang="de-DE" sz="3600" smtClean="0">
                <a:latin typeface="Calibri" pitchFamily="34" charset="0"/>
              </a:rPr>
            </a:br>
            <a:r>
              <a:rPr lang="de-DE" sz="3600" smtClean="0"/>
              <a:t/>
            </a:r>
            <a:br>
              <a:rPr lang="de-DE" sz="3600" smtClean="0"/>
            </a:br>
            <a:endParaRPr lang="de-DE" sz="3600" b="1" smtClean="0">
              <a:latin typeface="Calibri" pitchFamily="34" charset="0"/>
            </a:endParaRPr>
          </a:p>
        </p:txBody>
      </p:sp>
      <p:sp>
        <p:nvSpPr>
          <p:cNvPr id="4099" name="Rechteck 4"/>
          <p:cNvSpPr>
            <a:spLocks noChangeArrowheads="1"/>
          </p:cNvSpPr>
          <p:nvPr/>
        </p:nvSpPr>
        <p:spPr bwMode="auto">
          <a:xfrm>
            <a:off x="5129213" y="5086350"/>
            <a:ext cx="4914900" cy="1938338"/>
          </a:xfrm>
          <a:prstGeom prst="rect">
            <a:avLst/>
          </a:prstGeom>
          <a:noFill/>
          <a:ln w="9525">
            <a:noFill/>
            <a:miter lim="800000"/>
            <a:headEnd/>
            <a:tailEnd/>
          </a:ln>
        </p:spPr>
        <p:txBody>
          <a:bodyPr>
            <a:spAutoFit/>
          </a:bodyPr>
          <a:lstStyle/>
          <a:p>
            <a:pPr algn="just"/>
            <a:r>
              <a:rPr lang="de-DE">
                <a:solidFill>
                  <a:schemeClr val="bg1"/>
                </a:solidFill>
                <a:latin typeface="Calibri" pitchFamily="34" charset="0"/>
                <a:ea typeface="Calibri" pitchFamily="34" charset="0"/>
                <a:cs typeface="Times New Roman" pitchFamily="18" charset="0"/>
                <a:sym typeface="Wingdings" pitchFamily="2" charset="2"/>
              </a:rPr>
              <a:t> </a:t>
            </a:r>
            <a:r>
              <a:rPr lang="en-GB">
                <a:solidFill>
                  <a:schemeClr val="bg1"/>
                </a:solidFill>
                <a:latin typeface="Calibri" pitchFamily="34" charset="0"/>
                <a:ea typeface="Calibri" pitchFamily="34" charset="0"/>
                <a:cs typeface="Times New Roman" pitchFamily="18" charset="0"/>
              </a:rPr>
              <a:t>No uniform regulations in Germany! </a:t>
            </a:r>
            <a:endParaRPr lang="de-DE">
              <a:solidFill>
                <a:schemeClr val="bg1"/>
              </a:solidFill>
              <a:latin typeface="Calibri" pitchFamily="34" charset="0"/>
              <a:ea typeface="Calibri" pitchFamily="34" charset="0"/>
              <a:cs typeface="Times New Roman" pitchFamily="18" charset="0"/>
            </a:endParaRPr>
          </a:p>
          <a:p>
            <a:pPr algn="just"/>
            <a:r>
              <a:rPr lang="de-DE">
                <a:solidFill>
                  <a:schemeClr val="bg1"/>
                </a:solidFill>
                <a:latin typeface="Calibri" pitchFamily="34" charset="0"/>
                <a:ea typeface="Calibri" pitchFamily="34" charset="0"/>
                <a:cs typeface="Times New Roman" pitchFamily="18" charset="0"/>
                <a:sym typeface="Wingdings" pitchFamily="2" charset="2"/>
              </a:rPr>
              <a:t></a:t>
            </a:r>
            <a:r>
              <a:rPr lang="en-GB">
                <a:solidFill>
                  <a:schemeClr val="bg1"/>
                </a:solidFill>
                <a:latin typeface="Calibri" pitchFamily="34" charset="0"/>
                <a:ea typeface="Calibri" pitchFamily="34" charset="0"/>
                <a:cs typeface="Times New Roman" pitchFamily="18" charset="0"/>
              </a:rPr>
              <a:t> Every town decides on their own about setting up a low emmission zone</a:t>
            </a:r>
            <a:endParaRPr lang="de-DE">
              <a:solidFill>
                <a:schemeClr val="bg1"/>
              </a:solidFill>
              <a:latin typeface="Calibri" pitchFamily="34" charset="0"/>
              <a:ea typeface="Calibri" pitchFamily="34" charset="0"/>
              <a:cs typeface="Times New Roman" pitchFamily="18" charset="0"/>
            </a:endParaRPr>
          </a:p>
        </p:txBody>
      </p:sp>
      <p:pic>
        <p:nvPicPr>
          <p:cNvPr id="4100" name="Inhaltsplatzhalter 5" descr="Karte Umweltzonen-klein-Stand Sept 2009.JPG"/>
          <p:cNvPicPr>
            <a:picLocks noGrp="1" noChangeAspect="1"/>
          </p:cNvPicPr>
          <p:nvPr>
            <p:ph idx="1"/>
          </p:nvPr>
        </p:nvPicPr>
        <p:blipFill>
          <a:blip r:embed="rId3" cstate="print"/>
          <a:srcRect/>
          <a:stretch>
            <a:fillRect/>
          </a:stretch>
        </p:blipFill>
        <p:spPr>
          <a:xfrm>
            <a:off x="606425" y="1228725"/>
            <a:ext cx="4208463" cy="5688013"/>
          </a:xfrm>
        </p:spPr>
      </p:pic>
      <p:sp>
        <p:nvSpPr>
          <p:cNvPr id="4101" name="Textfeld 6"/>
          <p:cNvSpPr txBox="1">
            <a:spLocks noChangeArrowheads="1"/>
          </p:cNvSpPr>
          <p:nvPr/>
        </p:nvSpPr>
        <p:spPr bwMode="auto">
          <a:xfrm>
            <a:off x="3057525" y="6872288"/>
            <a:ext cx="1857375" cy="615950"/>
          </a:xfrm>
          <a:prstGeom prst="rect">
            <a:avLst/>
          </a:prstGeom>
          <a:noFill/>
          <a:ln w="9525">
            <a:noFill/>
            <a:miter lim="800000"/>
            <a:headEnd/>
            <a:tailEnd/>
          </a:ln>
        </p:spPr>
        <p:txBody>
          <a:bodyPr>
            <a:spAutoFit/>
          </a:bodyPr>
          <a:lstStyle/>
          <a:p>
            <a:r>
              <a:rPr lang="de-DE" sz="1000">
                <a:solidFill>
                  <a:schemeClr val="bg1"/>
                </a:solidFill>
                <a:latin typeface="Calibri" pitchFamily="34" charset="0"/>
              </a:rPr>
              <a:t>Quelle: </a:t>
            </a:r>
            <a:r>
              <a:rPr lang="de-DE" sz="900">
                <a:solidFill>
                  <a:schemeClr val="bg1"/>
                </a:solidFill>
                <a:latin typeface="Calibri" pitchFamily="34" charset="0"/>
                <a:hlinkClick r:id="rId4"/>
              </a:rPr>
              <a:t>www.umwelt-plakette.de</a:t>
            </a:r>
            <a:endParaRPr lang="de-DE" sz="900">
              <a:solidFill>
                <a:schemeClr val="bg1"/>
              </a:solidFill>
              <a:latin typeface="Calibri" pitchFamily="34" charset="0"/>
            </a:endParaRPr>
          </a:p>
          <a:p>
            <a:endParaRPr lang="de-DE"/>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ChangeArrowheads="1"/>
          </p:cNvSpPr>
          <p:nvPr/>
        </p:nvSpPr>
        <p:spPr bwMode="auto">
          <a:xfrm>
            <a:off x="0" y="0"/>
            <a:ext cx="184150" cy="615950"/>
          </a:xfrm>
          <a:prstGeom prst="rect">
            <a:avLst/>
          </a:prstGeom>
          <a:noFill/>
          <a:ln w="9525">
            <a:noFill/>
            <a:miter lim="800000"/>
            <a:headEnd/>
            <a:tailEnd/>
          </a:ln>
        </p:spPr>
        <p:txBody>
          <a:bodyPr wrap="none" anchor="ctr">
            <a:spAutoFit/>
          </a:bodyPr>
          <a:lstStyle/>
          <a:p>
            <a:pPr eaLnBrk="0" hangingPunct="0"/>
            <a:endParaRPr lang="de-DE" sz="1000"/>
          </a:p>
          <a:p>
            <a:pPr eaLnBrk="0" hangingPunct="0"/>
            <a:endParaRPr lang="de-DE"/>
          </a:p>
        </p:txBody>
      </p:sp>
      <p:sp>
        <p:nvSpPr>
          <p:cNvPr id="5123" name="Rechteck 9"/>
          <p:cNvSpPr>
            <a:spLocks noChangeArrowheads="1"/>
          </p:cNvSpPr>
          <p:nvPr/>
        </p:nvSpPr>
        <p:spPr bwMode="auto">
          <a:xfrm>
            <a:off x="557213" y="1371600"/>
            <a:ext cx="9501187" cy="6124575"/>
          </a:xfrm>
          <a:prstGeom prst="rect">
            <a:avLst/>
          </a:prstGeom>
          <a:noFill/>
          <a:ln w="9525">
            <a:noFill/>
            <a:miter lim="800000"/>
            <a:headEnd/>
            <a:tailEnd/>
          </a:ln>
        </p:spPr>
        <p:txBody>
          <a:bodyPr>
            <a:spAutoFit/>
          </a:bodyPr>
          <a:lstStyle/>
          <a:p>
            <a:endParaRPr lang="de-DE" b="1">
              <a:solidFill>
                <a:schemeClr val="bg1"/>
              </a:solidFill>
              <a:latin typeface="Calibri" pitchFamily="34" charset="0"/>
              <a:ea typeface="Calibri" pitchFamily="34" charset="0"/>
              <a:cs typeface="Times New Roman" pitchFamily="18" charset="0"/>
            </a:endParaRPr>
          </a:p>
          <a:p>
            <a:r>
              <a:rPr lang="en-GB" sz="3600">
                <a:solidFill>
                  <a:schemeClr val="bg1"/>
                </a:solidFill>
                <a:latin typeface="Calibri" pitchFamily="34" charset="0"/>
                <a:ea typeface="Calibri" pitchFamily="34" charset="0"/>
                <a:cs typeface="Times New Roman" pitchFamily="18" charset="0"/>
              </a:rPr>
              <a:t>What is standardized</a:t>
            </a:r>
          </a:p>
          <a:p>
            <a:r>
              <a:rPr lang="en-GB" sz="3600">
                <a:solidFill>
                  <a:schemeClr val="bg1"/>
                </a:solidFill>
                <a:latin typeface="Calibri" pitchFamily="34" charset="0"/>
                <a:ea typeface="Calibri" pitchFamily="34" charset="0"/>
                <a:cs typeface="Times New Roman" pitchFamily="18" charset="0"/>
              </a:rPr>
              <a:t>Germany-wide?</a:t>
            </a:r>
          </a:p>
          <a:p>
            <a:endParaRPr lang="de-DE" sz="3200" b="1">
              <a:solidFill>
                <a:schemeClr val="bg1"/>
              </a:solidFill>
              <a:latin typeface="Calibri" pitchFamily="34" charset="0"/>
              <a:ea typeface="Calibri" pitchFamily="34" charset="0"/>
              <a:cs typeface="Times New Roman" pitchFamily="18" charset="0"/>
            </a:endParaRPr>
          </a:p>
          <a:p>
            <a:pPr>
              <a:buFont typeface="Arial" charset="0"/>
              <a:buChar char="•"/>
            </a:pPr>
            <a:r>
              <a:rPr lang="de-DE">
                <a:solidFill>
                  <a:schemeClr val="bg1"/>
                </a:solidFill>
                <a:latin typeface="Calibri" pitchFamily="34" charset="0"/>
                <a:ea typeface="Calibri" pitchFamily="34" charset="0"/>
                <a:cs typeface="Times New Roman" pitchFamily="18" charset="0"/>
              </a:rPr>
              <a:t> Emmissions-control windowscreen stickers</a:t>
            </a:r>
            <a:r>
              <a:rPr lang="en-GB">
                <a:solidFill>
                  <a:schemeClr val="bg1"/>
                </a:solidFill>
                <a:latin typeface="Calibri" pitchFamily="34" charset="0"/>
                <a:ea typeface="Calibri" pitchFamily="34" charset="0"/>
                <a:cs typeface="Times New Roman" pitchFamily="18" charset="0"/>
              </a:rPr>
              <a:t> to enter low emmission zones 	</a:t>
            </a:r>
            <a:r>
              <a:rPr lang="de-DE">
                <a:solidFill>
                  <a:schemeClr val="bg1"/>
                </a:solidFill>
                <a:latin typeface="Calibri" pitchFamily="34" charset="0"/>
                <a:ea typeface="Calibri" pitchFamily="34" charset="0"/>
                <a:cs typeface="Times New Roman" pitchFamily="18" charset="0"/>
              </a:rPr>
              <a:t>(</a:t>
            </a:r>
            <a:r>
              <a:rPr lang="de-DE">
                <a:solidFill>
                  <a:srgbClr val="C00000"/>
                </a:solidFill>
                <a:latin typeface="Calibri" pitchFamily="34" charset="0"/>
                <a:ea typeface="Calibri" pitchFamily="34" charset="0"/>
                <a:cs typeface="Times New Roman" pitchFamily="18" charset="0"/>
              </a:rPr>
              <a:t>EURO 2</a:t>
            </a:r>
            <a:r>
              <a:rPr lang="de-DE">
                <a:solidFill>
                  <a:schemeClr val="bg1"/>
                </a:solidFill>
                <a:latin typeface="Calibri" pitchFamily="34" charset="0"/>
                <a:ea typeface="Calibri" pitchFamily="34" charset="0"/>
                <a:cs typeface="Times New Roman" pitchFamily="18" charset="0"/>
              </a:rPr>
              <a:t>, </a:t>
            </a:r>
            <a:r>
              <a:rPr lang="de-DE">
                <a:solidFill>
                  <a:srgbClr val="FFC000"/>
                </a:solidFill>
                <a:latin typeface="Calibri" pitchFamily="34" charset="0"/>
                <a:ea typeface="Calibri" pitchFamily="34" charset="0"/>
                <a:cs typeface="Times New Roman" pitchFamily="18" charset="0"/>
              </a:rPr>
              <a:t>EURO 3</a:t>
            </a:r>
            <a:r>
              <a:rPr lang="de-DE">
                <a:solidFill>
                  <a:schemeClr val="bg1"/>
                </a:solidFill>
                <a:latin typeface="Calibri" pitchFamily="34" charset="0"/>
                <a:ea typeface="Calibri" pitchFamily="34" charset="0"/>
                <a:cs typeface="Times New Roman" pitchFamily="18" charset="0"/>
              </a:rPr>
              <a:t>, </a:t>
            </a:r>
            <a:r>
              <a:rPr lang="de-DE">
                <a:solidFill>
                  <a:srgbClr val="006600"/>
                </a:solidFill>
                <a:latin typeface="Calibri" pitchFamily="34" charset="0"/>
                <a:ea typeface="Calibri" pitchFamily="34" charset="0"/>
                <a:cs typeface="Times New Roman" pitchFamily="18" charset="0"/>
              </a:rPr>
              <a:t>EURO 4</a:t>
            </a:r>
            <a:r>
              <a:rPr lang="de-DE">
                <a:solidFill>
                  <a:schemeClr val="bg1"/>
                </a:solidFill>
                <a:latin typeface="Calibri" pitchFamily="34" charset="0"/>
                <a:ea typeface="Calibri" pitchFamily="34" charset="0"/>
                <a:cs typeface="Times New Roman" pitchFamily="18" charset="0"/>
              </a:rPr>
              <a:t>)</a:t>
            </a:r>
          </a:p>
          <a:p>
            <a:pPr>
              <a:buFont typeface="Arial" charset="0"/>
              <a:buChar char="•"/>
            </a:pPr>
            <a:endParaRPr lang="de-DE">
              <a:solidFill>
                <a:schemeClr val="bg1"/>
              </a:solidFill>
              <a:latin typeface="Calibri" pitchFamily="34" charset="0"/>
              <a:ea typeface="Calibri" pitchFamily="34" charset="0"/>
              <a:cs typeface="Times New Roman" pitchFamily="18" charset="0"/>
            </a:endParaRPr>
          </a:p>
          <a:p>
            <a:pPr>
              <a:buFont typeface="Arial" charset="0"/>
              <a:buChar char="•"/>
            </a:pPr>
            <a:r>
              <a:rPr lang="de-DE" b="1">
                <a:solidFill>
                  <a:schemeClr val="bg1"/>
                </a:solidFill>
                <a:latin typeface="Calibri" pitchFamily="34" charset="0"/>
                <a:ea typeface="Calibri" pitchFamily="34" charset="0"/>
                <a:cs typeface="Times New Roman" pitchFamily="18" charset="0"/>
              </a:rPr>
              <a:t> </a:t>
            </a:r>
            <a:r>
              <a:rPr lang="en-GB">
                <a:solidFill>
                  <a:schemeClr val="bg1"/>
                </a:solidFill>
                <a:latin typeface="Calibri" pitchFamily="34" charset="0"/>
                <a:ea typeface="Calibri" pitchFamily="34" charset="0"/>
                <a:cs typeface="Times New Roman" pitchFamily="18" charset="0"/>
              </a:rPr>
              <a:t>Stickers are mandatory for all cars driven in these zones – </a:t>
            </a:r>
          </a:p>
          <a:p>
            <a:r>
              <a:rPr lang="en-GB">
                <a:solidFill>
                  <a:schemeClr val="bg1"/>
                </a:solidFill>
                <a:latin typeface="Calibri" pitchFamily="34" charset="0"/>
                <a:ea typeface="Calibri" pitchFamily="34" charset="0"/>
                <a:cs typeface="Times New Roman" pitchFamily="18" charset="0"/>
              </a:rPr>
              <a:t>  also for foreign vehicles!</a:t>
            </a:r>
            <a:endParaRPr lang="de-DE">
              <a:solidFill>
                <a:schemeClr val="bg1"/>
              </a:solidFill>
              <a:latin typeface="Calibri" pitchFamily="34" charset="0"/>
              <a:ea typeface="Calibri" pitchFamily="34" charset="0"/>
              <a:cs typeface="Times New Roman" pitchFamily="18" charset="0"/>
            </a:endParaRPr>
          </a:p>
          <a:p>
            <a:pPr>
              <a:buFont typeface="Arial" charset="0"/>
              <a:buChar char="•"/>
            </a:pPr>
            <a:endParaRPr lang="de-DE">
              <a:solidFill>
                <a:schemeClr val="bg1"/>
              </a:solidFill>
              <a:latin typeface="Calibri" pitchFamily="34" charset="0"/>
              <a:ea typeface="Calibri" pitchFamily="34" charset="0"/>
              <a:cs typeface="Times New Roman" pitchFamily="18" charset="0"/>
            </a:endParaRPr>
          </a:p>
          <a:p>
            <a:pPr>
              <a:buFont typeface="Arial" charset="0"/>
              <a:buChar char="•"/>
            </a:pPr>
            <a:r>
              <a:rPr lang="de-DE">
                <a:solidFill>
                  <a:schemeClr val="bg1"/>
                </a:solidFill>
                <a:latin typeface="Calibri" pitchFamily="34" charset="0"/>
                <a:ea typeface="Calibri" pitchFamily="34" charset="0"/>
                <a:cs typeface="Times New Roman" pitchFamily="18" charset="0"/>
              </a:rPr>
              <a:t> </a:t>
            </a:r>
            <a:r>
              <a:rPr lang="en-GB">
                <a:solidFill>
                  <a:schemeClr val="bg1"/>
                </a:solidFill>
                <a:latin typeface="Calibri" pitchFamily="34" charset="0"/>
                <a:ea typeface="Calibri" pitchFamily="34" charset="0"/>
                <a:cs typeface="Times New Roman" pitchFamily="18" charset="0"/>
              </a:rPr>
              <a:t>How to obtain these stickers? </a:t>
            </a:r>
            <a:endParaRPr lang="de-DE">
              <a:solidFill>
                <a:schemeClr val="bg1"/>
              </a:solidFill>
              <a:latin typeface="Calibri" pitchFamily="34" charset="0"/>
              <a:ea typeface="Calibri" pitchFamily="34" charset="0"/>
              <a:cs typeface="Times New Roman" pitchFamily="18" charset="0"/>
            </a:endParaRPr>
          </a:p>
          <a:p>
            <a:r>
              <a:rPr lang="en-GB">
                <a:solidFill>
                  <a:schemeClr val="bg1"/>
                </a:solidFill>
                <a:latin typeface="Calibri" pitchFamily="34" charset="0"/>
                <a:ea typeface="Calibri" pitchFamily="34" charset="0"/>
                <a:cs typeface="Times New Roman" pitchFamily="18" charset="0"/>
              </a:rPr>
              <a:t>  By presenting the registration certificate to the </a:t>
            </a:r>
            <a:r>
              <a:rPr lang="en-US">
                <a:solidFill>
                  <a:schemeClr val="bg1"/>
                </a:solidFill>
                <a:latin typeface="Calibri" pitchFamily="34" charset="0"/>
                <a:ea typeface="Calibri" pitchFamily="34" charset="0"/>
                <a:cs typeface="Times New Roman" pitchFamily="18" charset="0"/>
              </a:rPr>
              <a:t>local</a:t>
            </a:r>
          </a:p>
          <a:p>
            <a:r>
              <a:rPr lang="en-US">
                <a:solidFill>
                  <a:schemeClr val="bg1"/>
                </a:solidFill>
                <a:latin typeface="Calibri" pitchFamily="34" charset="0"/>
                <a:ea typeface="Calibri" pitchFamily="34" charset="0"/>
                <a:cs typeface="Times New Roman" pitchFamily="18" charset="0"/>
              </a:rPr>
              <a:t>  licensing administration, other competent bodies </a:t>
            </a:r>
            <a:r>
              <a:rPr lang="en-GB">
                <a:solidFill>
                  <a:schemeClr val="bg1"/>
                </a:solidFill>
                <a:latin typeface="Calibri" pitchFamily="34" charset="0"/>
                <a:ea typeface="Calibri" pitchFamily="34" charset="0"/>
                <a:cs typeface="Times New Roman" pitchFamily="18" charset="0"/>
              </a:rPr>
              <a:t>or online</a:t>
            </a:r>
            <a:endParaRPr lang="de-DE">
              <a:solidFill>
                <a:schemeClr val="bg1"/>
              </a:solidFill>
              <a:latin typeface="Calibri" pitchFamily="34" charset="0"/>
              <a:ea typeface="Calibri" pitchFamily="34" charset="0"/>
              <a:cs typeface="Times New Roman" pitchFamily="18" charset="0"/>
            </a:endParaRPr>
          </a:p>
          <a:p>
            <a:r>
              <a:rPr lang="de-DE">
                <a:solidFill>
                  <a:schemeClr val="bg1"/>
                </a:solidFill>
                <a:latin typeface="Calibri" pitchFamily="34" charset="0"/>
                <a:ea typeface="Calibri" pitchFamily="34" charset="0"/>
                <a:cs typeface="Times New Roman" pitchFamily="18" charset="0"/>
                <a:sym typeface="Wingdings" pitchFamily="2" charset="2"/>
              </a:rPr>
              <a:t> Further Information: </a:t>
            </a:r>
            <a:r>
              <a:rPr lang="de-DE" u="sng">
                <a:solidFill>
                  <a:schemeClr val="bg1"/>
                </a:solidFill>
                <a:latin typeface="Calibri" pitchFamily="34" charset="0"/>
                <a:ea typeface="Calibri" pitchFamily="34" charset="0"/>
                <a:cs typeface="Times New Roman" pitchFamily="18" charset="0"/>
                <a:hlinkClick r:id="rId3"/>
              </a:rPr>
              <a:t>http://www.umwelt-plakette.de</a:t>
            </a:r>
            <a:r>
              <a:rPr lang="de-DE">
                <a:solidFill>
                  <a:schemeClr val="bg1"/>
                </a:solidFill>
                <a:latin typeface="Calibri" pitchFamily="34" charset="0"/>
                <a:ea typeface="Calibri" pitchFamily="34" charset="0"/>
                <a:cs typeface="Times New Roman" pitchFamily="18" charset="0"/>
              </a:rPr>
              <a:t>)</a:t>
            </a:r>
          </a:p>
          <a:p>
            <a:r>
              <a:rPr lang="de-DE">
                <a:solidFill>
                  <a:schemeClr val="bg1"/>
                </a:solidFill>
                <a:latin typeface="Calibri" pitchFamily="34" charset="0"/>
                <a:ea typeface="Calibri" pitchFamily="34" charset="0"/>
                <a:cs typeface="Times New Roman" pitchFamily="18" charset="0"/>
              </a:rPr>
              <a:t> </a:t>
            </a:r>
          </a:p>
        </p:txBody>
      </p:sp>
      <p:pic>
        <p:nvPicPr>
          <p:cNvPr id="5124" name="Picture 5"/>
          <p:cNvPicPr>
            <a:picLocks noChangeAspect="1" noChangeArrowheads="1"/>
          </p:cNvPicPr>
          <p:nvPr/>
        </p:nvPicPr>
        <p:blipFill>
          <a:blip r:embed="rId4" cstate="print"/>
          <a:srcRect/>
          <a:stretch>
            <a:fillRect/>
          </a:stretch>
        </p:blipFill>
        <p:spPr bwMode="auto">
          <a:xfrm>
            <a:off x="5129213" y="1800225"/>
            <a:ext cx="1343025" cy="1323975"/>
          </a:xfrm>
          <a:prstGeom prst="rect">
            <a:avLst/>
          </a:prstGeom>
          <a:noFill/>
          <a:ln w="9525">
            <a:noFill/>
            <a:miter lim="800000"/>
            <a:headEnd/>
            <a:tailEnd/>
          </a:ln>
        </p:spPr>
      </p:pic>
      <p:pic>
        <p:nvPicPr>
          <p:cNvPr id="5125" name="Picture 6"/>
          <p:cNvPicPr>
            <a:picLocks noChangeAspect="1" noChangeArrowheads="1"/>
          </p:cNvPicPr>
          <p:nvPr/>
        </p:nvPicPr>
        <p:blipFill>
          <a:blip r:embed="rId5" cstate="print"/>
          <a:srcRect/>
          <a:stretch>
            <a:fillRect/>
          </a:stretch>
        </p:blipFill>
        <p:spPr bwMode="auto">
          <a:xfrm>
            <a:off x="6772275" y="1800225"/>
            <a:ext cx="1343025" cy="1323975"/>
          </a:xfrm>
          <a:prstGeom prst="rect">
            <a:avLst/>
          </a:prstGeom>
          <a:noFill/>
          <a:ln w="9525">
            <a:noFill/>
            <a:miter lim="800000"/>
            <a:headEnd/>
            <a:tailEnd/>
          </a:ln>
        </p:spPr>
      </p:pic>
      <p:pic>
        <p:nvPicPr>
          <p:cNvPr id="5126" name="Picture 7"/>
          <p:cNvPicPr>
            <a:picLocks noChangeAspect="1" noChangeArrowheads="1"/>
          </p:cNvPicPr>
          <p:nvPr/>
        </p:nvPicPr>
        <p:blipFill>
          <a:blip r:embed="rId6" cstate="print"/>
          <a:srcRect/>
          <a:stretch>
            <a:fillRect/>
          </a:stretch>
        </p:blipFill>
        <p:spPr bwMode="auto">
          <a:xfrm>
            <a:off x="8343900" y="1800225"/>
            <a:ext cx="1343025" cy="1323975"/>
          </a:xfrm>
          <a:prstGeom prst="rect">
            <a:avLst/>
          </a:prstGeom>
          <a:noFill/>
          <a:ln w="9525">
            <a:noFill/>
            <a:miter lim="800000"/>
            <a:headEnd/>
            <a:tailEnd/>
          </a:ln>
        </p:spPr>
      </p:pic>
      <p:pic>
        <p:nvPicPr>
          <p:cNvPr id="5127" name="Picture 8"/>
          <p:cNvPicPr>
            <a:picLocks noChangeAspect="1" noChangeArrowheads="1"/>
          </p:cNvPicPr>
          <p:nvPr/>
        </p:nvPicPr>
        <p:blipFill>
          <a:blip r:embed="rId7" cstate="print"/>
          <a:srcRect/>
          <a:stretch>
            <a:fillRect/>
          </a:stretch>
        </p:blipFill>
        <p:spPr bwMode="auto">
          <a:xfrm>
            <a:off x="8272463" y="3943350"/>
            <a:ext cx="1511300" cy="25193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Pfeil nach rechts 16"/>
          <p:cNvSpPr/>
          <p:nvPr/>
        </p:nvSpPr>
        <p:spPr>
          <a:xfrm>
            <a:off x="6415088" y="2109788"/>
            <a:ext cx="3500437" cy="571500"/>
          </a:xfrm>
          <a:prstGeom prst="rightArrow">
            <a:avLst/>
          </a:prstGeom>
          <a:solidFill>
            <a:schemeClr val="accent3"/>
          </a:solidFill>
        </p:spPr>
        <p:style>
          <a:lnRef idx="3">
            <a:schemeClr val="lt1"/>
          </a:lnRef>
          <a:fillRef idx="1">
            <a:schemeClr val="accent3"/>
          </a:fillRef>
          <a:effectRef idx="1">
            <a:schemeClr val="accent3"/>
          </a:effectRef>
          <a:fontRef idx="minor">
            <a:schemeClr val="lt1"/>
          </a:fontRef>
        </p:style>
        <p:txBody>
          <a:bodyPr anchor="ctr"/>
          <a:lstStyle/>
          <a:p>
            <a:pPr algn="ctr">
              <a:defRPr/>
            </a:pPr>
            <a:endParaRPr lang="de-DE"/>
          </a:p>
        </p:txBody>
      </p:sp>
      <p:sp>
        <p:nvSpPr>
          <p:cNvPr id="16" name="Pfeil nach rechts 15"/>
          <p:cNvSpPr/>
          <p:nvPr/>
        </p:nvSpPr>
        <p:spPr>
          <a:xfrm>
            <a:off x="1462088" y="2185988"/>
            <a:ext cx="3571875" cy="428625"/>
          </a:xfrm>
          <a:prstGeom prst="rightArrow">
            <a:avLst>
              <a:gd name="adj1" fmla="val 70317"/>
              <a:gd name="adj2" fmla="val 50000"/>
            </a:avLst>
          </a:prstGeom>
          <a:solidFill>
            <a:schemeClr val="accent3"/>
          </a:solidFill>
        </p:spPr>
        <p:style>
          <a:lnRef idx="3">
            <a:schemeClr val="lt1"/>
          </a:lnRef>
          <a:fillRef idx="1">
            <a:schemeClr val="accent3"/>
          </a:fillRef>
          <a:effectRef idx="1">
            <a:schemeClr val="accent3"/>
          </a:effectRef>
          <a:fontRef idx="minor">
            <a:schemeClr val="lt1"/>
          </a:fontRef>
        </p:style>
        <p:txBody>
          <a:bodyPr anchor="ctr"/>
          <a:lstStyle/>
          <a:p>
            <a:pPr algn="ctr">
              <a:defRPr/>
            </a:pPr>
            <a:endParaRPr lang="de-DE"/>
          </a:p>
        </p:txBody>
      </p:sp>
      <p:graphicFrame>
        <p:nvGraphicFramePr>
          <p:cNvPr id="11" name="Tabelle 10"/>
          <p:cNvGraphicFramePr>
            <a:graphicFrameLocks noGrp="1"/>
          </p:cNvGraphicFramePr>
          <p:nvPr/>
        </p:nvGraphicFramePr>
        <p:xfrm>
          <a:off x="206375" y="2881313"/>
          <a:ext cx="4902200" cy="4171950"/>
        </p:xfrm>
        <a:graphic>
          <a:graphicData uri="http://schemas.openxmlformats.org/drawingml/2006/table">
            <a:tbl>
              <a:tblPr/>
              <a:tblGrid>
                <a:gridCol w="203200"/>
                <a:gridCol w="1057275"/>
                <a:gridCol w="749300"/>
                <a:gridCol w="238125"/>
                <a:gridCol w="142875"/>
                <a:gridCol w="381000"/>
                <a:gridCol w="438150"/>
                <a:gridCol w="333375"/>
                <a:gridCol w="352425"/>
                <a:gridCol w="333375"/>
                <a:gridCol w="304800"/>
                <a:gridCol w="368300"/>
              </a:tblGrid>
              <a:tr h="209550">
                <a:tc>
                  <a:txBody>
                    <a:bodyPr/>
                    <a:lstStyle/>
                    <a:p>
                      <a:pPr algn="l" fontAlgn="b"/>
                      <a:r>
                        <a:rPr lang="de-DE" sz="1100" b="0" i="0" u="none" strike="noStrike" dirty="0">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200" b="1" i="0" u="none" strike="noStrike">
                          <a:solidFill>
                            <a:srgbClr val="000000"/>
                          </a:solidFill>
                          <a:latin typeface="Calibri"/>
                        </a:rPr>
                        <a:t>Stadt</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200" b="1" i="0" u="none" strike="noStrike">
                          <a:solidFill>
                            <a:srgbClr val="000000"/>
                          </a:solidFill>
                          <a:latin typeface="Calibri"/>
                        </a:rPr>
                        <a:t>2008</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3">
                  <a:txBody>
                    <a:bodyPr/>
                    <a:lstStyle/>
                    <a:p>
                      <a:pPr algn="ctr" fontAlgn="b"/>
                      <a:r>
                        <a:rPr lang="de-DE" sz="1200" b="1" i="0" u="none" strike="noStrike">
                          <a:solidFill>
                            <a:srgbClr val="000000"/>
                          </a:solidFill>
                          <a:latin typeface="Calibri"/>
                        </a:rPr>
                        <a:t>2009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de-DE"/>
                    </a:p>
                  </a:txBody>
                  <a:tcPr/>
                </a:tc>
                <a:tc hMerge="1">
                  <a:txBody>
                    <a:bodyPr/>
                    <a:lstStyle/>
                    <a:p>
                      <a:endParaRPr lang="de-DE"/>
                    </a:p>
                  </a:txBody>
                  <a:tcPr/>
                </a:tc>
                <a:tc gridSpan="2">
                  <a:txBody>
                    <a:bodyPr/>
                    <a:lstStyle/>
                    <a:p>
                      <a:pPr algn="ctr" fontAlgn="b"/>
                      <a:r>
                        <a:rPr lang="de-DE" sz="1200" b="1" i="0" u="none" strike="noStrike">
                          <a:solidFill>
                            <a:srgbClr val="000000"/>
                          </a:solidFill>
                          <a:latin typeface="Calibri"/>
                        </a:rPr>
                        <a:t>2010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de-DE"/>
                    </a:p>
                  </a:txBody>
                  <a:tcPr/>
                </a:tc>
                <a:tc gridSpan="2">
                  <a:txBody>
                    <a:bodyPr/>
                    <a:lstStyle/>
                    <a:p>
                      <a:pPr algn="ctr" fontAlgn="b"/>
                      <a:r>
                        <a:rPr lang="de-DE" sz="1200" b="1" i="0" u="none" strike="noStrike">
                          <a:solidFill>
                            <a:srgbClr val="000000"/>
                          </a:solidFill>
                          <a:latin typeface="Calibri"/>
                        </a:rPr>
                        <a:t>2011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de-DE"/>
                    </a:p>
                  </a:txBody>
                  <a:tcPr/>
                </a:tc>
                <a:tc gridSpan="2">
                  <a:txBody>
                    <a:bodyPr/>
                    <a:lstStyle/>
                    <a:p>
                      <a:pPr algn="ctr" fontAlgn="b"/>
                      <a:r>
                        <a:rPr lang="de-DE" sz="1200" b="1" i="0" u="none" strike="noStrike" dirty="0">
                          <a:solidFill>
                            <a:srgbClr val="000000"/>
                          </a:solidFill>
                          <a:latin typeface="Calibri"/>
                        </a:rPr>
                        <a:t>2012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1</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AUGSBURG</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b"/>
                      <a:r>
                        <a:rPr lang="de-DE" sz="7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de-DE"/>
                    </a:p>
                  </a:txBody>
                  <a:tcPr/>
                </a:tc>
                <a:tc gridSpan="2">
                  <a:txBody>
                    <a:bodyPr/>
                    <a:lstStyle/>
                    <a:p>
                      <a:pPr algn="l" fontAlgn="b"/>
                      <a:r>
                        <a:rPr lang="de-DE" sz="700" b="1"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4">
                  <a:txBody>
                    <a:bodyPr/>
                    <a:lstStyle/>
                    <a:p>
                      <a:pPr algn="l" fontAlgn="b"/>
                      <a:r>
                        <a:rPr lang="de-DE" sz="700" b="1"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c hMerge="1">
                  <a:txBody>
                    <a:bodyPr/>
                    <a:lstStyle/>
                    <a:p>
                      <a:endParaRPr lang="de-DE"/>
                    </a:p>
                  </a:txBody>
                  <a:tcPr/>
                </a:tc>
                <a:tc hMerge="1">
                  <a:txBody>
                    <a:bodyPr/>
                    <a:lstStyle/>
                    <a:p>
                      <a:endParaRPr lang="de-DE"/>
                    </a:p>
                  </a:txBody>
                  <a:tcPr/>
                </a:tc>
                <a:tc>
                  <a:txBody>
                    <a:bodyPr/>
                    <a:lstStyle/>
                    <a:p>
                      <a:pPr algn="l" fontAlgn="b"/>
                      <a:r>
                        <a:rPr lang="de-DE" sz="700" b="1"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r>
              <a:tr h="266700">
                <a:tc>
                  <a:txBody>
                    <a:bodyPr/>
                    <a:lstStyle/>
                    <a:p>
                      <a:pPr algn="ctr" fontAlgn="b"/>
                      <a:r>
                        <a:rPr lang="de-DE" sz="1100" b="0" i="0" u="none" strike="noStrike">
                          <a:solidFill>
                            <a:srgbClr val="000000"/>
                          </a:solidFill>
                          <a:latin typeface="Calibri"/>
                        </a:rPr>
                        <a:t>2</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C00000"/>
                          </a:solidFill>
                          <a:latin typeface="Calibri"/>
                        </a:rPr>
                        <a:t>BERLIN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dirty="0">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3">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hMerge="1">
                  <a:txBody>
                    <a:bodyPr/>
                    <a:lstStyle/>
                    <a:p>
                      <a:endParaRPr lang="de-DE"/>
                    </a:p>
                  </a:txBody>
                  <a:tcPr/>
                </a:tc>
                <a:tc gridSpan="4">
                  <a:txBody>
                    <a:bodyPr/>
                    <a:lstStyle/>
                    <a:p>
                      <a:pPr algn="ctr" fontAlgn="b"/>
                      <a:r>
                        <a:rPr lang="de-DE" sz="700" b="1" i="0" u="none" strike="noStrike" dirty="0">
                          <a:solidFill>
                            <a:srgbClr val="000000"/>
                          </a:solidFill>
                          <a:latin typeface="Calibri"/>
                        </a:rPr>
                        <a:t>Ausnahme für Reisebusse mit gelber Plakette!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Horz">
                      <a:fgClr>
                        <a:srgbClr val="00B050"/>
                      </a:fgClr>
                      <a:bgClr>
                        <a:srgbClr val="FFFF00"/>
                      </a:bgClr>
                    </a:pattFill>
                  </a:tcPr>
                </a:tc>
                <a:tc hMerge="1">
                  <a:txBody>
                    <a:bodyPr/>
                    <a:lstStyle/>
                    <a:p>
                      <a:endParaRPr lang="de-DE"/>
                    </a:p>
                  </a:txBody>
                  <a:tcPr/>
                </a:tc>
                <a:tc hMerge="1">
                  <a:txBody>
                    <a:bodyPr/>
                    <a:lstStyle/>
                    <a:p>
                      <a:endParaRPr lang="de-DE"/>
                    </a:p>
                  </a:txBody>
                  <a:tcPr/>
                </a:tc>
                <a:tc hMerge="1">
                  <a:txBody>
                    <a:bodyPr/>
                    <a:lstStyle/>
                    <a:p>
                      <a:endParaRPr lang="de-DE"/>
                    </a:p>
                  </a:txBody>
                  <a:tcPr/>
                </a:tc>
                <a:tc gridSpan="2">
                  <a:txBody>
                    <a:bodyPr/>
                    <a:lstStyle/>
                    <a:p>
                      <a:pPr algn="ctr" fontAlgn="b"/>
                      <a:r>
                        <a:rPr lang="de-DE" sz="1100" b="0" i="0" u="none" strike="noStrike" dirty="0">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hMerge="1">
                  <a:txBody>
                    <a:bodyPr/>
                    <a:lstStyle/>
                    <a:p>
                      <a:endParaRPr lang="de-DE"/>
                    </a:p>
                  </a:txBody>
                  <a:tcPr/>
                </a:tc>
              </a:tr>
              <a:tr h="257175">
                <a:tc>
                  <a:txBody>
                    <a:bodyPr/>
                    <a:lstStyle/>
                    <a:p>
                      <a:pPr algn="ctr" fontAlgn="b"/>
                      <a:r>
                        <a:rPr lang="de-DE" sz="1100" b="0" i="0" u="none" strike="noStrike">
                          <a:solidFill>
                            <a:srgbClr val="000000"/>
                          </a:solidFill>
                          <a:latin typeface="Calibri"/>
                        </a:rPr>
                        <a:t>3</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C00000"/>
                          </a:solidFill>
                          <a:latin typeface="Calibri"/>
                        </a:rPr>
                        <a:t>BREMEN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3">
                  <a:txBody>
                    <a:bodyPr/>
                    <a:lstStyle/>
                    <a:p>
                      <a:pPr algn="r" fontAlgn="t"/>
                      <a:r>
                        <a:rPr lang="de-DE" sz="700" b="1" i="0" u="none" strike="noStrike" dirty="0">
                          <a:solidFill>
                            <a:srgbClr val="000000"/>
                          </a:solidFill>
                          <a:latin typeface="Calibri"/>
                        </a:rPr>
                        <a:t> Reisebusse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Horz">
                      <a:fgClr>
                        <a:srgbClr val="FF0000"/>
                      </a:fgClr>
                      <a:bgClr>
                        <a:srgbClr val="FFFFFF"/>
                      </a:bgClr>
                    </a:pattFill>
                  </a:tcPr>
                </a:tc>
                <a:tc hMerge="1">
                  <a:txBody>
                    <a:bodyPr/>
                    <a:lstStyle/>
                    <a:p>
                      <a:endParaRPr lang="de-DE"/>
                    </a:p>
                  </a:txBody>
                  <a:tcPr/>
                </a:tc>
                <a:tc hMerge="1">
                  <a:txBody>
                    <a:bodyPr/>
                    <a:lstStyle/>
                    <a:p>
                      <a:endParaRPr lang="de-DE"/>
                    </a:p>
                  </a:txBody>
                  <a:tcPr/>
                </a:tc>
                <a:tc gridSpan="3">
                  <a:txBody>
                    <a:bodyPr/>
                    <a:lstStyle/>
                    <a:p>
                      <a:pPr algn="l" fontAlgn="b"/>
                      <a:r>
                        <a:rPr lang="de-DE" sz="700" b="1" i="0" u="none" strike="noStrike" dirty="0">
                          <a:solidFill>
                            <a:srgbClr val="000000"/>
                          </a:solidFill>
                          <a:latin typeface="Calibri"/>
                        </a:rPr>
                        <a:t> bis Ende 2011 ausgenommen!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Horz">
                      <a:fgClr>
                        <a:srgbClr val="FFFF00"/>
                      </a:fgClr>
                      <a:bgClr>
                        <a:srgbClr val="FFFFFF"/>
                      </a:bgClr>
                    </a:pattFill>
                  </a:tcPr>
                </a:tc>
                <a:tc hMerge="1">
                  <a:txBody>
                    <a:bodyPr/>
                    <a:lstStyle/>
                    <a:p>
                      <a:endParaRPr lang="de-DE"/>
                    </a:p>
                  </a:txBody>
                  <a:tcPr/>
                </a:tc>
                <a:tc hMerge="1">
                  <a:txBody>
                    <a:bodyPr/>
                    <a:lstStyle/>
                    <a:p>
                      <a:endParaRPr lang="de-DE"/>
                    </a:p>
                  </a:txBody>
                  <a:tcPr/>
                </a:tc>
                <a:tc>
                  <a:txBody>
                    <a:bodyPr/>
                    <a:lstStyle/>
                    <a:p>
                      <a:pPr algn="ctr" fontAlgn="b"/>
                      <a:r>
                        <a:rPr lang="de-DE" sz="700" b="1"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Horz">
                      <a:fgClr>
                        <a:srgbClr val="00B050"/>
                      </a:fgClr>
                      <a:bgClr>
                        <a:srgbClr val="FFFFFF"/>
                      </a:bgClr>
                    </a:pattFill>
                  </a:tcPr>
                </a:tc>
                <a:tc gridSpan="2">
                  <a:txBody>
                    <a:bodyPr/>
                    <a:lstStyle/>
                    <a:p>
                      <a:pPr algn="ctr" fontAlgn="b"/>
                      <a:r>
                        <a:rPr lang="de-DE" sz="7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4</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BOCHUM</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3">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8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5</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BOTTROP</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3">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6</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DORTMUND</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Horz">
                      <a:fgClr>
                        <a:srgbClr val="FF0000"/>
                      </a:fgClr>
                      <a:bgClr>
                        <a:srgbClr val="FFFF00"/>
                      </a:bgClr>
                    </a:pattFill>
                  </a:tcPr>
                </a:tc>
                <a:tc gridSpan="3">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Horz">
                      <a:fgClr>
                        <a:srgbClr val="FF0000"/>
                      </a:fgClr>
                      <a:bgClr>
                        <a:srgbClr val="FFFF00"/>
                      </a:bgClr>
                    </a:pattFill>
                  </a:tcPr>
                </a:tc>
                <a:tc hMerge="1">
                  <a:txBody>
                    <a:bodyPr/>
                    <a:lstStyle/>
                    <a:p>
                      <a:endParaRPr lang="de-DE"/>
                    </a:p>
                  </a:txBody>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Horz">
                      <a:fgClr>
                        <a:srgbClr val="FF0000"/>
                      </a:fgClr>
                      <a:bgClr>
                        <a:srgbClr val="FFFF00"/>
                      </a:bgClr>
                    </a:patt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7</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DRESDEN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3">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de-DE"/>
                    </a:p>
                  </a:txBody>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8</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DUISBURG</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3">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9</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DÜSSELDORF</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de-DE"/>
                    </a:p>
                  </a:txBody>
                  <a:tcPr/>
                </a:tc>
                <a:tc gridSpan="2">
                  <a:txBody>
                    <a:bodyPr/>
                    <a:lstStyle/>
                    <a:p>
                      <a:pPr algn="ctr" fontAlgn="b"/>
                      <a:r>
                        <a:rPr lang="de-DE" sz="700" b="1"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Horz">
                      <a:fgClr>
                        <a:srgbClr val="FF0000"/>
                      </a:fgClr>
                      <a:bgClr>
                        <a:srgbClr val="FFFF00"/>
                      </a:bgClr>
                    </a:patt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10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ESSEN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3">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11</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FRANKFURT/M</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3">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12</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FREIBURG/</a:t>
                      </a:r>
                      <a:r>
                        <a:rPr lang="de-DE" sz="800" b="1" i="0" u="none" strike="noStrike">
                          <a:solidFill>
                            <a:srgbClr val="000000"/>
                          </a:solidFill>
                          <a:latin typeface="Calibri"/>
                        </a:rPr>
                        <a:t>BREISGAU</a:t>
                      </a:r>
                      <a:endParaRPr lang="de-DE" sz="1000" b="1"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3">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de-DE"/>
                    </a:p>
                  </a:txBody>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13</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GELSENKIRCHEN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3">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14</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C00000"/>
                          </a:solidFill>
                          <a:latin typeface="Calibri"/>
                        </a:rPr>
                        <a:t>HANNOVER</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700" b="1" i="0" u="none" strike="noStrike" dirty="0">
                          <a:solidFill>
                            <a:srgbClr val="000000"/>
                          </a:solidFill>
                          <a:latin typeface="Calibri"/>
                        </a:rPr>
                        <a:t>Busse bis</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Horz">
                      <a:fgClr>
                        <a:srgbClr val="FF0000"/>
                      </a:fgClr>
                      <a:bgClr>
                        <a:srgbClr val="FFFFFF"/>
                      </a:bgClr>
                    </a:pattFill>
                  </a:tcPr>
                </a:tc>
                <a:tc gridSpan="3">
                  <a:txBody>
                    <a:bodyPr/>
                    <a:lstStyle/>
                    <a:p>
                      <a:pPr algn="ctr" fontAlgn="b"/>
                      <a:r>
                        <a:rPr lang="de-DE" sz="700" b="1" i="0" u="none" strike="noStrike" dirty="0">
                          <a:solidFill>
                            <a:srgbClr val="000000"/>
                          </a:solidFill>
                          <a:latin typeface="Calibri"/>
                        </a:rPr>
                        <a:t>Dezember 2011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Horz">
                      <a:fgClr>
                        <a:srgbClr val="FFFF00"/>
                      </a:fgClr>
                      <a:bgClr>
                        <a:srgbClr val="FFFFFF"/>
                      </a:bgClr>
                    </a:pattFill>
                  </a:tcPr>
                </a:tc>
                <a:tc hMerge="1">
                  <a:txBody>
                    <a:bodyPr/>
                    <a:lstStyle/>
                    <a:p>
                      <a:endParaRPr lang="de-DE"/>
                    </a:p>
                  </a:txBody>
                  <a:tcPr/>
                </a:tc>
                <a:tc hMerge="1">
                  <a:txBody>
                    <a:bodyPr/>
                    <a:lstStyle/>
                    <a:p>
                      <a:endParaRPr lang="de-DE"/>
                    </a:p>
                  </a:txBody>
                  <a:tcPr/>
                </a:tc>
                <a:tc gridSpan="2">
                  <a:txBody>
                    <a:bodyPr/>
                    <a:lstStyle/>
                    <a:p>
                      <a:pPr algn="ctr" fontAlgn="b"/>
                      <a:r>
                        <a:rPr lang="de-DE" sz="700" b="1" i="0" u="none" strike="noStrike" dirty="0" smtClean="0">
                          <a:solidFill>
                            <a:srgbClr val="000000"/>
                          </a:solidFill>
                          <a:latin typeface="Calibri"/>
                        </a:rPr>
                        <a:t>Ausgenommen!</a:t>
                      </a:r>
                      <a:endParaRPr lang="de-DE" sz="700" b="1" i="0" u="none" strike="noStrike" dirty="0">
                        <a:solidFill>
                          <a:srgbClr val="000000"/>
                        </a:solidFill>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Horz">
                      <a:fgClr>
                        <a:srgbClr val="00B050"/>
                      </a:fgClr>
                      <a:bgClr>
                        <a:srgbClr val="FFFFFF"/>
                      </a:bgClr>
                    </a:pattFill>
                  </a:tcPr>
                </a:tc>
                <a:tc hMerge="1">
                  <a:txBody>
                    <a:bodyPr/>
                    <a:lstStyle/>
                    <a:p>
                      <a:endParaRPr lang="de-DE"/>
                    </a:p>
                  </a:txBody>
                  <a:tcPr/>
                </a:tc>
                <a:tc gridSpan="2">
                  <a:txBody>
                    <a:bodyPr/>
                    <a:lstStyle/>
                    <a:p>
                      <a:pPr algn="l" fontAlgn="b"/>
                      <a:r>
                        <a:rPr lang="de-DE" sz="700" b="1" i="0" u="none" strike="noStrike">
                          <a:solidFill>
                            <a:srgbClr val="000000"/>
                          </a:solidFill>
                          <a:latin typeface="Calibri"/>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Horz">
                      <a:fgClr>
                        <a:srgbClr val="00B050"/>
                      </a:fgClr>
                      <a:bgClr>
                        <a:srgbClr val="FFFFFF"/>
                      </a:bgClr>
                    </a:patt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15</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HEIDELBERG</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FFFFFF"/>
                          </a:solidFill>
                          <a:latin typeface="Calibri"/>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3">
                  <a:txBody>
                    <a:bodyPr/>
                    <a:lstStyle/>
                    <a:p>
                      <a:pPr algn="ctr" fontAlgn="b"/>
                      <a:r>
                        <a:rPr lang="de-DE" sz="1100" b="0" i="0" u="none" strike="noStrike">
                          <a:solidFill>
                            <a:srgbClr val="000000"/>
                          </a:solidFill>
                          <a:latin typeface="Calibri"/>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de-DE"/>
                    </a:p>
                  </a:txBody>
                  <a:tcPr/>
                </a:tc>
                <a:tc hMerge="1">
                  <a:txBody>
                    <a:bodyPr/>
                    <a:lstStyle/>
                    <a:p>
                      <a:endParaRPr lang="de-DE"/>
                    </a:p>
                  </a:txBody>
                  <a:tcPr/>
                </a:tc>
                <a:tc gridSpan="2">
                  <a:txBody>
                    <a:bodyPr/>
                    <a:lstStyle/>
                    <a:p>
                      <a:pPr algn="ctr" fontAlgn="b"/>
                      <a:r>
                        <a:rPr lang="de-DE" sz="1100" b="0" i="0" u="none" strike="noStrike" dirty="0">
                          <a:solidFill>
                            <a:srgbClr val="000000"/>
                          </a:solidFill>
                          <a:latin typeface="Calibri"/>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16</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HEILBRONN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FFFFFF"/>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3">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17</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HERRENBERG</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FFFFFF"/>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3">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18</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ILSFELD</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3">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19</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KARLSRUHE</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3">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r>
              <a:tr h="200025">
                <a:tc>
                  <a:txBody>
                    <a:bodyPr/>
                    <a:lstStyle/>
                    <a:p>
                      <a:pPr algn="ctr" fontAlgn="b"/>
                      <a:r>
                        <a:rPr lang="de-DE" sz="1100" b="0" i="0" u="none" strike="noStrike">
                          <a:solidFill>
                            <a:srgbClr val="000000"/>
                          </a:solidFill>
                          <a:latin typeface="Calibri"/>
                        </a:rPr>
                        <a:t>20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dirty="0">
                          <a:solidFill>
                            <a:srgbClr val="000000"/>
                          </a:solidFill>
                          <a:latin typeface="Calibri"/>
                        </a:rPr>
                        <a:t>KÖLN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dirty="0">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3">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Horz">
                      <a:fgClr>
                        <a:srgbClr val="FF0000"/>
                      </a:fgClr>
                      <a:bgClr>
                        <a:srgbClr val="FFFF00"/>
                      </a:bgClr>
                    </a:patt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Horz">
                      <a:fgClr>
                        <a:srgbClr val="FF0000"/>
                      </a:fgClr>
                      <a:bgClr>
                        <a:srgbClr val="FFFF00"/>
                      </a:bgClr>
                    </a:pattFill>
                  </a:tcPr>
                </a:tc>
                <a:tc hMerge="1">
                  <a:txBody>
                    <a:bodyPr/>
                    <a:lstStyle/>
                    <a:p>
                      <a:endParaRPr lang="de-DE"/>
                    </a:p>
                  </a:txBody>
                  <a:tcPr/>
                </a:tc>
                <a:tc gridSpan="2">
                  <a:txBody>
                    <a:bodyPr/>
                    <a:lstStyle/>
                    <a:p>
                      <a:pPr algn="ctr" fontAlgn="b"/>
                      <a:r>
                        <a:rPr lang="de-DE" sz="1100" b="0" i="0" u="none" strike="noStrike" dirty="0">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Horz">
                      <a:fgClr>
                        <a:srgbClr val="FF0000"/>
                      </a:fgClr>
                      <a:bgClr>
                        <a:srgbClr val="FFFF00"/>
                      </a:bgClr>
                    </a:pattFill>
                  </a:tcPr>
                </a:tc>
                <a:tc hMerge="1">
                  <a:txBody>
                    <a:bodyPr/>
                    <a:lstStyle/>
                    <a:p>
                      <a:endParaRPr lang="de-DE"/>
                    </a:p>
                  </a:txBody>
                  <a:tcPr/>
                </a:tc>
              </a:tr>
            </a:tbl>
          </a:graphicData>
        </a:graphic>
      </p:graphicFrame>
      <p:graphicFrame>
        <p:nvGraphicFramePr>
          <p:cNvPr id="12" name="Tabelle 11"/>
          <p:cNvGraphicFramePr>
            <a:graphicFrameLocks noGrp="1"/>
          </p:cNvGraphicFramePr>
          <p:nvPr/>
        </p:nvGraphicFramePr>
        <p:xfrm>
          <a:off x="5216525" y="2867025"/>
          <a:ext cx="4902201" cy="4200537"/>
        </p:xfrm>
        <a:graphic>
          <a:graphicData uri="http://schemas.openxmlformats.org/drawingml/2006/table">
            <a:tbl>
              <a:tblPr/>
              <a:tblGrid>
                <a:gridCol w="202937"/>
                <a:gridCol w="1055907"/>
                <a:gridCol w="748331"/>
                <a:gridCol w="237817"/>
                <a:gridCol w="523197"/>
                <a:gridCol w="443925"/>
                <a:gridCol w="332944"/>
                <a:gridCol w="684913"/>
                <a:gridCol w="304406"/>
                <a:gridCol w="367824"/>
              </a:tblGrid>
              <a:tr h="209550">
                <a:tc>
                  <a:txBody>
                    <a:bodyPr/>
                    <a:lstStyle/>
                    <a:p>
                      <a:pPr algn="l" fontAlgn="b"/>
                      <a:r>
                        <a:rPr lang="de-DE" sz="1100" b="0" i="0" u="none" strike="noStrike" dirty="0">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200" b="1" i="0" u="none" strike="noStrike" dirty="0">
                          <a:solidFill>
                            <a:srgbClr val="000000"/>
                          </a:solidFill>
                          <a:latin typeface="Calibri"/>
                        </a:rPr>
                        <a:t>Stadt</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200" b="1" i="0" u="none" strike="noStrike">
                          <a:solidFill>
                            <a:srgbClr val="000000"/>
                          </a:solidFill>
                          <a:latin typeface="Calibri"/>
                        </a:rPr>
                        <a:t>2008</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b"/>
                      <a:r>
                        <a:rPr lang="de-DE" sz="1200" b="1" i="0" u="none" strike="noStrike" dirty="0">
                          <a:solidFill>
                            <a:srgbClr val="000000"/>
                          </a:solidFill>
                          <a:latin typeface="Calibri"/>
                        </a:rPr>
                        <a:t>2009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de-DE"/>
                    </a:p>
                  </a:txBody>
                  <a:tcPr/>
                </a:tc>
                <a:tc gridSpan="2">
                  <a:txBody>
                    <a:bodyPr/>
                    <a:lstStyle/>
                    <a:p>
                      <a:pPr algn="ctr" fontAlgn="b"/>
                      <a:r>
                        <a:rPr lang="de-DE" sz="1200" b="1" i="0" u="none" strike="noStrike">
                          <a:solidFill>
                            <a:srgbClr val="000000"/>
                          </a:solidFill>
                          <a:latin typeface="Calibri"/>
                        </a:rPr>
                        <a:t>2010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de-DE"/>
                    </a:p>
                  </a:txBody>
                  <a:tcPr/>
                </a:tc>
                <a:tc>
                  <a:txBody>
                    <a:bodyPr/>
                    <a:lstStyle/>
                    <a:p>
                      <a:pPr algn="ctr" fontAlgn="b"/>
                      <a:r>
                        <a:rPr lang="de-DE" sz="1200" b="1" i="0" u="none" strike="noStrike">
                          <a:solidFill>
                            <a:srgbClr val="000000"/>
                          </a:solidFill>
                          <a:latin typeface="Calibri"/>
                        </a:rPr>
                        <a:t>2011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b"/>
                      <a:r>
                        <a:rPr lang="de-DE" sz="1200" b="1" i="0" u="none" strike="noStrike">
                          <a:solidFill>
                            <a:srgbClr val="000000"/>
                          </a:solidFill>
                          <a:latin typeface="Calibri"/>
                        </a:rPr>
                        <a:t>2012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de-DE"/>
                    </a:p>
                  </a:txBody>
                  <a:tcPr/>
                </a:tc>
              </a:tr>
              <a:tr h="200025">
                <a:tc>
                  <a:txBody>
                    <a:bodyPr/>
                    <a:lstStyle/>
                    <a:p>
                      <a:pPr algn="ctr" fontAlgn="b"/>
                      <a:r>
                        <a:rPr lang="de-DE" sz="1100" b="0" i="0" u="none" strike="noStrike">
                          <a:solidFill>
                            <a:srgbClr val="000000"/>
                          </a:solidFill>
                          <a:latin typeface="Calibri"/>
                        </a:rPr>
                        <a:t>21</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LEONBERG</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r>
              <a:tr h="233367">
                <a:tc>
                  <a:txBody>
                    <a:bodyPr/>
                    <a:lstStyle/>
                    <a:p>
                      <a:pPr algn="ctr" fontAlgn="b"/>
                      <a:r>
                        <a:rPr lang="de-DE" sz="1100" b="0" i="0" u="none" strike="noStrike">
                          <a:solidFill>
                            <a:srgbClr val="000000"/>
                          </a:solidFill>
                          <a:latin typeface="Calibri"/>
                        </a:rPr>
                        <a:t>22</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LUDWIGSBURG</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r>
              <a:tr h="214314">
                <a:tc>
                  <a:txBody>
                    <a:bodyPr/>
                    <a:lstStyle/>
                    <a:p>
                      <a:pPr algn="ctr" fontAlgn="b"/>
                      <a:r>
                        <a:rPr lang="de-DE" sz="1100" b="0" i="0" u="none" strike="noStrike">
                          <a:solidFill>
                            <a:srgbClr val="000000"/>
                          </a:solidFill>
                          <a:latin typeface="Calibri"/>
                        </a:rPr>
                        <a:t>23</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MANNHEIM</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r>
              <a:tr h="214314">
                <a:tc>
                  <a:txBody>
                    <a:bodyPr/>
                    <a:lstStyle/>
                    <a:p>
                      <a:pPr algn="ctr" fontAlgn="b"/>
                      <a:r>
                        <a:rPr lang="de-DE" sz="1100" b="0" i="0" u="none" strike="noStrike">
                          <a:solidFill>
                            <a:srgbClr val="000000"/>
                          </a:solidFill>
                          <a:latin typeface="Calibri"/>
                        </a:rPr>
                        <a:t>24</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MÜHLACKER</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b"/>
                      <a:r>
                        <a:rPr lang="de-DE" sz="1100" b="0" i="0" u="none" strike="noStrike" dirty="0">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r>
              <a:tr h="214314">
                <a:tc>
                  <a:txBody>
                    <a:bodyPr/>
                    <a:lstStyle/>
                    <a:p>
                      <a:pPr algn="ctr" fontAlgn="b"/>
                      <a:r>
                        <a:rPr lang="de-DE" sz="1100" b="0" i="0" u="none" strike="noStrike">
                          <a:solidFill>
                            <a:srgbClr val="000000"/>
                          </a:solidFill>
                          <a:latin typeface="Calibri"/>
                        </a:rPr>
                        <a:t>25</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MÜHLHEIM</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dirty="0">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26</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MÜNCHEN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a:txBody>
                    <a:bodyPr/>
                    <a:lstStyle/>
                    <a:p>
                      <a:pPr algn="l" fontAlgn="b"/>
                      <a:r>
                        <a:rPr lang="de-DE" sz="1100" b="0" i="0" u="none" strike="noStrike">
                          <a:solidFill>
                            <a:srgbClr val="FF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3">
                  <a:txBody>
                    <a:bodyPr/>
                    <a:lstStyle/>
                    <a:p>
                      <a:pPr algn="l" fontAlgn="b"/>
                      <a:r>
                        <a:rPr lang="de-DE" sz="700" b="1"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c hMerge="1">
                  <a:txBody>
                    <a:bodyPr/>
                    <a:lstStyle/>
                    <a:p>
                      <a:endParaRPr lang="de-DE"/>
                    </a:p>
                  </a:txBody>
                  <a:tcPr/>
                </a:tc>
                <a:tc>
                  <a:txBody>
                    <a:bodyPr/>
                    <a:lstStyle/>
                    <a:p>
                      <a:pPr algn="l" fontAlgn="b"/>
                      <a:r>
                        <a:rPr lang="de-DE" sz="700" b="1"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r>
              <a:tr h="238128">
                <a:tc>
                  <a:txBody>
                    <a:bodyPr/>
                    <a:lstStyle/>
                    <a:p>
                      <a:pPr algn="ctr" fontAlgn="b"/>
                      <a:r>
                        <a:rPr lang="de-DE" sz="1100" b="0" i="0" u="none" strike="noStrike">
                          <a:solidFill>
                            <a:srgbClr val="000000"/>
                          </a:solidFill>
                          <a:latin typeface="Calibri"/>
                        </a:rPr>
                        <a:t>27</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dirty="0">
                          <a:solidFill>
                            <a:srgbClr val="000000"/>
                          </a:solidFill>
                          <a:latin typeface="Calibri"/>
                        </a:rPr>
                        <a:t>MÜNSTER</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c>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28</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NEU-ULM</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29</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OBERHAUSEN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30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OSNABRÜCK</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31</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PFINZTAL</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32</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PFORZHEIM</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33</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PLEIDELSHEIM</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34</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900" b="1" i="0" u="none" strike="noStrike">
                          <a:solidFill>
                            <a:srgbClr val="000000"/>
                          </a:solidFill>
                          <a:latin typeface="Calibri"/>
                        </a:rPr>
                        <a:t>RECKLINGHAUSEN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dirty="0">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dirty="0">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35</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REUTLINGEN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36</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SCHW. GMÜND</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37</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STUTTGART</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38</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TÜBINGEN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r>
              <a:tr h="190500">
                <a:tc>
                  <a:txBody>
                    <a:bodyPr/>
                    <a:lstStyle/>
                    <a:p>
                      <a:pPr algn="ctr" fontAlgn="b"/>
                      <a:r>
                        <a:rPr lang="de-DE" sz="1100" b="0" i="0" u="none" strike="noStrike">
                          <a:solidFill>
                            <a:srgbClr val="000000"/>
                          </a:solidFill>
                          <a:latin typeface="Calibri"/>
                        </a:rPr>
                        <a:t>39</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ULM</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r>
              <a:tr h="200025">
                <a:tc>
                  <a:txBody>
                    <a:bodyPr/>
                    <a:lstStyle/>
                    <a:p>
                      <a:pPr algn="ctr" fontAlgn="b"/>
                      <a:r>
                        <a:rPr lang="de-DE" sz="1100" b="0" i="0" u="none" strike="noStrike">
                          <a:solidFill>
                            <a:srgbClr val="000000"/>
                          </a:solidFill>
                          <a:latin typeface="Calibri"/>
                        </a:rPr>
                        <a:t>40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000" b="1" i="0" u="none" strike="noStrike">
                          <a:solidFill>
                            <a:srgbClr val="000000"/>
                          </a:solidFill>
                          <a:latin typeface="Calibri"/>
                        </a:rPr>
                        <a:t>WUPPERTAL</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2">
                  <a:txBody>
                    <a:bodyPr/>
                    <a:lstStyle/>
                    <a:p>
                      <a:pPr algn="ctr" fontAlgn="b"/>
                      <a:r>
                        <a:rPr lang="de-DE" sz="800" b="0" i="0" u="none" strike="noStrike" dirty="0">
                          <a:solidFill>
                            <a:srgbClr val="000000"/>
                          </a:solidFill>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de-DE"/>
                    </a:p>
                  </a:txBody>
                  <a:tcPr/>
                </a:tc>
                <a:tc>
                  <a:txBody>
                    <a:bodyPr/>
                    <a:lstStyle/>
                    <a:p>
                      <a:pPr algn="ctr" fontAlgn="b"/>
                      <a:r>
                        <a:rPr lang="de-DE" sz="700" b="1"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gridSpan="2">
                  <a:txBody>
                    <a:bodyPr/>
                    <a:lstStyle/>
                    <a:p>
                      <a:pPr algn="ctr" fontAlgn="b"/>
                      <a:r>
                        <a:rPr lang="de-DE" sz="8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de-DE"/>
                    </a:p>
                  </a:txBody>
                  <a:tcPr/>
                </a:tc>
                <a:tc>
                  <a:txBody>
                    <a:bodyPr/>
                    <a:lstStyle/>
                    <a:p>
                      <a:pPr algn="ctr" fontAlgn="b"/>
                      <a:r>
                        <a:rPr lang="de-DE" sz="8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gridSpan="2">
                  <a:txBody>
                    <a:bodyPr/>
                    <a:lstStyle/>
                    <a:p>
                      <a:pPr algn="ctr" fontAlgn="b"/>
                      <a:r>
                        <a:rPr lang="de-DE" sz="800" b="0" i="0" u="none" strike="noStrike" dirty="0">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de-DE"/>
                    </a:p>
                  </a:txBody>
                  <a:tcPr/>
                </a:tc>
              </a:tr>
            </a:tbl>
          </a:graphicData>
        </a:graphic>
      </p:graphicFrame>
      <p:sp>
        <p:nvSpPr>
          <p:cNvPr id="6517" name="Textfeld 12"/>
          <p:cNvSpPr txBox="1">
            <a:spLocks noChangeArrowheads="1"/>
          </p:cNvSpPr>
          <p:nvPr/>
        </p:nvSpPr>
        <p:spPr bwMode="auto">
          <a:xfrm>
            <a:off x="200025" y="1376363"/>
            <a:ext cx="9786938" cy="646112"/>
          </a:xfrm>
          <a:prstGeom prst="rect">
            <a:avLst/>
          </a:prstGeom>
          <a:noFill/>
          <a:ln w="9525">
            <a:noFill/>
            <a:miter lim="800000"/>
            <a:headEnd/>
            <a:tailEnd/>
          </a:ln>
        </p:spPr>
        <p:txBody>
          <a:bodyPr>
            <a:spAutoFit/>
          </a:bodyPr>
          <a:lstStyle/>
          <a:p>
            <a:r>
              <a:rPr lang="en-GB" sz="3600">
                <a:solidFill>
                  <a:schemeClr val="bg1"/>
                </a:solidFill>
                <a:latin typeface="Calibri" pitchFamily="34" charset="0"/>
              </a:rPr>
              <a:t>In 2010: 40 low emmission zones in Germany</a:t>
            </a:r>
            <a:endParaRPr lang="de-DE" sz="3600">
              <a:solidFill>
                <a:schemeClr val="bg1"/>
              </a:solidFill>
              <a:latin typeface="Calibri" pitchFamily="34" charset="0"/>
            </a:endParaRPr>
          </a:p>
        </p:txBody>
      </p:sp>
      <p:pic>
        <p:nvPicPr>
          <p:cNvPr id="6518" name="Picture 4"/>
          <p:cNvPicPr>
            <a:picLocks noChangeAspect="1" noChangeArrowheads="1"/>
          </p:cNvPicPr>
          <p:nvPr/>
        </p:nvPicPr>
        <p:blipFill>
          <a:blip r:embed="rId3" cstate="print"/>
          <a:srcRect/>
          <a:stretch>
            <a:fillRect/>
          </a:stretch>
        </p:blipFill>
        <p:spPr bwMode="auto">
          <a:xfrm>
            <a:off x="4119563" y="2076450"/>
            <a:ext cx="2273300" cy="647700"/>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el 1"/>
          <p:cNvSpPr>
            <a:spLocks noGrp="1"/>
          </p:cNvSpPr>
          <p:nvPr>
            <p:ph type="title"/>
          </p:nvPr>
        </p:nvSpPr>
        <p:spPr>
          <a:xfrm>
            <a:off x="557213" y="1157288"/>
            <a:ext cx="9064625" cy="1143000"/>
          </a:xfrm>
        </p:spPr>
        <p:txBody>
          <a:bodyPr/>
          <a:lstStyle/>
          <a:p>
            <a:r>
              <a:rPr lang="en-US" sz="3600" smtClean="0">
                <a:latin typeface="Calibri" pitchFamily="34" charset="0"/>
              </a:rPr>
              <a:t>Situation in Germany</a:t>
            </a:r>
            <a:endParaRPr lang="de-DE" sz="3600" smtClean="0">
              <a:latin typeface="Calibri" pitchFamily="34" charset="0"/>
            </a:endParaRPr>
          </a:p>
        </p:txBody>
      </p:sp>
      <p:sp>
        <p:nvSpPr>
          <p:cNvPr id="7171" name="Inhaltsplatzhalter 2"/>
          <p:cNvSpPr>
            <a:spLocks noGrp="1"/>
          </p:cNvSpPr>
          <p:nvPr>
            <p:ph idx="1"/>
          </p:nvPr>
        </p:nvSpPr>
        <p:spPr>
          <a:xfrm>
            <a:off x="200025" y="2276475"/>
            <a:ext cx="4857750" cy="4487863"/>
          </a:xfrm>
        </p:spPr>
        <p:txBody>
          <a:bodyPr/>
          <a:lstStyle/>
          <a:p>
            <a:r>
              <a:rPr lang="en-GB" sz="2400" smtClean="0">
                <a:latin typeface="Calibri" pitchFamily="34" charset="0"/>
              </a:rPr>
              <a:t>Only 16% of the German Coaches </a:t>
            </a:r>
            <a:endParaRPr lang="de-DE" sz="2400" smtClean="0">
              <a:latin typeface="Calibri" pitchFamily="34" charset="0"/>
            </a:endParaRPr>
          </a:p>
          <a:p>
            <a:pPr>
              <a:buFontTx/>
              <a:buNone/>
            </a:pPr>
            <a:r>
              <a:rPr lang="en-GB" sz="2400" smtClean="0">
                <a:latin typeface="Calibri" pitchFamily="34" charset="0"/>
              </a:rPr>
              <a:t>     meet Euro 4, 5 &amp; EEV standard</a:t>
            </a:r>
            <a:endParaRPr lang="de-DE" sz="2400" smtClean="0">
              <a:latin typeface="Calibri" pitchFamily="34" charset="0"/>
            </a:endParaRPr>
          </a:p>
          <a:p>
            <a:r>
              <a:rPr lang="en-GB" sz="2400" smtClean="0">
                <a:latin typeface="Calibri" pitchFamily="34" charset="0"/>
              </a:rPr>
              <a:t>Special exceptions rules for coaches?</a:t>
            </a:r>
            <a:endParaRPr lang="de-DE" sz="2400" smtClean="0">
              <a:latin typeface="Calibri" pitchFamily="34" charset="0"/>
            </a:endParaRPr>
          </a:p>
          <a:p>
            <a:r>
              <a:rPr lang="en-GB" sz="2400" smtClean="0">
                <a:latin typeface="Calibri" pitchFamily="34" charset="0"/>
              </a:rPr>
              <a:t>Refitting with particle filters: approx.: 10,000 to 15,000 Euros</a:t>
            </a:r>
            <a:endParaRPr lang="de-DE" sz="2400" smtClean="0">
              <a:latin typeface="Calibri" pitchFamily="34" charset="0"/>
            </a:endParaRPr>
          </a:p>
          <a:p>
            <a:r>
              <a:rPr lang="en-GB" sz="2400" smtClean="0">
                <a:latin typeface="Calibri" pitchFamily="34" charset="0"/>
              </a:rPr>
              <a:t>Problem: Nitrogen oxide (NOx)</a:t>
            </a:r>
            <a:endParaRPr lang="de-DE" sz="2400" smtClean="0">
              <a:latin typeface="Calibri" pitchFamily="34" charset="0"/>
            </a:endParaRPr>
          </a:p>
        </p:txBody>
      </p:sp>
      <p:graphicFrame>
        <p:nvGraphicFramePr>
          <p:cNvPr id="7" name="Diagramm 6"/>
          <p:cNvGraphicFramePr/>
          <p:nvPr/>
        </p:nvGraphicFramePr>
        <p:xfrm>
          <a:off x="4843460" y="2228840"/>
          <a:ext cx="5357850" cy="3786214"/>
        </p:xfrm>
        <a:graphic>
          <a:graphicData uri="http://schemas.openxmlformats.org/drawingml/2006/chart">
            <c:chart xmlns:c="http://schemas.openxmlformats.org/drawingml/2006/chart" xmlns:r="http://schemas.openxmlformats.org/officeDocument/2006/relationships" r:id="rId2"/>
          </a:graphicData>
        </a:graphic>
      </p:graphicFrame>
      <p:sp>
        <p:nvSpPr>
          <p:cNvPr id="7173" name="Rechteck 7"/>
          <p:cNvSpPr>
            <a:spLocks noChangeArrowheads="1"/>
          </p:cNvSpPr>
          <p:nvPr/>
        </p:nvSpPr>
        <p:spPr bwMode="auto">
          <a:xfrm>
            <a:off x="414338" y="6157913"/>
            <a:ext cx="9786937" cy="830262"/>
          </a:xfrm>
          <a:prstGeom prst="rect">
            <a:avLst/>
          </a:prstGeom>
          <a:noFill/>
          <a:ln w="9525">
            <a:noFill/>
            <a:miter lim="800000"/>
            <a:headEnd/>
            <a:tailEnd/>
          </a:ln>
        </p:spPr>
        <p:txBody>
          <a:bodyPr>
            <a:spAutoFit/>
          </a:bodyPr>
          <a:lstStyle/>
          <a:p>
            <a:r>
              <a:rPr lang="en-GB">
                <a:solidFill>
                  <a:schemeClr val="bg1"/>
                </a:solidFill>
                <a:latin typeface="Calibri" pitchFamily="34" charset="0"/>
              </a:rPr>
              <a:t>In addition from 2010 higher limit values for nitrogen oxide (NOx) will apply!</a:t>
            </a:r>
            <a:endParaRPr lang="de-DE">
              <a:solidFill>
                <a:schemeClr val="bg1"/>
              </a:solidFill>
              <a:latin typeface="Calibri" pitchFamily="34" charset="0"/>
            </a:endParaRPr>
          </a:p>
          <a:p>
            <a:r>
              <a:rPr lang="en-GB">
                <a:solidFill>
                  <a:schemeClr val="bg1"/>
                </a:solidFill>
              </a:rPr>
              <a:t> </a:t>
            </a:r>
            <a:endParaRPr lang="de-DE"/>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Inhaltsplatzhalter 2"/>
          <p:cNvSpPr>
            <a:spLocks noGrp="1"/>
          </p:cNvSpPr>
          <p:nvPr>
            <p:ph idx="1"/>
          </p:nvPr>
        </p:nvSpPr>
        <p:spPr>
          <a:xfrm>
            <a:off x="779463" y="1371600"/>
            <a:ext cx="8842375" cy="5130800"/>
          </a:xfrm>
        </p:spPr>
        <p:txBody>
          <a:bodyPr/>
          <a:lstStyle/>
          <a:p>
            <a:pPr>
              <a:buFontTx/>
              <a:buNone/>
            </a:pPr>
            <a:r>
              <a:rPr lang="en-GB" sz="3200" smtClean="0">
                <a:latin typeface="Calibri" pitchFamily="34" charset="0"/>
              </a:rPr>
              <a:t>Criticism of the low emmission zone</a:t>
            </a:r>
          </a:p>
          <a:p>
            <a:pPr>
              <a:buFontTx/>
              <a:buNone/>
            </a:pPr>
            <a:endParaRPr lang="de-DE" sz="3200" smtClean="0">
              <a:latin typeface="Calibri" pitchFamily="34" charset="0"/>
            </a:endParaRPr>
          </a:p>
          <a:p>
            <a:r>
              <a:rPr lang="en-GB" sz="2400" smtClean="0">
                <a:latin typeface="Calibri" pitchFamily="34" charset="0"/>
              </a:rPr>
              <a:t>Setting up low emmission zone exceeds the European guidelines from Brussels</a:t>
            </a:r>
            <a:endParaRPr lang="de-DE" sz="2400" smtClean="0">
              <a:latin typeface="Calibri" pitchFamily="34" charset="0"/>
            </a:endParaRPr>
          </a:p>
          <a:p>
            <a:r>
              <a:rPr lang="en-GB" sz="2400" smtClean="0">
                <a:latin typeface="Calibri" pitchFamily="34" charset="0"/>
              </a:rPr>
              <a:t>Actions taken under the air quality guideline must meet the criteria of “polluter-pays principle" as well as the “proportionality".</a:t>
            </a:r>
            <a:endParaRPr lang="de-DE" sz="2400" smtClean="0">
              <a:latin typeface="Calibri" pitchFamily="34" charset="0"/>
            </a:endParaRPr>
          </a:p>
          <a:p>
            <a:pPr>
              <a:buFontTx/>
              <a:buNone/>
            </a:pPr>
            <a:r>
              <a:rPr lang="en-GB" sz="2400" smtClean="0">
                <a:latin typeface="Calibri" pitchFamily="34" charset="0"/>
              </a:rPr>
              <a:t>	-&gt; the low emmission zone violates both principles</a:t>
            </a:r>
            <a:endParaRPr lang="de-DE" sz="2400" smtClean="0">
              <a:latin typeface="Calibri" pitchFamily="34" charset="0"/>
            </a:endParaRPr>
          </a:p>
          <a:p>
            <a:r>
              <a:rPr lang="en-GB" sz="2400" smtClean="0">
                <a:latin typeface="Calibri" pitchFamily="34" charset="0"/>
              </a:rPr>
              <a:t>Berlin: stricter time frame than other German towns in implementing the so-called 2nd step</a:t>
            </a:r>
            <a:endParaRPr lang="de-DE" sz="2400" smtClean="0">
              <a:latin typeface="Calibri" pitchFamily="34" charset="0"/>
            </a:endParaRPr>
          </a:p>
          <a:p>
            <a:r>
              <a:rPr lang="en-GB" sz="2400" smtClean="0">
                <a:latin typeface="Calibri" pitchFamily="34" charset="0"/>
              </a:rPr>
              <a:t>No recognition of special authorisations of other German towns with low emmission zones</a:t>
            </a:r>
            <a:endParaRPr lang="de-DE" sz="2400" smtClean="0">
              <a:latin typeface="Calibri" pitchFamily="34" charset="0"/>
            </a:endParaRPr>
          </a:p>
          <a:p>
            <a:r>
              <a:rPr lang="en-GB" sz="2400" smtClean="0"/>
              <a:t> </a:t>
            </a:r>
            <a:endParaRPr lang="de-DE" sz="2400" smtClean="0"/>
          </a:p>
          <a:p>
            <a:endParaRPr lang="de-DE"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el 1"/>
          <p:cNvSpPr>
            <a:spLocks noGrp="1"/>
          </p:cNvSpPr>
          <p:nvPr>
            <p:ph type="title"/>
          </p:nvPr>
        </p:nvSpPr>
        <p:spPr/>
        <p:txBody>
          <a:bodyPr/>
          <a:lstStyle/>
          <a:p>
            <a:r>
              <a:rPr lang="en-GB" sz="4400" smtClean="0"/>
              <a:t>Requirement and activities</a:t>
            </a:r>
            <a:endParaRPr lang="de-DE" sz="4400" smtClean="0"/>
          </a:p>
        </p:txBody>
      </p:sp>
      <p:sp>
        <p:nvSpPr>
          <p:cNvPr id="9219" name="Inhaltsplatzhalter 2"/>
          <p:cNvSpPr>
            <a:spLocks noGrp="1"/>
          </p:cNvSpPr>
          <p:nvPr>
            <p:ph idx="1"/>
          </p:nvPr>
        </p:nvSpPr>
        <p:spPr/>
        <p:txBody>
          <a:bodyPr/>
          <a:lstStyle/>
          <a:p>
            <a:endParaRPr lang="de-DE" smtClean="0"/>
          </a:p>
          <a:p>
            <a:r>
              <a:rPr lang="en-GB" smtClean="0"/>
              <a:t>Postponement of the „2nd step“ </a:t>
            </a:r>
            <a:endParaRPr lang="de-DE" smtClean="0"/>
          </a:p>
          <a:p>
            <a:pPr>
              <a:buFontTx/>
              <a:buNone/>
            </a:pPr>
            <a:endParaRPr lang="de-DE" smtClean="0"/>
          </a:p>
          <a:p>
            <a:r>
              <a:rPr lang="en-GB" smtClean="0"/>
              <a:t>Supported by IRU and European coach associations</a:t>
            </a:r>
            <a:endParaRPr lang="de-DE"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779463" y="1371600"/>
            <a:ext cx="8842375" cy="5500688"/>
          </a:xfrm>
        </p:spPr>
        <p:txBody>
          <a:bodyPr/>
          <a:lstStyle/>
          <a:p>
            <a:pPr algn="ctr">
              <a:buFontTx/>
              <a:buNone/>
              <a:defRPr/>
            </a:pPr>
            <a:r>
              <a:rPr lang="en-GB" sz="2800" b="1" dirty="0" smtClean="0">
                <a:latin typeface="Calibri" pitchFamily="34" charset="0"/>
              </a:rPr>
              <a:t>Estimated extra-costs of low emmission zone shown for the Berlin-Brandenburg economy </a:t>
            </a:r>
            <a:endParaRPr lang="de-DE" sz="2800" b="1" dirty="0" smtClean="0">
              <a:latin typeface="Calibri" pitchFamily="34" charset="0"/>
            </a:endParaRPr>
          </a:p>
          <a:p>
            <a:pPr>
              <a:buFontTx/>
              <a:buNone/>
              <a:defRPr/>
            </a:pPr>
            <a:endParaRPr lang="en-GB" sz="2400" dirty="0" smtClean="0">
              <a:latin typeface="Calibri" pitchFamily="34" charset="0"/>
            </a:endParaRPr>
          </a:p>
          <a:p>
            <a:pPr>
              <a:buFontTx/>
              <a:buNone/>
              <a:defRPr/>
            </a:pPr>
            <a:r>
              <a:rPr lang="en-GB" sz="2400" dirty="0" smtClean="0">
                <a:latin typeface="Calibri" pitchFamily="34" charset="0"/>
              </a:rPr>
              <a:t>Up to now:</a:t>
            </a:r>
            <a:endParaRPr lang="de-DE" sz="2400" dirty="0" smtClean="0">
              <a:latin typeface="Calibri" pitchFamily="34" charset="0"/>
            </a:endParaRPr>
          </a:p>
          <a:p>
            <a:pPr>
              <a:defRPr/>
            </a:pPr>
            <a:r>
              <a:rPr lang="en-GB" sz="2400" dirty="0" smtClean="0">
                <a:latin typeface="Calibri" pitchFamily="34" charset="0"/>
              </a:rPr>
              <a:t>more than 6,000 special permissions with fees up to 1,000 EUR (application fee + bureaucracy charges)</a:t>
            </a:r>
            <a:endParaRPr lang="de-DE" sz="2400" dirty="0" smtClean="0">
              <a:latin typeface="Calibri" pitchFamily="34" charset="0"/>
            </a:endParaRPr>
          </a:p>
          <a:p>
            <a:pPr>
              <a:defRPr/>
            </a:pPr>
            <a:r>
              <a:rPr lang="en-GB" sz="2400" dirty="0" smtClean="0">
                <a:latin typeface="Calibri" pitchFamily="34" charset="0"/>
              </a:rPr>
              <a:t>For comparison: Hannover (20-120 EUR) and Cologne (5-75 EUR) </a:t>
            </a:r>
          </a:p>
          <a:p>
            <a:pPr>
              <a:buFontTx/>
              <a:buNone/>
              <a:defRPr/>
            </a:pPr>
            <a:endParaRPr lang="de-DE" sz="2400" dirty="0" smtClean="0">
              <a:latin typeface="Calibri" pitchFamily="34" charset="0"/>
            </a:endParaRPr>
          </a:p>
          <a:p>
            <a:pPr>
              <a:buFontTx/>
              <a:buNone/>
              <a:defRPr/>
            </a:pPr>
            <a:r>
              <a:rPr lang="en-GB" sz="2400" dirty="0" smtClean="0">
                <a:latin typeface="Calibri" pitchFamily="34" charset="0"/>
              </a:rPr>
              <a:t>From 2010:</a:t>
            </a:r>
            <a:endParaRPr lang="de-DE" sz="2400" dirty="0" smtClean="0">
              <a:latin typeface="Calibri" pitchFamily="34" charset="0"/>
            </a:endParaRPr>
          </a:p>
          <a:p>
            <a:pPr>
              <a:defRPr/>
            </a:pPr>
            <a:r>
              <a:rPr lang="en-GB" sz="2400" dirty="0" smtClean="0">
                <a:latin typeface="Calibri" pitchFamily="34" charset="0"/>
              </a:rPr>
              <a:t>Bans on driving for vehicles with red and yellow stickers</a:t>
            </a:r>
            <a:endParaRPr lang="de-DE" sz="2400" dirty="0" smtClean="0">
              <a:latin typeface="Calibri" pitchFamily="34" charset="0"/>
            </a:endParaRPr>
          </a:p>
          <a:p>
            <a:pPr>
              <a:defRPr/>
            </a:pPr>
            <a:r>
              <a:rPr lang="en-GB" sz="2400" dirty="0" smtClean="0">
                <a:latin typeface="Calibri" pitchFamily="34" charset="0"/>
              </a:rPr>
              <a:t>Need to substitute or refit up to 75,000 commercial vehicles</a:t>
            </a:r>
            <a:endParaRPr lang="de-DE" sz="2400" dirty="0" smtClean="0">
              <a:latin typeface="Calibri" pitchFamily="34" charset="0"/>
            </a:endParaRPr>
          </a:p>
          <a:p>
            <a:pPr>
              <a:defRPr/>
            </a:pPr>
            <a:r>
              <a:rPr lang="en-GB" sz="2400" dirty="0" smtClean="0">
                <a:latin typeface="Calibri" pitchFamily="34" charset="0"/>
              </a:rPr>
              <a:t>1 billion EUR till 2010 for refitting and new investments</a:t>
            </a:r>
            <a:endParaRPr lang="de-DE" sz="2400" dirty="0" smtClean="0">
              <a:latin typeface="Calibri" pitchFamily="34" charset="0"/>
            </a:endParaRPr>
          </a:p>
          <a:p>
            <a:pPr marL="292100" indent="-292100">
              <a:spcBef>
                <a:spcPct val="50000"/>
              </a:spcBef>
              <a:defRPr/>
            </a:pPr>
            <a:endParaRPr lang="de-DE" sz="2400" dirty="0" smtClean="0">
              <a:solidFill>
                <a:schemeClr val="bg1">
                  <a:lumMod val="95000"/>
                </a:schemeClr>
              </a:solidFill>
              <a:latin typeface="Calibri" pitchFamily="34" charset="0"/>
            </a:endParaRPr>
          </a:p>
          <a:p>
            <a:pPr>
              <a:defRPr/>
            </a:pPr>
            <a:endParaRPr lang="de-DE" dirty="0">
              <a:solidFill>
                <a:schemeClr val="bg1">
                  <a:lumMod val="95000"/>
                </a:schemeClr>
              </a:solidFill>
              <a:latin typeface="Calibri" pitchFamily="34" charset="0"/>
            </a:endParaRPr>
          </a:p>
        </p:txBody>
      </p:sp>
    </p:spTree>
  </p:cSld>
  <p:clrMapOvr>
    <a:masterClrMapping/>
  </p:clrMapOvr>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0</TotalTime>
  <Words>721</Words>
  <Application>Microsoft Office PowerPoint</Application>
  <PresentationFormat>Custom</PresentationFormat>
  <Paragraphs>423</Paragraphs>
  <Slides>12</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Times New Roman</vt:lpstr>
      <vt:lpstr>Arial</vt:lpstr>
      <vt:lpstr>Calibri</vt:lpstr>
      <vt:lpstr>Wingdings</vt:lpstr>
      <vt:lpstr>Standarddesign</vt:lpstr>
      <vt:lpstr> Low emmission zones in Germany    </vt:lpstr>
      <vt:lpstr>Slide 2</vt:lpstr>
      <vt:lpstr> "Rag rug" Germany  </vt:lpstr>
      <vt:lpstr>Slide 4</vt:lpstr>
      <vt:lpstr>Slide 5</vt:lpstr>
      <vt:lpstr>Situation in Germany</vt:lpstr>
      <vt:lpstr>Slide 7</vt:lpstr>
      <vt:lpstr>Requirement and activities</vt:lpstr>
      <vt:lpstr>Slide 9</vt:lpstr>
      <vt:lpstr>Problem: Nitrogen oxide (NOx)</vt:lpstr>
      <vt:lpstr>Slide 11</vt:lpstr>
      <vt:lpstr>Thank you!</vt:lpstr>
    </vt:vector>
  </TitlesOfParts>
  <Company>BDO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IH</dc:creator>
  <cp:lastModifiedBy>Migration2</cp:lastModifiedBy>
  <cp:revision>286</cp:revision>
  <dcterms:created xsi:type="dcterms:W3CDTF">2003-01-24T12:30:02Z</dcterms:created>
  <dcterms:modified xsi:type="dcterms:W3CDTF">2016-06-01T12:49:44Z</dcterms:modified>
</cp:coreProperties>
</file>