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7" r:id="rId2"/>
    <p:sldId id="314" r:id="rId3"/>
    <p:sldId id="316" r:id="rId4"/>
    <p:sldId id="310" r:id="rId5"/>
    <p:sldId id="290" r:id="rId6"/>
    <p:sldId id="315" r:id="rId7"/>
    <p:sldId id="317" r:id="rId8"/>
    <p:sldId id="292" r:id="rId9"/>
    <p:sldId id="321" r:id="rId10"/>
    <p:sldId id="311" r:id="rId11"/>
    <p:sldId id="312" r:id="rId12"/>
    <p:sldId id="313" r:id="rId13"/>
    <p:sldId id="318" r:id="rId14"/>
    <p:sldId id="319" r:id="rId15"/>
    <p:sldId id="297" r:id="rId16"/>
    <p:sldId id="320" r:id="rId17"/>
    <p:sldId id="264" r:id="rId18"/>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63DE8"/>
    <a:srgbClr val="003399"/>
    <a:srgbClr val="18388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75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fr-FR"/>
          </a:p>
        </p:txBody>
      </p:sp>
      <p:sp>
        <p:nvSpPr>
          <p:cNvPr id="3891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2ECBA198-7CA6-47B5-92F7-EBB63AC4E3AB}" type="datetime1">
              <a:rPr lang="fr-FR"/>
              <a:pPr>
                <a:defRPr/>
              </a:pPr>
              <a:t>01/06/2016</a:t>
            </a:fld>
            <a:endParaRPr lang="fr-FR"/>
          </a:p>
        </p:txBody>
      </p:sp>
      <p:sp>
        <p:nvSpPr>
          <p:cNvPr id="3891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fr-FR"/>
          </a:p>
        </p:txBody>
      </p:sp>
      <p:sp>
        <p:nvSpPr>
          <p:cNvPr id="3891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5958047-6D09-41DB-A485-4C3B8DF052C5}" type="slidenum">
              <a:rPr lang="fr-FR"/>
              <a:pPr>
                <a:defRPr/>
              </a:pPr>
              <a:t>‹#›</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fr-FR"/>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51D4558F-121F-4766-B4B4-B29182284A09}" type="datetime1">
              <a:rPr lang="fr-FR"/>
              <a:pPr>
                <a:defRPr/>
              </a:pPr>
              <a:t>01/06/2016</a:t>
            </a:fld>
            <a:endParaRPr lang="fr-FR"/>
          </a:p>
        </p:txBody>
      </p:sp>
      <p:sp>
        <p:nvSpPr>
          <p:cNvPr id="2150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Click to edit Master text styles</a:t>
            </a:r>
          </a:p>
          <a:p>
            <a:pPr lvl="1"/>
            <a:r>
              <a:rPr lang="fr-FR" noProof="0" smtClean="0"/>
              <a:t>Second level</a:t>
            </a:r>
          </a:p>
          <a:p>
            <a:pPr lvl="2"/>
            <a:r>
              <a:rPr lang="fr-FR" noProof="0" smtClean="0"/>
              <a:t>Third level</a:t>
            </a:r>
          </a:p>
          <a:p>
            <a:pPr lvl="3"/>
            <a:r>
              <a:rPr lang="fr-FR" noProof="0" smtClean="0"/>
              <a:t>Fourth level</a:t>
            </a:r>
          </a:p>
          <a:p>
            <a:pPr lvl="4"/>
            <a:r>
              <a:rPr lang="fr-FR"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fr-F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6CEA13E-7FDE-44CE-88DB-4F28F50A4859}" type="slidenum">
              <a:rPr lang="fr-FR"/>
              <a:pPr>
                <a:defRPr/>
              </a:pPr>
              <a:t>‹#›</a:t>
            </a:fld>
            <a:endParaRPr lang="fr-FR"/>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052513"/>
            <a:ext cx="9144000" cy="5329237"/>
          </a:xfrm>
          <a:prstGeom prst="rect">
            <a:avLst/>
          </a:prstGeom>
          <a:solidFill>
            <a:srgbClr val="CCECFF"/>
          </a:solidFill>
          <a:ln w="9525">
            <a:noFill/>
            <a:miter lim="800000"/>
            <a:headEnd/>
            <a:tailEnd/>
          </a:ln>
          <a:effectLst/>
        </p:spPr>
        <p:txBody>
          <a:bodyPr wrap="none" anchor="ctr"/>
          <a:lstStyle/>
          <a:p>
            <a:pPr>
              <a:defRPr/>
            </a:pPr>
            <a:endParaRPr lang="en-US"/>
          </a:p>
        </p:txBody>
      </p:sp>
      <p:grpSp>
        <p:nvGrpSpPr>
          <p:cNvPr id="5" name="Group 8"/>
          <p:cNvGrpSpPr>
            <a:grpSpLocks/>
          </p:cNvGrpSpPr>
          <p:nvPr/>
        </p:nvGrpSpPr>
        <p:grpSpPr bwMode="auto">
          <a:xfrm>
            <a:off x="0" y="1052513"/>
            <a:ext cx="9144000" cy="5329237"/>
            <a:chOff x="348" y="864"/>
            <a:chExt cx="5116" cy="3072"/>
          </a:xfrm>
        </p:grpSpPr>
        <p:sp>
          <p:nvSpPr>
            <p:cNvPr id="6" name="Line 9"/>
            <p:cNvSpPr>
              <a:spLocks noChangeShapeType="1"/>
            </p:cNvSpPr>
            <p:nvPr/>
          </p:nvSpPr>
          <p:spPr bwMode="auto">
            <a:xfrm>
              <a:off x="348" y="864"/>
              <a:ext cx="5116" cy="0"/>
            </a:xfrm>
            <a:prstGeom prst="line">
              <a:avLst/>
            </a:prstGeom>
            <a:noFill/>
            <a:ln w="50800">
              <a:solidFill>
                <a:srgbClr val="183884"/>
              </a:solidFill>
              <a:round/>
              <a:headEnd/>
              <a:tailEnd/>
            </a:ln>
            <a:effectLst/>
          </p:spPr>
          <p:txBody>
            <a:bodyPr wrap="none" anchor="ctr"/>
            <a:lstStyle/>
            <a:p>
              <a:pPr>
                <a:defRPr/>
              </a:pPr>
              <a:endParaRPr lang="en-US"/>
            </a:p>
          </p:txBody>
        </p:sp>
        <p:sp>
          <p:nvSpPr>
            <p:cNvPr id="7" name="Line 10"/>
            <p:cNvSpPr>
              <a:spLocks noChangeShapeType="1"/>
            </p:cNvSpPr>
            <p:nvPr/>
          </p:nvSpPr>
          <p:spPr bwMode="auto">
            <a:xfrm>
              <a:off x="348" y="3936"/>
              <a:ext cx="5116" cy="0"/>
            </a:xfrm>
            <a:prstGeom prst="line">
              <a:avLst/>
            </a:prstGeom>
            <a:noFill/>
            <a:ln w="50800">
              <a:solidFill>
                <a:srgbClr val="183884"/>
              </a:solidFill>
              <a:round/>
              <a:headEnd/>
              <a:tailEnd/>
            </a:ln>
            <a:effectLst/>
          </p:spPr>
          <p:txBody>
            <a:bodyPr wrap="none" anchor="ctr"/>
            <a:lstStyle/>
            <a:p>
              <a:pPr>
                <a:defRPr/>
              </a:pPr>
              <a:endParaRPr lang="en-US"/>
            </a:p>
          </p:txBody>
        </p:sp>
      </p:grpSp>
      <p:pic>
        <p:nvPicPr>
          <p:cNvPr id="8" name="Picture 2"/>
          <p:cNvPicPr>
            <a:picLocks noChangeAspect="1" noChangeArrowheads="1"/>
          </p:cNvPicPr>
          <p:nvPr userDrawn="1"/>
        </p:nvPicPr>
        <p:blipFill>
          <a:blip r:embed="rId2" cstate="print"/>
          <a:srcRect/>
          <a:stretch>
            <a:fillRect/>
          </a:stretch>
        </p:blipFill>
        <p:spPr bwMode="auto">
          <a:xfrm>
            <a:off x="71438" y="71438"/>
            <a:ext cx="1593850" cy="881062"/>
          </a:xfrm>
          <a:prstGeom prst="rect">
            <a:avLst/>
          </a:prstGeom>
          <a:noFill/>
          <a:ln w="9525">
            <a:noFill/>
            <a:miter lim="800000"/>
            <a:headEnd/>
            <a:tailEnd/>
          </a:ln>
        </p:spPr>
      </p:pic>
      <p:sp>
        <p:nvSpPr>
          <p:cNvPr id="33795" name="Rectangle 3"/>
          <p:cNvSpPr>
            <a:spLocks noGrp="1" noChangeArrowheads="1"/>
          </p:cNvSpPr>
          <p:nvPr>
            <p:ph type="ctrTitle"/>
          </p:nvPr>
        </p:nvSpPr>
        <p:spPr>
          <a:xfrm>
            <a:off x="685800" y="2130425"/>
            <a:ext cx="7772400" cy="1470025"/>
          </a:xfrm>
        </p:spPr>
        <p:txBody>
          <a:bodyPr/>
          <a:lstStyle>
            <a:lvl1pPr algn="ctr">
              <a:defRPr sz="4400"/>
            </a:lvl1pPr>
          </a:lstStyle>
          <a:p>
            <a:r>
              <a:rPr lang="fr-FR"/>
              <a:t>Click to edit Master title style</a:t>
            </a:r>
          </a:p>
        </p:txBody>
      </p:sp>
      <p:sp>
        <p:nvSpPr>
          <p:cNvPr id="33796"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Click to edit Master subtitle style</a:t>
            </a:r>
          </a:p>
        </p:txBody>
      </p:sp>
      <p:sp>
        <p:nvSpPr>
          <p:cNvPr id="9" name="Rectangle 5"/>
          <p:cNvSpPr>
            <a:spLocks noGrp="1" noChangeArrowheads="1"/>
          </p:cNvSpPr>
          <p:nvPr>
            <p:ph type="dt" sz="half" idx="10"/>
          </p:nvPr>
        </p:nvSpPr>
        <p:spPr/>
        <p:txBody>
          <a:bodyPr/>
          <a:lstStyle>
            <a:lvl1pPr>
              <a:defRPr/>
            </a:lvl1pPr>
          </a:lstStyle>
          <a:p>
            <a:pPr>
              <a:defRPr/>
            </a:pPr>
            <a:r>
              <a:rPr lang="en-US"/>
              <a:t>XX-XX-2008</a:t>
            </a:r>
            <a:endParaRPr lang="fr-FR"/>
          </a:p>
        </p:txBody>
      </p:sp>
      <p:sp>
        <p:nvSpPr>
          <p:cNvPr id="10" name="Rectangle 6"/>
          <p:cNvSpPr>
            <a:spLocks noGrp="1" noChangeArrowheads="1"/>
          </p:cNvSpPr>
          <p:nvPr>
            <p:ph type="ftr" sz="quarter" idx="11"/>
          </p:nvPr>
        </p:nvSpPr>
        <p:spPr/>
        <p:txBody>
          <a:bodyPr/>
          <a:lstStyle>
            <a:lvl1pPr>
              <a:defRPr/>
            </a:lvl1pPr>
          </a:lstStyle>
          <a:p>
            <a:pPr>
              <a:defRPr/>
            </a:pPr>
            <a:r>
              <a:rPr lang="fr-FR"/>
              <a:t>Meeting's name</a:t>
            </a:r>
          </a:p>
        </p:txBody>
      </p:sp>
      <p:sp>
        <p:nvSpPr>
          <p:cNvPr id="11" name="Rectangle 7"/>
          <p:cNvSpPr>
            <a:spLocks noGrp="1" noChangeArrowheads="1"/>
          </p:cNvSpPr>
          <p:nvPr>
            <p:ph type="sldNum" sz="quarter" idx="12"/>
          </p:nvPr>
        </p:nvSpPr>
        <p:spPr/>
        <p:txBody>
          <a:bodyPr/>
          <a:lstStyle>
            <a:lvl1pPr>
              <a:defRPr/>
            </a:lvl1pPr>
          </a:lstStyle>
          <a:p>
            <a:pPr>
              <a:defRPr/>
            </a:pPr>
            <a:r>
              <a:rPr lang="fr-FR"/>
              <a:t>N° </a:t>
            </a:r>
            <a:fld id="{C44C64E0-BA9A-4217-B4CD-8FFA2307DA15}"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42983"/>
            <a:ext cx="2057400" cy="49831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2983"/>
            <a:ext cx="6019800" cy="49831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6" name="Rectangle 6"/>
          <p:cNvSpPr>
            <a:spLocks noGrp="1" noChangeArrowheads="1"/>
          </p:cNvSpPr>
          <p:nvPr>
            <p:ph type="sldNum" sz="quarter" idx="12"/>
          </p:nvPr>
        </p:nvSpPr>
        <p:spPr>
          <a:ln/>
        </p:spPr>
        <p:txBody>
          <a:bodyPr/>
          <a:lstStyle>
            <a:lvl1pPr>
              <a:defRPr/>
            </a:lvl1pPr>
          </a:lstStyle>
          <a:p>
            <a:pPr>
              <a:defRPr/>
            </a:pPr>
            <a:r>
              <a:rPr lang="fr-FR"/>
              <a:t>N° </a:t>
            </a:r>
            <a:fld id="{804DD4BB-86AC-4ED6-9EAB-13F737E24D8E}"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Table Placeholder 2"/>
          <p:cNvSpPr>
            <a:spLocks noGrp="1"/>
          </p:cNvSpPr>
          <p:nvPr>
            <p:ph type="tbl" idx="1"/>
          </p:nvPr>
        </p:nvSpPr>
        <p:spPr>
          <a:xfrm>
            <a:off x="457200" y="1600200"/>
            <a:ext cx="8229600" cy="4525963"/>
          </a:xfrm>
          <a:prstGeom prst="rect">
            <a:avLst/>
          </a:prstGeom>
        </p:spPr>
        <p:txBody>
          <a:bodyPr/>
          <a:lstStyle/>
          <a:p>
            <a:pPr lvl="0"/>
            <a:endParaRPr lang="fr-FR" noProof="0" smtClean="0"/>
          </a:p>
        </p:txBody>
      </p:sp>
      <p:sp>
        <p:nvSpPr>
          <p:cNvPr id="4" name="Rectangle 26"/>
          <p:cNvSpPr>
            <a:spLocks noGrp="1" noChangeArrowheads="1"/>
          </p:cNvSpPr>
          <p:nvPr>
            <p:ph type="dt" sz="half" idx="10"/>
          </p:nvPr>
        </p:nvSpPr>
        <p:spPr/>
        <p:txBody>
          <a:bodyPr/>
          <a:lstStyle>
            <a:lvl1pPr>
              <a:defRPr/>
            </a:lvl1pPr>
          </a:lstStyle>
          <a:p>
            <a:pPr>
              <a:defRPr/>
            </a:pPr>
            <a:r>
              <a:rPr lang="fr-FR"/>
              <a:t>26/27.06.2007</a:t>
            </a:r>
          </a:p>
        </p:txBody>
      </p:sp>
      <p:sp>
        <p:nvSpPr>
          <p:cNvPr id="5" name="Rectangle 27"/>
          <p:cNvSpPr>
            <a:spLocks noGrp="1" noChangeArrowheads="1"/>
          </p:cNvSpPr>
          <p:nvPr>
            <p:ph type="ftr" sz="quarter" idx="11"/>
          </p:nvPr>
        </p:nvSpPr>
        <p:spPr/>
        <p:txBody>
          <a:bodyPr/>
          <a:lstStyle>
            <a:lvl1pPr>
              <a:defRPr/>
            </a:lvl1pPr>
          </a:lstStyle>
          <a:p>
            <a:pPr>
              <a:defRPr/>
            </a:pPr>
            <a:r>
              <a:rPr lang="fr-FR"/>
              <a:t>3rd TAP TSI WP meeting</a:t>
            </a:r>
          </a:p>
        </p:txBody>
      </p:sp>
      <p:sp>
        <p:nvSpPr>
          <p:cNvPr id="6" name="Rectangle 28"/>
          <p:cNvSpPr>
            <a:spLocks noGrp="1" noChangeArrowheads="1"/>
          </p:cNvSpPr>
          <p:nvPr>
            <p:ph type="sldNum" sz="quarter" idx="12"/>
          </p:nvPr>
        </p:nvSpPr>
        <p:spPr/>
        <p:txBody>
          <a:bodyPr/>
          <a:lstStyle>
            <a:lvl1pPr>
              <a:defRPr/>
            </a:lvl1pPr>
          </a:lstStyle>
          <a:p>
            <a:pPr>
              <a:defRPr/>
            </a:pPr>
            <a:r>
              <a:rPr lang="fr-FR"/>
              <a:t>N° </a:t>
            </a:r>
            <a:fld id="{638633A5-5999-4C92-B94B-88B62D5BC0F2}"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6" name="Rectangle 6"/>
          <p:cNvSpPr>
            <a:spLocks noGrp="1" noChangeArrowheads="1"/>
          </p:cNvSpPr>
          <p:nvPr>
            <p:ph type="sldNum" sz="quarter" idx="12"/>
          </p:nvPr>
        </p:nvSpPr>
        <p:spPr>
          <a:ln/>
        </p:spPr>
        <p:txBody>
          <a:bodyPr/>
          <a:lstStyle>
            <a:lvl1pPr>
              <a:defRPr/>
            </a:lvl1pPr>
          </a:lstStyle>
          <a:p>
            <a:pPr>
              <a:defRPr/>
            </a:pPr>
            <a:r>
              <a:rPr lang="fr-FR"/>
              <a:t>N° </a:t>
            </a:r>
            <a:fld id="{56F795D7-E563-417F-9073-E5E3ED2928E1}"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68413"/>
            <a:ext cx="4038600" cy="4857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68413"/>
            <a:ext cx="4038600" cy="4857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7" name="Rectangle 6"/>
          <p:cNvSpPr>
            <a:spLocks noGrp="1" noChangeArrowheads="1"/>
          </p:cNvSpPr>
          <p:nvPr>
            <p:ph type="sldNum" sz="quarter" idx="12"/>
          </p:nvPr>
        </p:nvSpPr>
        <p:spPr>
          <a:ln/>
        </p:spPr>
        <p:txBody>
          <a:bodyPr/>
          <a:lstStyle>
            <a:lvl1pPr>
              <a:defRPr/>
            </a:lvl1pPr>
          </a:lstStyle>
          <a:p>
            <a:pPr>
              <a:defRPr/>
            </a:pPr>
            <a:r>
              <a:rPr lang="fr-FR"/>
              <a:t>N° </a:t>
            </a:r>
            <a:fld id="{93AAF44A-1D8E-46D0-B4CF-FF9A994CB1A6}"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Title 1"/>
          <p:cNvSpPr>
            <a:spLocks noGrp="1"/>
          </p:cNvSpPr>
          <p:nvPr>
            <p:ph type="title"/>
          </p:nvPr>
        </p:nvSpPr>
        <p:spPr>
          <a:xfrm>
            <a:off x="1979613" y="188913"/>
            <a:ext cx="6696075" cy="792162"/>
          </a:xfrm>
        </p:spPr>
        <p:txBody>
          <a:bodyPr/>
          <a:lstStyle/>
          <a:p>
            <a:r>
              <a:rPr lang="en-US" dirty="0" smtClean="0"/>
              <a:t>Click to edit Master title style</a:t>
            </a:r>
            <a:endParaRPr lang="en-US" dirty="0"/>
          </a:p>
        </p:txBody>
      </p:sp>
      <p:sp>
        <p:nvSpPr>
          <p:cNvPr id="7"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8"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9" name="Rectangle 6"/>
          <p:cNvSpPr>
            <a:spLocks noGrp="1" noChangeArrowheads="1"/>
          </p:cNvSpPr>
          <p:nvPr>
            <p:ph type="sldNum" sz="quarter" idx="12"/>
          </p:nvPr>
        </p:nvSpPr>
        <p:spPr>
          <a:ln/>
        </p:spPr>
        <p:txBody>
          <a:bodyPr/>
          <a:lstStyle>
            <a:lvl1pPr>
              <a:defRPr/>
            </a:lvl1pPr>
          </a:lstStyle>
          <a:p>
            <a:pPr>
              <a:defRPr/>
            </a:pPr>
            <a:r>
              <a:rPr lang="fr-FR"/>
              <a:t>N° </a:t>
            </a:r>
            <a:fld id="{A4AA293A-9FEF-4898-9514-5303071AACE9}"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4"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5" name="Rectangle 6"/>
          <p:cNvSpPr>
            <a:spLocks noGrp="1" noChangeArrowheads="1"/>
          </p:cNvSpPr>
          <p:nvPr>
            <p:ph type="sldNum" sz="quarter" idx="12"/>
          </p:nvPr>
        </p:nvSpPr>
        <p:spPr>
          <a:ln/>
        </p:spPr>
        <p:txBody>
          <a:bodyPr/>
          <a:lstStyle>
            <a:lvl1pPr>
              <a:defRPr/>
            </a:lvl1pPr>
          </a:lstStyle>
          <a:p>
            <a:pPr>
              <a:defRPr/>
            </a:pPr>
            <a:r>
              <a:rPr lang="fr-FR"/>
              <a:t>N° </a:t>
            </a:r>
            <a:fld id="{8C7C0496-FBF3-4C67-8233-9320EC75E5EB}"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3"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4" name="Rectangle 6"/>
          <p:cNvSpPr>
            <a:spLocks noGrp="1" noChangeArrowheads="1"/>
          </p:cNvSpPr>
          <p:nvPr>
            <p:ph type="sldNum" sz="quarter" idx="12"/>
          </p:nvPr>
        </p:nvSpPr>
        <p:spPr>
          <a:ln/>
        </p:spPr>
        <p:txBody>
          <a:bodyPr/>
          <a:lstStyle>
            <a:lvl1pPr>
              <a:defRPr/>
            </a:lvl1pPr>
          </a:lstStyle>
          <a:p>
            <a:pPr>
              <a:defRPr/>
            </a:pPr>
            <a:r>
              <a:rPr lang="fr-FR"/>
              <a:t>N° </a:t>
            </a:r>
            <a:fld id="{AB97E555-3678-4850-BE44-983F3E82DD3A}"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8596" y="1142984"/>
            <a:ext cx="3008313" cy="1000132"/>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142984"/>
            <a:ext cx="5111750" cy="498317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143116"/>
            <a:ext cx="3008313" cy="39830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7" name="Rectangle 6"/>
          <p:cNvSpPr>
            <a:spLocks noGrp="1" noChangeArrowheads="1"/>
          </p:cNvSpPr>
          <p:nvPr>
            <p:ph type="sldNum" sz="quarter" idx="12"/>
          </p:nvPr>
        </p:nvSpPr>
        <p:spPr>
          <a:ln/>
        </p:spPr>
        <p:txBody>
          <a:bodyPr/>
          <a:lstStyle>
            <a:lvl1pPr>
              <a:defRPr/>
            </a:lvl1pPr>
          </a:lstStyle>
          <a:p>
            <a:pPr>
              <a:defRPr/>
            </a:pPr>
            <a:r>
              <a:rPr lang="fr-FR"/>
              <a:t>N° </a:t>
            </a:r>
            <a:fld id="{B2C2B869-A520-4C2F-B65E-8E7D6A5083C0}"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142983"/>
            <a:ext cx="5486400" cy="358459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7" name="Rectangle 6"/>
          <p:cNvSpPr>
            <a:spLocks noGrp="1" noChangeArrowheads="1"/>
          </p:cNvSpPr>
          <p:nvPr>
            <p:ph type="sldNum" sz="quarter" idx="12"/>
          </p:nvPr>
        </p:nvSpPr>
        <p:spPr>
          <a:ln/>
        </p:spPr>
        <p:txBody>
          <a:bodyPr/>
          <a:lstStyle>
            <a:lvl1pPr>
              <a:defRPr/>
            </a:lvl1pPr>
          </a:lstStyle>
          <a:p>
            <a:pPr>
              <a:defRPr/>
            </a:pPr>
            <a:r>
              <a:rPr lang="fr-FR"/>
              <a:t>N° </a:t>
            </a:r>
            <a:fld id="{BAA0C0A5-7282-4A15-B6E2-119C1CEE339A}"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XX-XX-2008</a:t>
            </a: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Meeting's name</a:t>
            </a:r>
          </a:p>
        </p:txBody>
      </p:sp>
      <p:sp>
        <p:nvSpPr>
          <p:cNvPr id="6" name="Rectangle 6"/>
          <p:cNvSpPr>
            <a:spLocks noGrp="1" noChangeArrowheads="1"/>
          </p:cNvSpPr>
          <p:nvPr>
            <p:ph type="sldNum" sz="quarter" idx="12"/>
          </p:nvPr>
        </p:nvSpPr>
        <p:spPr>
          <a:ln/>
        </p:spPr>
        <p:txBody>
          <a:bodyPr/>
          <a:lstStyle>
            <a:lvl1pPr>
              <a:defRPr/>
            </a:lvl1pPr>
          </a:lstStyle>
          <a:p>
            <a:pPr>
              <a:defRPr/>
            </a:pPr>
            <a:r>
              <a:rPr lang="fr-FR"/>
              <a:t>N° </a:t>
            </a:r>
            <a:fld id="{668A0871-C1E6-4D1B-B54B-85A1CDC6F4CE}"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1052513"/>
            <a:ext cx="9144000" cy="5329237"/>
          </a:xfrm>
          <a:prstGeom prst="rect">
            <a:avLst/>
          </a:prstGeom>
          <a:solidFill>
            <a:srgbClr val="CCECFF"/>
          </a:solidFill>
          <a:ln w="9525">
            <a:noFill/>
            <a:miter lim="800000"/>
            <a:headEnd/>
            <a:tailEnd/>
          </a:ln>
          <a:effectLst/>
        </p:spPr>
        <p:txBody>
          <a:bodyPr wrap="none" anchor="ctr"/>
          <a:lstStyle/>
          <a:p>
            <a:pPr>
              <a:defRPr/>
            </a:pPr>
            <a:endParaRPr lang="en-US"/>
          </a:p>
        </p:txBody>
      </p:sp>
      <p:sp>
        <p:nvSpPr>
          <p:cNvPr id="1027" name="Rectangle 2"/>
          <p:cNvSpPr>
            <a:spLocks noGrp="1" noChangeArrowheads="1"/>
          </p:cNvSpPr>
          <p:nvPr>
            <p:ph type="title"/>
          </p:nvPr>
        </p:nvSpPr>
        <p:spPr bwMode="auto">
          <a:xfrm>
            <a:off x="1979613" y="188913"/>
            <a:ext cx="6696075"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Click to edit Master title style</a:t>
            </a:r>
          </a:p>
        </p:txBody>
      </p:sp>
      <p:sp>
        <p:nvSpPr>
          <p:cNvPr id="1028" name="Rectangle 3"/>
          <p:cNvSpPr>
            <a:spLocks noGrp="1" noChangeArrowheads="1"/>
          </p:cNvSpPr>
          <p:nvPr>
            <p:ph type="body" idx="1"/>
          </p:nvPr>
        </p:nvSpPr>
        <p:spPr bwMode="auto">
          <a:xfrm>
            <a:off x="457200" y="1268413"/>
            <a:ext cx="8229600" cy="4857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p>
        </p:txBody>
      </p:sp>
      <p:sp>
        <p:nvSpPr>
          <p:cNvPr id="2" name="Rectangle 4"/>
          <p:cNvSpPr>
            <a:spLocks noGrp="1" noChangeArrowheads="1"/>
          </p:cNvSpPr>
          <p:nvPr>
            <p:ph type="dt" sz="half" idx="2"/>
          </p:nvPr>
        </p:nvSpPr>
        <p:spPr bwMode="auto">
          <a:xfrm>
            <a:off x="457200" y="6453188"/>
            <a:ext cx="2133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183884"/>
                </a:solidFill>
              </a:defRPr>
            </a:lvl1pPr>
          </a:lstStyle>
          <a:p>
            <a:pPr>
              <a:defRPr/>
            </a:pPr>
            <a:r>
              <a:rPr lang="en-US"/>
              <a:t>XX-XX-2008</a:t>
            </a:r>
            <a:endParaRPr lang="fr-FR"/>
          </a:p>
        </p:txBody>
      </p:sp>
      <p:sp>
        <p:nvSpPr>
          <p:cNvPr id="1029" name="Rectangle 5"/>
          <p:cNvSpPr>
            <a:spLocks noGrp="1" noChangeArrowheads="1"/>
          </p:cNvSpPr>
          <p:nvPr>
            <p:ph type="ftr" sz="quarter" idx="3"/>
          </p:nvPr>
        </p:nvSpPr>
        <p:spPr bwMode="auto">
          <a:xfrm>
            <a:off x="3124200" y="6453188"/>
            <a:ext cx="2895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183884"/>
                </a:solidFill>
              </a:defRPr>
            </a:lvl1pPr>
          </a:lstStyle>
          <a:p>
            <a:pPr>
              <a:defRPr/>
            </a:pPr>
            <a:r>
              <a:rPr lang="fr-FR"/>
              <a:t>Meeting's name</a:t>
            </a:r>
          </a:p>
        </p:txBody>
      </p:sp>
      <p:sp>
        <p:nvSpPr>
          <p:cNvPr id="1030" name="Rectangle 6"/>
          <p:cNvSpPr>
            <a:spLocks noGrp="1" noChangeArrowheads="1"/>
          </p:cNvSpPr>
          <p:nvPr>
            <p:ph type="sldNum" sz="quarter" idx="4"/>
          </p:nvPr>
        </p:nvSpPr>
        <p:spPr bwMode="auto">
          <a:xfrm>
            <a:off x="6553200" y="6453188"/>
            <a:ext cx="2133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183884"/>
                </a:solidFill>
              </a:defRPr>
            </a:lvl1pPr>
          </a:lstStyle>
          <a:p>
            <a:pPr>
              <a:defRPr/>
            </a:pPr>
            <a:r>
              <a:rPr lang="fr-FR"/>
              <a:t>N° </a:t>
            </a:r>
            <a:fld id="{0FBD86E1-9977-4BF4-BA49-891460FED666}" type="slidenum">
              <a:rPr lang="fr-FR"/>
              <a:pPr>
                <a:defRPr/>
              </a:pPr>
              <a:t>‹#›</a:t>
            </a:fld>
            <a:endParaRPr lang="fr-FR"/>
          </a:p>
        </p:txBody>
      </p:sp>
      <p:grpSp>
        <p:nvGrpSpPr>
          <p:cNvPr id="1032" name="Group 8"/>
          <p:cNvGrpSpPr>
            <a:grpSpLocks/>
          </p:cNvGrpSpPr>
          <p:nvPr/>
        </p:nvGrpSpPr>
        <p:grpSpPr bwMode="auto">
          <a:xfrm>
            <a:off x="0" y="1052513"/>
            <a:ext cx="9144000" cy="5329237"/>
            <a:chOff x="348" y="864"/>
            <a:chExt cx="5116" cy="3072"/>
          </a:xfrm>
        </p:grpSpPr>
        <p:sp>
          <p:nvSpPr>
            <p:cNvPr id="3" name="Line 9"/>
            <p:cNvSpPr>
              <a:spLocks noChangeShapeType="1"/>
            </p:cNvSpPr>
            <p:nvPr/>
          </p:nvSpPr>
          <p:spPr bwMode="auto">
            <a:xfrm>
              <a:off x="348" y="864"/>
              <a:ext cx="5116" cy="0"/>
            </a:xfrm>
            <a:prstGeom prst="line">
              <a:avLst/>
            </a:prstGeom>
            <a:noFill/>
            <a:ln w="50800">
              <a:solidFill>
                <a:srgbClr val="183884"/>
              </a:solidFill>
              <a:round/>
              <a:headEnd/>
              <a:tailEnd/>
            </a:ln>
            <a:effectLst/>
          </p:spPr>
          <p:txBody>
            <a:bodyPr wrap="none" anchor="ctr"/>
            <a:lstStyle/>
            <a:p>
              <a:pPr>
                <a:defRPr/>
              </a:pPr>
              <a:endParaRPr lang="en-US"/>
            </a:p>
          </p:txBody>
        </p:sp>
        <p:sp>
          <p:nvSpPr>
            <p:cNvPr id="1034" name="Line 10"/>
            <p:cNvSpPr>
              <a:spLocks noChangeShapeType="1"/>
            </p:cNvSpPr>
            <p:nvPr/>
          </p:nvSpPr>
          <p:spPr bwMode="auto">
            <a:xfrm>
              <a:off x="348" y="3936"/>
              <a:ext cx="5116" cy="0"/>
            </a:xfrm>
            <a:prstGeom prst="line">
              <a:avLst/>
            </a:prstGeom>
            <a:noFill/>
            <a:ln w="50800">
              <a:solidFill>
                <a:srgbClr val="183884"/>
              </a:solidFill>
              <a:round/>
              <a:headEnd/>
              <a:tailEnd/>
            </a:ln>
            <a:effectLst/>
          </p:spPr>
          <p:txBody>
            <a:bodyPr wrap="none" anchor="ctr"/>
            <a:lstStyle/>
            <a:p>
              <a:pPr>
                <a:defRPr/>
              </a:pPr>
              <a:endParaRPr lang="en-US"/>
            </a:p>
          </p:txBody>
        </p:sp>
      </p:grpSp>
      <p:pic>
        <p:nvPicPr>
          <p:cNvPr id="1033" name="Picture 2"/>
          <p:cNvPicPr>
            <a:picLocks noChangeAspect="1" noChangeArrowheads="1"/>
          </p:cNvPicPr>
          <p:nvPr userDrawn="1"/>
        </p:nvPicPr>
        <p:blipFill>
          <a:blip r:embed="rId13" cstate="print"/>
          <a:srcRect/>
          <a:stretch>
            <a:fillRect/>
          </a:stretch>
        </p:blipFill>
        <p:spPr bwMode="auto">
          <a:xfrm>
            <a:off x="71438" y="71438"/>
            <a:ext cx="1593850" cy="8810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66" r:id="rId1"/>
    <p:sldLayoutId id="2147483865" r:id="rId2"/>
    <p:sldLayoutId id="2147483864" r:id="rId3"/>
    <p:sldLayoutId id="2147483863" r:id="rId4"/>
    <p:sldLayoutId id="2147483862" r:id="rId5"/>
    <p:sldLayoutId id="2147483861" r:id="rId6"/>
    <p:sldLayoutId id="2147483860" r:id="rId7"/>
    <p:sldLayoutId id="2147483859" r:id="rId8"/>
    <p:sldLayoutId id="2147483858" r:id="rId9"/>
    <p:sldLayoutId id="2147483857" r:id="rId10"/>
    <p:sldLayoutId id="2147483867" r:id="rId11"/>
  </p:sldLayoutIdLst>
  <p:hf hdr="0"/>
  <p:txStyles>
    <p:titleStyle>
      <a:lvl1pPr algn="r" rtl="0" eaLnBrk="0" fontAlgn="base" hangingPunct="0">
        <a:spcBef>
          <a:spcPct val="0"/>
        </a:spcBef>
        <a:spcAft>
          <a:spcPct val="0"/>
        </a:spcAft>
        <a:defRPr sz="2400" b="1">
          <a:solidFill>
            <a:srgbClr val="183884"/>
          </a:solidFill>
          <a:latin typeface="+mj-lt"/>
          <a:ea typeface="+mj-ea"/>
          <a:cs typeface="+mj-cs"/>
        </a:defRPr>
      </a:lvl1pPr>
      <a:lvl2pPr algn="r" rtl="0" eaLnBrk="0" fontAlgn="base" hangingPunct="0">
        <a:spcBef>
          <a:spcPct val="0"/>
        </a:spcBef>
        <a:spcAft>
          <a:spcPct val="0"/>
        </a:spcAft>
        <a:defRPr sz="2400" b="1">
          <a:solidFill>
            <a:srgbClr val="183884"/>
          </a:solidFill>
          <a:latin typeface="Arial" charset="0"/>
        </a:defRPr>
      </a:lvl2pPr>
      <a:lvl3pPr algn="r" rtl="0" eaLnBrk="0" fontAlgn="base" hangingPunct="0">
        <a:spcBef>
          <a:spcPct val="0"/>
        </a:spcBef>
        <a:spcAft>
          <a:spcPct val="0"/>
        </a:spcAft>
        <a:defRPr sz="2400" b="1">
          <a:solidFill>
            <a:srgbClr val="183884"/>
          </a:solidFill>
          <a:latin typeface="Arial" charset="0"/>
        </a:defRPr>
      </a:lvl3pPr>
      <a:lvl4pPr algn="r" rtl="0" eaLnBrk="0" fontAlgn="base" hangingPunct="0">
        <a:spcBef>
          <a:spcPct val="0"/>
        </a:spcBef>
        <a:spcAft>
          <a:spcPct val="0"/>
        </a:spcAft>
        <a:defRPr sz="2400" b="1">
          <a:solidFill>
            <a:srgbClr val="183884"/>
          </a:solidFill>
          <a:latin typeface="Arial" charset="0"/>
        </a:defRPr>
      </a:lvl4pPr>
      <a:lvl5pPr algn="r" rtl="0" eaLnBrk="0" fontAlgn="base" hangingPunct="0">
        <a:spcBef>
          <a:spcPct val="0"/>
        </a:spcBef>
        <a:spcAft>
          <a:spcPct val="0"/>
        </a:spcAft>
        <a:defRPr sz="2400" b="1">
          <a:solidFill>
            <a:srgbClr val="183884"/>
          </a:solidFill>
          <a:latin typeface="Arial" charset="0"/>
        </a:defRPr>
      </a:lvl5pPr>
      <a:lvl6pPr marL="457200" algn="r" rtl="0" fontAlgn="base">
        <a:spcBef>
          <a:spcPct val="0"/>
        </a:spcBef>
        <a:spcAft>
          <a:spcPct val="0"/>
        </a:spcAft>
        <a:defRPr sz="2400" b="1">
          <a:solidFill>
            <a:srgbClr val="183884"/>
          </a:solidFill>
          <a:latin typeface="Arial" charset="0"/>
        </a:defRPr>
      </a:lvl6pPr>
      <a:lvl7pPr marL="914400" algn="r" rtl="0" fontAlgn="base">
        <a:spcBef>
          <a:spcPct val="0"/>
        </a:spcBef>
        <a:spcAft>
          <a:spcPct val="0"/>
        </a:spcAft>
        <a:defRPr sz="2400" b="1">
          <a:solidFill>
            <a:srgbClr val="183884"/>
          </a:solidFill>
          <a:latin typeface="Arial" charset="0"/>
        </a:defRPr>
      </a:lvl7pPr>
      <a:lvl8pPr marL="1371600" algn="r" rtl="0" fontAlgn="base">
        <a:spcBef>
          <a:spcPct val="0"/>
        </a:spcBef>
        <a:spcAft>
          <a:spcPct val="0"/>
        </a:spcAft>
        <a:defRPr sz="2400" b="1">
          <a:solidFill>
            <a:srgbClr val="183884"/>
          </a:solidFill>
          <a:latin typeface="Arial" charset="0"/>
        </a:defRPr>
      </a:lvl8pPr>
      <a:lvl9pPr marL="1828800" algn="r" rtl="0" fontAlgn="base">
        <a:spcBef>
          <a:spcPct val="0"/>
        </a:spcBef>
        <a:spcAft>
          <a:spcPct val="0"/>
        </a:spcAft>
        <a:defRPr sz="2400" b="1">
          <a:solidFill>
            <a:srgbClr val="183884"/>
          </a:solidFill>
          <a:latin typeface="Arial" charset="0"/>
        </a:defRPr>
      </a:lvl9pPr>
    </p:titleStyle>
    <p:bodyStyle>
      <a:lvl1pPr marL="342900" indent="-342900" algn="l" rtl="0" eaLnBrk="0" fontAlgn="base" hangingPunct="0">
        <a:spcBef>
          <a:spcPct val="20000"/>
        </a:spcBef>
        <a:spcAft>
          <a:spcPct val="0"/>
        </a:spcAft>
        <a:buChar char="•"/>
        <a:defRPr sz="3200">
          <a:solidFill>
            <a:srgbClr val="183884"/>
          </a:solidFill>
          <a:latin typeface="+mn-lt"/>
          <a:ea typeface="+mn-ea"/>
          <a:cs typeface="+mn-cs"/>
        </a:defRPr>
      </a:lvl1pPr>
      <a:lvl2pPr marL="742950" indent="-285750" algn="l" rtl="0" eaLnBrk="0" fontAlgn="base" hangingPunct="0">
        <a:spcBef>
          <a:spcPct val="20000"/>
        </a:spcBef>
        <a:spcAft>
          <a:spcPct val="0"/>
        </a:spcAft>
        <a:buChar char="–"/>
        <a:defRPr sz="2800">
          <a:solidFill>
            <a:srgbClr val="183884"/>
          </a:solidFill>
          <a:latin typeface="+mn-lt"/>
        </a:defRPr>
      </a:lvl2pPr>
      <a:lvl3pPr marL="1143000" indent="-228600" algn="l" rtl="0" eaLnBrk="0" fontAlgn="base" hangingPunct="0">
        <a:spcBef>
          <a:spcPct val="20000"/>
        </a:spcBef>
        <a:spcAft>
          <a:spcPct val="0"/>
        </a:spcAft>
        <a:buChar char="•"/>
        <a:defRPr sz="2400">
          <a:solidFill>
            <a:srgbClr val="183884"/>
          </a:solidFill>
          <a:latin typeface="+mn-lt"/>
        </a:defRPr>
      </a:lvl3pPr>
      <a:lvl4pPr marL="1600200" indent="-228600" algn="l" rtl="0" eaLnBrk="0" fontAlgn="base" hangingPunct="0">
        <a:spcBef>
          <a:spcPct val="20000"/>
        </a:spcBef>
        <a:spcAft>
          <a:spcPct val="0"/>
        </a:spcAft>
        <a:buChar char="–"/>
        <a:defRPr sz="2000">
          <a:solidFill>
            <a:srgbClr val="183884"/>
          </a:solidFill>
          <a:latin typeface="+mn-lt"/>
        </a:defRPr>
      </a:lvl4pPr>
      <a:lvl5pPr marL="2057400" indent="-228600" algn="l" rtl="0" eaLnBrk="0" fontAlgn="base" hangingPunct="0">
        <a:spcBef>
          <a:spcPct val="20000"/>
        </a:spcBef>
        <a:spcAft>
          <a:spcPct val="0"/>
        </a:spcAft>
        <a:buChar char="»"/>
        <a:defRPr sz="2000">
          <a:solidFill>
            <a:srgbClr val="183884"/>
          </a:solidFill>
          <a:latin typeface="+mn-lt"/>
        </a:defRPr>
      </a:lvl5pPr>
      <a:lvl6pPr marL="2514600" indent="-228600" algn="l" rtl="0" fontAlgn="base">
        <a:spcBef>
          <a:spcPct val="20000"/>
        </a:spcBef>
        <a:spcAft>
          <a:spcPct val="0"/>
        </a:spcAft>
        <a:buChar char="»"/>
        <a:defRPr sz="2000">
          <a:solidFill>
            <a:srgbClr val="183884"/>
          </a:solidFill>
          <a:latin typeface="+mn-lt"/>
        </a:defRPr>
      </a:lvl6pPr>
      <a:lvl7pPr marL="2971800" indent="-228600" algn="l" rtl="0" fontAlgn="base">
        <a:spcBef>
          <a:spcPct val="20000"/>
        </a:spcBef>
        <a:spcAft>
          <a:spcPct val="0"/>
        </a:spcAft>
        <a:buChar char="»"/>
        <a:defRPr sz="2000">
          <a:solidFill>
            <a:srgbClr val="183884"/>
          </a:solidFill>
          <a:latin typeface="+mn-lt"/>
        </a:defRPr>
      </a:lvl7pPr>
      <a:lvl8pPr marL="3429000" indent="-228600" algn="l" rtl="0" fontAlgn="base">
        <a:spcBef>
          <a:spcPct val="20000"/>
        </a:spcBef>
        <a:spcAft>
          <a:spcPct val="0"/>
        </a:spcAft>
        <a:buChar char="»"/>
        <a:defRPr sz="2000">
          <a:solidFill>
            <a:srgbClr val="183884"/>
          </a:solidFill>
          <a:latin typeface="+mn-lt"/>
        </a:defRPr>
      </a:lvl8pPr>
      <a:lvl9pPr marL="3886200" indent="-228600" algn="l" rtl="0" fontAlgn="base">
        <a:spcBef>
          <a:spcPct val="20000"/>
        </a:spcBef>
        <a:spcAft>
          <a:spcPct val="0"/>
        </a:spcAft>
        <a:buChar char="»"/>
        <a:defRPr sz="2000">
          <a:solidFill>
            <a:srgbClr val="183884"/>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12"/>
          </p:nvPr>
        </p:nvSpPr>
        <p:spPr>
          <a:noFill/>
        </p:spPr>
        <p:txBody>
          <a:bodyPr/>
          <a:lstStyle/>
          <a:p>
            <a:r>
              <a:rPr lang="fr-FR" smtClean="0"/>
              <a:t>N° </a:t>
            </a:r>
            <a:fld id="{421DDDEE-E4DC-4A68-B45B-62D71C63F1BC}" type="slidenum">
              <a:rPr lang="fr-FR" smtClean="0"/>
              <a:pPr/>
              <a:t>1</a:t>
            </a:fld>
            <a:endParaRPr lang="fr-FR" smtClean="0"/>
          </a:p>
        </p:txBody>
      </p:sp>
      <p:sp>
        <p:nvSpPr>
          <p:cNvPr id="4099" name="Rectangle 4"/>
          <p:cNvSpPr>
            <a:spLocks noGrp="1" noChangeArrowheads="1"/>
          </p:cNvSpPr>
          <p:nvPr>
            <p:ph type="ctrTitle"/>
          </p:nvPr>
        </p:nvSpPr>
        <p:spPr>
          <a:xfrm>
            <a:off x="0" y="1795463"/>
            <a:ext cx="9144000" cy="1470025"/>
          </a:xfrm>
        </p:spPr>
        <p:txBody>
          <a:bodyPr/>
          <a:lstStyle/>
          <a:p>
            <a:pPr eaLnBrk="1" hangingPunct="1"/>
            <a:r>
              <a:rPr lang="en-US" smtClean="0"/>
              <a:t/>
            </a:r>
            <a:br>
              <a:rPr lang="en-US" smtClean="0"/>
            </a:br>
            <a:r>
              <a:rPr lang="en-US" sz="3600" smtClean="0"/>
              <a:t>Possible co-operation between rail and buses in the area of </a:t>
            </a:r>
            <a:br>
              <a:rPr lang="en-US" sz="3600" smtClean="0"/>
            </a:br>
            <a:r>
              <a:rPr lang="en-US" sz="3600" smtClean="0"/>
              <a:t>Telematics Applications for Passengers</a:t>
            </a:r>
            <a:r>
              <a:rPr lang="en-US" smtClean="0"/>
              <a:t/>
            </a:r>
            <a:br>
              <a:rPr lang="en-US" smtClean="0"/>
            </a:br>
            <a:endParaRPr lang="en-US" smtClean="0"/>
          </a:p>
        </p:txBody>
      </p:sp>
      <p:sp>
        <p:nvSpPr>
          <p:cNvPr id="4100" name="Rectangle 5"/>
          <p:cNvSpPr>
            <a:spLocks noGrp="1" noChangeArrowheads="1"/>
          </p:cNvSpPr>
          <p:nvPr>
            <p:ph type="subTitle" idx="1"/>
          </p:nvPr>
        </p:nvSpPr>
        <p:spPr>
          <a:xfrm>
            <a:off x="428625" y="4538663"/>
            <a:ext cx="8358188" cy="1752600"/>
          </a:xfrm>
        </p:spPr>
        <p:txBody>
          <a:bodyPr/>
          <a:lstStyle/>
          <a:p>
            <a:pPr eaLnBrk="1" hangingPunct="1"/>
            <a:r>
              <a:rPr lang="en-US" sz="2400" smtClean="0"/>
              <a:t>Presented by </a:t>
            </a:r>
          </a:p>
          <a:p>
            <a:pPr eaLnBrk="1" hangingPunct="1"/>
            <a:r>
              <a:rPr lang="en-US" sz="2400" smtClean="0"/>
              <a:t>European Railway Agency</a:t>
            </a:r>
          </a:p>
          <a:p>
            <a:pPr eaLnBrk="1" hangingPunct="1"/>
            <a:r>
              <a:rPr lang="en-US" sz="2400" smtClean="0"/>
              <a:t>(ERA)</a:t>
            </a:r>
          </a:p>
          <a:p>
            <a:pPr eaLnBrk="1" hangingPunct="1"/>
            <a:endParaRPr lang="en-US" sz="2400" smtClean="0"/>
          </a:p>
        </p:txBody>
      </p:sp>
      <p:sp>
        <p:nvSpPr>
          <p:cNvPr id="4101" name="Date Placeholder 5"/>
          <p:cNvSpPr>
            <a:spLocks noGrp="1"/>
          </p:cNvSpPr>
          <p:nvPr>
            <p:ph type="dt" sz="quarter" idx="10"/>
          </p:nvPr>
        </p:nvSpPr>
        <p:spPr>
          <a:noFill/>
        </p:spPr>
        <p:txBody>
          <a:bodyPr/>
          <a:lstStyle/>
          <a:p>
            <a:r>
              <a:rPr lang="en-US" smtClean="0"/>
              <a:t>16-10-2009</a:t>
            </a:r>
            <a:endParaRPr lang="fr-FR" smtClean="0"/>
          </a:p>
        </p:txBody>
      </p:sp>
      <p:sp>
        <p:nvSpPr>
          <p:cNvPr id="4102"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Why is ERA at IRU forum ?</a:t>
            </a:r>
          </a:p>
        </p:txBody>
      </p:sp>
      <p:sp>
        <p:nvSpPr>
          <p:cNvPr id="13315" name="Slide Number Placeholder 5"/>
          <p:cNvSpPr>
            <a:spLocks noGrp="1"/>
          </p:cNvSpPr>
          <p:nvPr>
            <p:ph type="sldNum" sz="quarter" idx="12"/>
          </p:nvPr>
        </p:nvSpPr>
        <p:spPr>
          <a:noFill/>
        </p:spPr>
        <p:txBody>
          <a:bodyPr/>
          <a:lstStyle/>
          <a:p>
            <a:pPr marL="342900" indent="-342900"/>
            <a:r>
              <a:rPr lang="fr-FR" smtClean="0"/>
              <a:t>N° </a:t>
            </a:r>
            <a:fld id="{4EE81845-BAD0-452B-88F0-6EE5B0163C65}" type="slidenum">
              <a:rPr lang="fr-FR" smtClean="0"/>
              <a:pPr marL="342900" indent="-342900"/>
              <a:t>10</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13317"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13318" name="Rectangle 4"/>
          <p:cNvSpPr txBox="1">
            <a:spLocks noChangeArrowheads="1"/>
          </p:cNvSpPr>
          <p:nvPr/>
        </p:nvSpPr>
        <p:spPr bwMode="auto">
          <a:xfrm>
            <a:off x="236538" y="1254125"/>
            <a:ext cx="8686800" cy="5181600"/>
          </a:xfrm>
          <a:prstGeom prst="rect">
            <a:avLst/>
          </a:prstGeom>
          <a:noFill/>
          <a:ln w="9525">
            <a:noFill/>
            <a:miter lim="800000"/>
            <a:headEnd/>
            <a:tailEnd/>
          </a:ln>
        </p:spPr>
        <p:txBody>
          <a:bodyPr/>
          <a:lstStyle/>
          <a:p>
            <a:pPr marL="457200" indent="-457200" algn="just">
              <a:spcAft>
                <a:spcPts val="300"/>
              </a:spcAft>
            </a:pPr>
            <a:endParaRPr lang="en-GB" sz="2200">
              <a:solidFill>
                <a:schemeClr val="accent2"/>
              </a:solidFill>
            </a:endParaRPr>
          </a:p>
        </p:txBody>
      </p:sp>
      <p:sp>
        <p:nvSpPr>
          <p:cNvPr id="13319" name="Text Box 2"/>
          <p:cNvSpPr txBox="1">
            <a:spLocks noChangeArrowheads="1"/>
          </p:cNvSpPr>
          <p:nvPr/>
        </p:nvSpPr>
        <p:spPr bwMode="auto">
          <a:xfrm>
            <a:off x="290513" y="2408238"/>
            <a:ext cx="8572500" cy="2528887"/>
          </a:xfrm>
          <a:prstGeom prst="rect">
            <a:avLst/>
          </a:prstGeom>
          <a:noFill/>
          <a:ln w="9525">
            <a:noFill/>
            <a:miter lim="800000"/>
            <a:headEnd/>
            <a:tailEnd/>
          </a:ln>
        </p:spPr>
        <p:txBody>
          <a:bodyPr>
            <a:spAutoFit/>
          </a:bodyPr>
          <a:lstStyle/>
          <a:p>
            <a:pPr>
              <a:spcBef>
                <a:spcPct val="50000"/>
              </a:spcBef>
              <a:buFont typeface="Wingdings" pitchFamily="2" charset="2"/>
              <a:buNone/>
            </a:pPr>
            <a:r>
              <a:rPr lang="en-GB" sz="2400">
                <a:solidFill>
                  <a:srgbClr val="003399"/>
                </a:solidFill>
              </a:rPr>
              <a:t>The visionary objective for the EU rail system of the future is:</a:t>
            </a:r>
          </a:p>
          <a:p>
            <a:pPr>
              <a:lnSpc>
                <a:spcPct val="120000"/>
              </a:lnSpc>
              <a:spcBef>
                <a:spcPct val="50000"/>
              </a:spcBef>
              <a:buClr>
                <a:schemeClr val="accent2"/>
              </a:buClr>
              <a:buSzPct val="85000"/>
              <a:buFont typeface="Wingdings" pitchFamily="2" charset="2"/>
              <a:buNone/>
            </a:pPr>
            <a:r>
              <a:rPr lang="fr-BE" sz="2400">
                <a:solidFill>
                  <a:srgbClr val="003399"/>
                </a:solidFill>
              </a:rPr>
              <a:t>« Creation of an integrated European railway area to allow cross border services under a single responsibility in order to guarantee the quality of services to the customer »</a:t>
            </a:r>
            <a:endParaRPr lang="en-GB" sz="2400">
              <a:solidFill>
                <a:srgbClr val="003399"/>
              </a:solidFill>
            </a:endParaRPr>
          </a:p>
          <a:p>
            <a:pPr>
              <a:spcBef>
                <a:spcPct val="50000"/>
              </a:spcBef>
              <a:buFont typeface="Wingdings" pitchFamily="2" charset="2"/>
              <a:buChar char="Ø"/>
            </a:pPr>
            <a:endParaRPr lang="en-GB" sz="2000" i="1">
              <a:solidFill>
                <a:srgbClr val="003399"/>
              </a:solidFill>
            </a:endParaRPr>
          </a:p>
        </p:txBody>
      </p:sp>
      <p:sp>
        <p:nvSpPr>
          <p:cNvPr id="13320" name="Text Box 3"/>
          <p:cNvSpPr txBox="1">
            <a:spLocks noChangeArrowheads="1"/>
          </p:cNvSpPr>
          <p:nvPr/>
        </p:nvSpPr>
        <p:spPr bwMode="auto">
          <a:xfrm>
            <a:off x="285750" y="1184275"/>
            <a:ext cx="8643938" cy="830263"/>
          </a:xfrm>
          <a:prstGeom prst="rect">
            <a:avLst/>
          </a:prstGeom>
          <a:noFill/>
          <a:ln w="9525">
            <a:noFill/>
            <a:miter lim="800000"/>
            <a:headEnd/>
            <a:tailEnd/>
          </a:ln>
        </p:spPr>
        <p:txBody>
          <a:bodyPr>
            <a:spAutoFit/>
          </a:bodyPr>
          <a:lstStyle/>
          <a:p>
            <a:r>
              <a:rPr lang="en-GB" sz="2400">
                <a:solidFill>
                  <a:srgbClr val="003399"/>
                </a:solidFill>
              </a:rPr>
              <a:t>The EU approach :</a:t>
            </a:r>
          </a:p>
          <a:p>
            <a:r>
              <a:rPr lang="en-GB" sz="2400">
                <a:solidFill>
                  <a:srgbClr val="003399"/>
                </a:solidFill>
              </a:rPr>
              <a:t>Creating a common European railway area</a:t>
            </a:r>
          </a:p>
        </p:txBody>
      </p:sp>
      <p:sp>
        <p:nvSpPr>
          <p:cNvPr id="13321" name="Date Placeholder 5"/>
          <p:cNvSpPr>
            <a:spLocks noGrp="1"/>
          </p:cNvSpPr>
          <p:nvPr>
            <p:ph type="dt" sz="quarter" idx="10"/>
          </p:nvPr>
        </p:nvSpPr>
        <p:spPr>
          <a:noFill/>
        </p:spPr>
        <p:txBody>
          <a:bodyPr/>
          <a:lstStyle/>
          <a:p>
            <a:r>
              <a:rPr lang="en-US" smtClean="0"/>
              <a:t>16-10-2009</a:t>
            </a:r>
            <a:endParaRPr lang="fr-FR" smtClean="0"/>
          </a:p>
        </p:txBody>
      </p:sp>
      <p:sp>
        <p:nvSpPr>
          <p:cNvPr id="13322"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Why is ERA at IRU forum ?</a:t>
            </a:r>
          </a:p>
        </p:txBody>
      </p:sp>
      <p:sp>
        <p:nvSpPr>
          <p:cNvPr id="14339" name="Slide Number Placeholder 5"/>
          <p:cNvSpPr>
            <a:spLocks noGrp="1"/>
          </p:cNvSpPr>
          <p:nvPr>
            <p:ph type="sldNum" sz="quarter" idx="12"/>
          </p:nvPr>
        </p:nvSpPr>
        <p:spPr>
          <a:noFill/>
        </p:spPr>
        <p:txBody>
          <a:bodyPr/>
          <a:lstStyle/>
          <a:p>
            <a:pPr marL="342900" indent="-342900"/>
            <a:r>
              <a:rPr lang="fr-FR" smtClean="0"/>
              <a:t>N° </a:t>
            </a:r>
            <a:fld id="{74A620D0-7126-4633-91F1-0692CDB64164}" type="slidenum">
              <a:rPr lang="fr-FR" smtClean="0"/>
              <a:pPr marL="342900" indent="-342900"/>
              <a:t>11</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14341"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14342" name="Rectangle 4"/>
          <p:cNvSpPr txBox="1">
            <a:spLocks noChangeArrowheads="1"/>
          </p:cNvSpPr>
          <p:nvPr/>
        </p:nvSpPr>
        <p:spPr bwMode="auto">
          <a:xfrm>
            <a:off x="236538" y="1254125"/>
            <a:ext cx="8686800" cy="5181600"/>
          </a:xfrm>
          <a:prstGeom prst="rect">
            <a:avLst/>
          </a:prstGeom>
          <a:noFill/>
          <a:ln w="9525">
            <a:noFill/>
            <a:miter lim="800000"/>
            <a:headEnd/>
            <a:tailEnd/>
          </a:ln>
        </p:spPr>
        <p:txBody>
          <a:bodyPr/>
          <a:lstStyle/>
          <a:p>
            <a:pPr marL="457200" indent="-457200" algn="just">
              <a:spcAft>
                <a:spcPts val="300"/>
              </a:spcAft>
            </a:pPr>
            <a:endParaRPr lang="en-GB" sz="2200">
              <a:solidFill>
                <a:schemeClr val="accent2"/>
              </a:solidFill>
            </a:endParaRPr>
          </a:p>
        </p:txBody>
      </p:sp>
      <p:sp>
        <p:nvSpPr>
          <p:cNvPr id="14343" name="Text Box 2"/>
          <p:cNvSpPr txBox="1">
            <a:spLocks noChangeArrowheads="1"/>
          </p:cNvSpPr>
          <p:nvPr/>
        </p:nvSpPr>
        <p:spPr bwMode="auto">
          <a:xfrm>
            <a:off x="428625" y="1368425"/>
            <a:ext cx="8929688" cy="4556125"/>
          </a:xfrm>
          <a:prstGeom prst="rect">
            <a:avLst/>
          </a:prstGeom>
          <a:noFill/>
          <a:ln w="9525">
            <a:noFill/>
            <a:miter lim="800000"/>
            <a:headEnd/>
            <a:tailEnd/>
          </a:ln>
        </p:spPr>
        <p:txBody>
          <a:bodyPr>
            <a:spAutoFit/>
          </a:bodyPr>
          <a:lstStyle/>
          <a:p>
            <a:pPr>
              <a:spcBef>
                <a:spcPct val="50000"/>
              </a:spcBef>
              <a:buFont typeface="Wingdings" pitchFamily="2" charset="2"/>
              <a:buNone/>
            </a:pPr>
            <a:r>
              <a:rPr lang="en-GB" sz="2400">
                <a:solidFill>
                  <a:srgbClr val="183884"/>
                </a:solidFill>
              </a:rPr>
              <a:t>The cornerstones of the EU approach to improve the performance of rail transport are:</a:t>
            </a:r>
          </a:p>
          <a:p>
            <a:pPr marL="628650" lvl="1" indent="-449263">
              <a:spcBef>
                <a:spcPct val="50000"/>
              </a:spcBef>
              <a:buClr>
                <a:schemeClr val="accent2"/>
              </a:buClr>
              <a:buSzPct val="400000"/>
              <a:buFont typeface="Trebuchet MS" pitchFamily="34" charset="0"/>
              <a:buChar char="."/>
            </a:pPr>
            <a:r>
              <a:rPr lang="en-GB" sz="2200">
                <a:solidFill>
                  <a:srgbClr val="183884"/>
                </a:solidFill>
              </a:rPr>
              <a:t>Open access in rail transport to favour competition and create incentives for product innovation and service quality</a:t>
            </a:r>
          </a:p>
          <a:p>
            <a:pPr marL="628650" lvl="1" indent="-449263">
              <a:spcBef>
                <a:spcPct val="50000"/>
              </a:spcBef>
              <a:buClr>
                <a:schemeClr val="accent2"/>
              </a:buClr>
              <a:buSzPct val="400000"/>
              <a:buFont typeface="Trebuchet MS" pitchFamily="34" charset="0"/>
              <a:buChar char="."/>
            </a:pPr>
            <a:r>
              <a:rPr lang="en-GB" sz="2200">
                <a:solidFill>
                  <a:srgbClr val="183884"/>
                </a:solidFill>
              </a:rPr>
              <a:t>Fostering the interoperability of the national networks </a:t>
            </a:r>
            <a:br>
              <a:rPr lang="en-GB" sz="2200">
                <a:solidFill>
                  <a:srgbClr val="183884"/>
                </a:solidFill>
              </a:rPr>
            </a:br>
            <a:r>
              <a:rPr lang="en-GB" sz="2200">
                <a:solidFill>
                  <a:srgbClr val="183884"/>
                </a:solidFill>
              </a:rPr>
              <a:t>(and hence international services) through technical harmonisation</a:t>
            </a:r>
          </a:p>
          <a:p>
            <a:pPr marL="628650" lvl="1" indent="-449263">
              <a:spcBef>
                <a:spcPct val="50000"/>
              </a:spcBef>
              <a:buClr>
                <a:schemeClr val="accent2"/>
              </a:buClr>
              <a:buSzPct val="400000"/>
              <a:buFont typeface="Trebuchet MS" pitchFamily="34" charset="0"/>
              <a:buChar char="."/>
            </a:pPr>
            <a:r>
              <a:rPr lang="en-GB" sz="2200">
                <a:solidFill>
                  <a:srgbClr val="183884"/>
                </a:solidFill>
              </a:rPr>
              <a:t>Develop a common rail safety approach to facilitate </a:t>
            </a:r>
            <a:br>
              <a:rPr lang="en-GB" sz="2200">
                <a:solidFill>
                  <a:srgbClr val="183884"/>
                </a:solidFill>
              </a:rPr>
            </a:br>
            <a:r>
              <a:rPr lang="en-GB" sz="2200">
                <a:solidFill>
                  <a:srgbClr val="183884"/>
                </a:solidFill>
              </a:rPr>
              <a:t>market access while maintaining a reasonably high level </a:t>
            </a:r>
            <a:br>
              <a:rPr lang="en-GB" sz="2200">
                <a:solidFill>
                  <a:srgbClr val="183884"/>
                </a:solidFill>
              </a:rPr>
            </a:br>
            <a:r>
              <a:rPr lang="en-GB" sz="2200">
                <a:solidFill>
                  <a:srgbClr val="183884"/>
                </a:solidFill>
              </a:rPr>
              <a:t>of safety</a:t>
            </a:r>
          </a:p>
          <a:p>
            <a:pPr marL="628650" lvl="1" indent="-449263">
              <a:spcBef>
                <a:spcPct val="50000"/>
              </a:spcBef>
              <a:buClr>
                <a:schemeClr val="accent2"/>
              </a:buClr>
              <a:buSzPct val="400000"/>
              <a:buFont typeface="Trebuchet MS" pitchFamily="34" charset="0"/>
              <a:buChar char="."/>
            </a:pPr>
            <a:r>
              <a:rPr lang="en-GB" sz="2200">
                <a:solidFill>
                  <a:srgbClr val="183884"/>
                </a:solidFill>
              </a:rPr>
              <a:t>Develop the trans-European Network for rail</a:t>
            </a:r>
          </a:p>
        </p:txBody>
      </p:sp>
      <p:sp>
        <p:nvSpPr>
          <p:cNvPr id="14344" name="Date Placeholder 5"/>
          <p:cNvSpPr>
            <a:spLocks noGrp="1"/>
          </p:cNvSpPr>
          <p:nvPr>
            <p:ph type="dt" sz="quarter" idx="10"/>
          </p:nvPr>
        </p:nvSpPr>
        <p:spPr>
          <a:noFill/>
        </p:spPr>
        <p:txBody>
          <a:bodyPr/>
          <a:lstStyle/>
          <a:p>
            <a:r>
              <a:rPr lang="en-US" smtClean="0"/>
              <a:t>16-10-2009</a:t>
            </a:r>
            <a:endParaRPr lang="fr-FR" smtClean="0"/>
          </a:p>
        </p:txBody>
      </p:sp>
      <p:sp>
        <p:nvSpPr>
          <p:cNvPr id="14345"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Why is ERA at IRU forum ?</a:t>
            </a:r>
          </a:p>
        </p:txBody>
      </p:sp>
      <p:sp>
        <p:nvSpPr>
          <p:cNvPr id="15363" name="Slide Number Placeholder 5"/>
          <p:cNvSpPr>
            <a:spLocks noGrp="1"/>
          </p:cNvSpPr>
          <p:nvPr>
            <p:ph type="sldNum" sz="quarter" idx="12"/>
          </p:nvPr>
        </p:nvSpPr>
        <p:spPr>
          <a:noFill/>
        </p:spPr>
        <p:txBody>
          <a:bodyPr/>
          <a:lstStyle/>
          <a:p>
            <a:pPr marL="342900" indent="-342900"/>
            <a:r>
              <a:rPr lang="fr-FR" smtClean="0"/>
              <a:t>N° </a:t>
            </a:r>
            <a:fld id="{C21A81F2-A4E4-4B3F-83DD-34C06030B6C4}" type="slidenum">
              <a:rPr lang="fr-FR" smtClean="0"/>
              <a:pPr marL="342900" indent="-342900"/>
              <a:t>12</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15365"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15366" name="Rectangle 4"/>
          <p:cNvSpPr txBox="1">
            <a:spLocks noChangeArrowheads="1"/>
          </p:cNvSpPr>
          <p:nvPr/>
        </p:nvSpPr>
        <p:spPr bwMode="auto">
          <a:xfrm>
            <a:off x="236538" y="1254125"/>
            <a:ext cx="8686800" cy="5181600"/>
          </a:xfrm>
          <a:prstGeom prst="rect">
            <a:avLst/>
          </a:prstGeom>
          <a:noFill/>
          <a:ln w="9525">
            <a:noFill/>
            <a:miter lim="800000"/>
            <a:headEnd/>
            <a:tailEnd/>
          </a:ln>
        </p:spPr>
        <p:txBody>
          <a:bodyPr/>
          <a:lstStyle/>
          <a:p>
            <a:pPr marL="457200" indent="-457200" algn="just">
              <a:spcAft>
                <a:spcPts val="300"/>
              </a:spcAft>
            </a:pPr>
            <a:endParaRPr lang="en-GB" sz="2200">
              <a:solidFill>
                <a:schemeClr val="accent2"/>
              </a:solidFill>
            </a:endParaRPr>
          </a:p>
        </p:txBody>
      </p:sp>
      <p:sp>
        <p:nvSpPr>
          <p:cNvPr id="14343" name="Text Box 2"/>
          <p:cNvSpPr txBox="1">
            <a:spLocks noChangeArrowheads="1"/>
          </p:cNvSpPr>
          <p:nvPr/>
        </p:nvSpPr>
        <p:spPr bwMode="auto">
          <a:xfrm>
            <a:off x="214313" y="1285875"/>
            <a:ext cx="8715375" cy="4894263"/>
          </a:xfrm>
          <a:prstGeom prst="rect">
            <a:avLst/>
          </a:prstGeom>
          <a:noFill/>
          <a:ln w="9525">
            <a:noFill/>
            <a:miter lim="800000"/>
            <a:headEnd/>
            <a:tailEnd/>
          </a:ln>
        </p:spPr>
        <p:txBody>
          <a:bodyPr>
            <a:spAutoFit/>
          </a:bodyPr>
          <a:lstStyle/>
          <a:p>
            <a:pPr algn="just">
              <a:spcBef>
                <a:spcPct val="50000"/>
              </a:spcBef>
              <a:buFont typeface="Wingdings" pitchFamily="2" charset="2"/>
              <a:buNone/>
              <a:defRPr/>
            </a:pPr>
            <a:r>
              <a:rPr lang="en-GB" sz="2400" dirty="0">
                <a:solidFill>
                  <a:srgbClr val="183884"/>
                </a:solidFill>
              </a:rPr>
              <a:t>Above EU approach and the underpinning Directives were the major and right step towards improving the situation within the rail sector. </a:t>
            </a:r>
          </a:p>
          <a:p>
            <a:pPr algn="just">
              <a:spcBef>
                <a:spcPct val="50000"/>
              </a:spcBef>
              <a:buFont typeface="Wingdings" pitchFamily="2" charset="2"/>
              <a:buNone/>
              <a:defRPr/>
            </a:pPr>
            <a:endParaRPr lang="en-GB" sz="2400" dirty="0">
              <a:solidFill>
                <a:srgbClr val="183884"/>
              </a:solidFill>
            </a:endParaRPr>
          </a:p>
          <a:p>
            <a:pPr algn="just">
              <a:spcBef>
                <a:spcPct val="50000"/>
              </a:spcBef>
              <a:buFont typeface="Wingdings" pitchFamily="2" charset="2"/>
              <a:buNone/>
              <a:defRPr/>
            </a:pPr>
            <a:r>
              <a:rPr lang="en-GB" sz="2400" dirty="0">
                <a:solidFill>
                  <a:srgbClr val="183884"/>
                </a:solidFill>
              </a:rPr>
              <a:t>As regards rail data exchange, aforementioned </a:t>
            </a:r>
            <a:r>
              <a:rPr lang="en-US" sz="2400" dirty="0">
                <a:solidFill>
                  <a:srgbClr val="183884"/>
                </a:solidFill>
              </a:rPr>
              <a:t>Technical Specification for Interoperability on “</a:t>
            </a:r>
            <a:r>
              <a:rPr lang="en-US" sz="2400" dirty="0" err="1">
                <a:solidFill>
                  <a:srgbClr val="183884"/>
                </a:solidFill>
              </a:rPr>
              <a:t>Telematics</a:t>
            </a:r>
            <a:r>
              <a:rPr lang="en-US" sz="2400" dirty="0">
                <a:solidFill>
                  <a:srgbClr val="183884"/>
                </a:solidFill>
              </a:rPr>
              <a:t> Applications for Passengers” (underpinning the Interoperability </a:t>
            </a:r>
            <a:r>
              <a:rPr lang="en-GB" sz="2400" dirty="0">
                <a:solidFill>
                  <a:srgbClr val="183884"/>
                </a:solidFill>
              </a:rPr>
              <a:t>Directive 2001/16/EC</a:t>
            </a:r>
            <a:r>
              <a:rPr lang="en-US" sz="2400" dirty="0">
                <a:solidFill>
                  <a:srgbClr val="183884"/>
                </a:solidFill>
              </a:rPr>
              <a:t>) will further ensure interoperability for the integrated European railway area:</a:t>
            </a:r>
          </a:p>
          <a:p>
            <a:pPr marL="457200" indent="-457200" algn="just">
              <a:spcBef>
                <a:spcPct val="50000"/>
              </a:spcBef>
              <a:buFont typeface="Arial" pitchFamily="34" charset="0"/>
              <a:buChar char="•"/>
              <a:defRPr/>
            </a:pPr>
            <a:r>
              <a:rPr lang="en-US" sz="2400" dirty="0">
                <a:solidFill>
                  <a:srgbClr val="183884"/>
                </a:solidFill>
              </a:rPr>
              <a:t>Definition of standardized protocols for </a:t>
            </a:r>
            <a:r>
              <a:rPr lang="en-GB" sz="2400" dirty="0">
                <a:solidFill>
                  <a:srgbClr val="183884"/>
                </a:solidFill>
              </a:rPr>
              <a:t>rail data exchange</a:t>
            </a:r>
          </a:p>
          <a:p>
            <a:pPr marL="457200" indent="-457200" algn="just">
              <a:spcBef>
                <a:spcPct val="50000"/>
              </a:spcBef>
              <a:buFont typeface="Arial" pitchFamily="34" charset="0"/>
              <a:buChar char="•"/>
              <a:defRPr/>
            </a:pPr>
            <a:r>
              <a:rPr lang="en-GB" sz="2400" dirty="0">
                <a:solidFill>
                  <a:srgbClr val="183884"/>
                </a:solidFill>
              </a:rPr>
              <a:t>Definition of obligation to exchange rail data.</a:t>
            </a:r>
          </a:p>
        </p:txBody>
      </p:sp>
      <p:sp>
        <p:nvSpPr>
          <p:cNvPr id="15368" name="Date Placeholder 5"/>
          <p:cNvSpPr>
            <a:spLocks noGrp="1"/>
          </p:cNvSpPr>
          <p:nvPr>
            <p:ph type="dt" sz="quarter" idx="10"/>
          </p:nvPr>
        </p:nvSpPr>
        <p:spPr>
          <a:noFill/>
        </p:spPr>
        <p:txBody>
          <a:bodyPr/>
          <a:lstStyle/>
          <a:p>
            <a:r>
              <a:rPr lang="en-US" smtClean="0"/>
              <a:t>16-10-2009</a:t>
            </a:r>
            <a:endParaRPr lang="fr-FR" smtClean="0"/>
          </a:p>
        </p:txBody>
      </p:sp>
      <p:sp>
        <p:nvSpPr>
          <p:cNvPr id="15369"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Why is ERA at IRU forum ?</a:t>
            </a:r>
          </a:p>
        </p:txBody>
      </p:sp>
      <p:sp>
        <p:nvSpPr>
          <p:cNvPr id="16387" name="Slide Number Placeholder 5"/>
          <p:cNvSpPr>
            <a:spLocks noGrp="1"/>
          </p:cNvSpPr>
          <p:nvPr>
            <p:ph type="sldNum" sz="quarter" idx="12"/>
          </p:nvPr>
        </p:nvSpPr>
        <p:spPr>
          <a:noFill/>
        </p:spPr>
        <p:txBody>
          <a:bodyPr/>
          <a:lstStyle/>
          <a:p>
            <a:pPr marL="342900" indent="-342900"/>
            <a:r>
              <a:rPr lang="fr-FR" smtClean="0"/>
              <a:t>N° </a:t>
            </a:r>
            <a:fld id="{E6BFD157-1269-4EC2-B5B6-2C0A630ADDBF}" type="slidenum">
              <a:rPr lang="fr-FR" smtClean="0"/>
              <a:pPr marL="342900" indent="-342900"/>
              <a:t>13</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16389"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16390" name="Rectangle 4"/>
          <p:cNvSpPr txBox="1">
            <a:spLocks noChangeArrowheads="1"/>
          </p:cNvSpPr>
          <p:nvPr/>
        </p:nvSpPr>
        <p:spPr bwMode="auto">
          <a:xfrm>
            <a:off x="236538" y="1254125"/>
            <a:ext cx="8686800" cy="5181600"/>
          </a:xfrm>
          <a:prstGeom prst="rect">
            <a:avLst/>
          </a:prstGeom>
          <a:noFill/>
          <a:ln w="9525">
            <a:noFill/>
            <a:miter lim="800000"/>
            <a:headEnd/>
            <a:tailEnd/>
          </a:ln>
        </p:spPr>
        <p:txBody>
          <a:bodyPr/>
          <a:lstStyle/>
          <a:p>
            <a:pPr marL="457200" indent="-457200" algn="just">
              <a:spcAft>
                <a:spcPts val="300"/>
              </a:spcAft>
            </a:pPr>
            <a:endParaRPr lang="en-GB" sz="2200">
              <a:solidFill>
                <a:schemeClr val="accent2"/>
              </a:solidFill>
            </a:endParaRPr>
          </a:p>
        </p:txBody>
      </p:sp>
      <p:sp>
        <p:nvSpPr>
          <p:cNvPr id="16391" name="Text Box 2"/>
          <p:cNvSpPr txBox="1">
            <a:spLocks noChangeArrowheads="1"/>
          </p:cNvSpPr>
          <p:nvPr/>
        </p:nvSpPr>
        <p:spPr bwMode="auto">
          <a:xfrm>
            <a:off x="214313" y="1187450"/>
            <a:ext cx="8715375" cy="5078413"/>
          </a:xfrm>
          <a:prstGeom prst="rect">
            <a:avLst/>
          </a:prstGeom>
          <a:noFill/>
          <a:ln w="9525">
            <a:noFill/>
            <a:miter lim="800000"/>
            <a:headEnd/>
            <a:tailEnd/>
          </a:ln>
        </p:spPr>
        <p:txBody>
          <a:bodyPr>
            <a:spAutoFit/>
          </a:bodyPr>
          <a:lstStyle/>
          <a:p>
            <a:pPr algn="just">
              <a:spcBef>
                <a:spcPct val="50000"/>
              </a:spcBef>
              <a:buFont typeface="Wingdings" pitchFamily="2" charset="2"/>
              <a:buNone/>
            </a:pPr>
            <a:r>
              <a:rPr lang="en-GB" sz="2400">
                <a:solidFill>
                  <a:srgbClr val="183884"/>
                </a:solidFill>
              </a:rPr>
              <a:t>HOWEVER, </a:t>
            </a:r>
          </a:p>
          <a:p>
            <a:pPr algn="just">
              <a:spcBef>
                <a:spcPct val="50000"/>
              </a:spcBef>
              <a:buFont typeface="Wingdings" pitchFamily="2" charset="2"/>
              <a:buNone/>
            </a:pPr>
            <a:r>
              <a:rPr lang="en-GB" sz="2400">
                <a:solidFill>
                  <a:srgbClr val="183884"/>
                </a:solidFill>
              </a:rPr>
              <a:t>beyond legislative elements impacting solely the rail sector, multimodal interfaces are also needed in order to improve rail’s co-operation with the buses for data exchange.</a:t>
            </a:r>
          </a:p>
          <a:p>
            <a:pPr algn="just">
              <a:spcBef>
                <a:spcPct val="50000"/>
              </a:spcBef>
              <a:buFont typeface="Wingdings" pitchFamily="2" charset="2"/>
              <a:buNone/>
            </a:pPr>
            <a:r>
              <a:rPr lang="en-GB" sz="2400">
                <a:solidFill>
                  <a:srgbClr val="183884"/>
                </a:solidFill>
              </a:rPr>
              <a:t>The multimodal co-operation for data exchange is more than needed for the rail sector since most of the rail passengers typically do not travel from a rail station to a next rail station: they might use to or from the rail stations the buses.</a:t>
            </a:r>
          </a:p>
          <a:p>
            <a:pPr algn="just">
              <a:spcBef>
                <a:spcPct val="50000"/>
              </a:spcBef>
              <a:buFont typeface="Wingdings" pitchFamily="2" charset="2"/>
              <a:buNone/>
            </a:pPr>
            <a:r>
              <a:rPr lang="en-GB" sz="2400">
                <a:solidFill>
                  <a:srgbClr val="183884"/>
                </a:solidFill>
              </a:rPr>
              <a:t>Today a passenger need insider knowledge if s/he wants to perform a multimodal (say bus + rail) journey, especially at international level. </a:t>
            </a:r>
            <a:r>
              <a:rPr lang="en-GB" sz="2400">
                <a:solidFill>
                  <a:srgbClr val="183884"/>
                </a:solidFill>
                <a:sym typeface="Wingdings" pitchFamily="2" charset="2"/>
              </a:rPr>
              <a:t></a:t>
            </a:r>
            <a:r>
              <a:rPr lang="en-GB" sz="2400">
                <a:solidFill>
                  <a:srgbClr val="183884"/>
                </a:solidFill>
              </a:rPr>
              <a:t> Improvement of transport multimodality is aimed by the EU.</a:t>
            </a:r>
          </a:p>
        </p:txBody>
      </p:sp>
      <p:sp>
        <p:nvSpPr>
          <p:cNvPr id="16392" name="Date Placeholder 5"/>
          <p:cNvSpPr>
            <a:spLocks noGrp="1"/>
          </p:cNvSpPr>
          <p:nvPr>
            <p:ph type="dt" sz="quarter" idx="10"/>
          </p:nvPr>
        </p:nvSpPr>
        <p:spPr>
          <a:noFill/>
        </p:spPr>
        <p:txBody>
          <a:bodyPr/>
          <a:lstStyle/>
          <a:p>
            <a:r>
              <a:rPr lang="en-US" smtClean="0"/>
              <a:t>16-10-2009</a:t>
            </a:r>
            <a:endParaRPr lang="fr-FR" smtClean="0"/>
          </a:p>
        </p:txBody>
      </p:sp>
      <p:sp>
        <p:nvSpPr>
          <p:cNvPr id="16393"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Content of this presentation</a:t>
            </a:r>
          </a:p>
        </p:txBody>
      </p:sp>
      <p:sp>
        <p:nvSpPr>
          <p:cNvPr id="17411" name="Slide Number Placeholder 5"/>
          <p:cNvSpPr>
            <a:spLocks noGrp="1"/>
          </p:cNvSpPr>
          <p:nvPr>
            <p:ph type="sldNum" sz="quarter" idx="12"/>
          </p:nvPr>
        </p:nvSpPr>
        <p:spPr>
          <a:noFill/>
        </p:spPr>
        <p:txBody>
          <a:bodyPr/>
          <a:lstStyle/>
          <a:p>
            <a:pPr marL="342900" indent="-342900"/>
            <a:r>
              <a:rPr lang="fr-FR" smtClean="0"/>
              <a:t>N° </a:t>
            </a:r>
            <a:fld id="{ACBEA314-2E31-4EFF-8A77-A7B0D7059054}" type="slidenum">
              <a:rPr lang="fr-FR" smtClean="0"/>
              <a:pPr marL="342900" indent="-342900"/>
              <a:t>14</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17413"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5126" name="Rectangle 4"/>
          <p:cNvSpPr txBox="1">
            <a:spLocks noChangeArrowheads="1"/>
          </p:cNvSpPr>
          <p:nvPr/>
        </p:nvSpPr>
        <p:spPr bwMode="auto">
          <a:xfrm>
            <a:off x="96838" y="1254125"/>
            <a:ext cx="8923337" cy="5181600"/>
          </a:xfrm>
          <a:prstGeom prst="rect">
            <a:avLst/>
          </a:prstGeom>
          <a:noFill/>
          <a:ln w="9525">
            <a:noFill/>
            <a:miter lim="800000"/>
            <a:headEnd/>
            <a:tailEnd/>
          </a:ln>
        </p:spPr>
        <p:txBody>
          <a:bodyPr/>
          <a:lstStyle/>
          <a:p>
            <a:pPr marL="457200" indent="-457200" algn="just">
              <a:spcAft>
                <a:spcPts val="300"/>
              </a:spcAft>
              <a:buFont typeface="Arial" charset="0"/>
              <a:buChar char="•"/>
              <a:tabLst>
                <a:tab pos="179388" algn="l"/>
              </a:tabLst>
              <a:defRPr/>
            </a:pPr>
            <a:endParaRPr lang="en-US" sz="2300" dirty="0">
              <a:solidFill>
                <a:schemeClr val="accent2"/>
              </a:solidFill>
            </a:endParaRPr>
          </a:p>
          <a:p>
            <a:pPr marL="457200" indent="-457200" algn="just">
              <a:spcAft>
                <a:spcPts val="300"/>
              </a:spcAft>
              <a:tabLst>
                <a:tab pos="179388" algn="l"/>
              </a:tabLst>
              <a:defRPr/>
            </a:pPr>
            <a:endParaRPr lang="en-US" sz="2300" dirty="0">
              <a:solidFill>
                <a:schemeClr val="accent2"/>
              </a:solidFill>
            </a:endParaRPr>
          </a:p>
          <a:p>
            <a:pPr marL="457200" indent="-457200" algn="just">
              <a:spcAft>
                <a:spcPts val="300"/>
              </a:spcAft>
              <a:buFont typeface="Arial" charset="0"/>
              <a:buChar char="•"/>
              <a:tabLst>
                <a:tab pos="179388" algn="l"/>
              </a:tabLst>
              <a:defRPr/>
            </a:pPr>
            <a:r>
              <a:rPr lang="en-US" sz="2300" dirty="0">
                <a:solidFill>
                  <a:schemeClr val="bg1">
                    <a:lumMod val="75000"/>
                  </a:schemeClr>
                </a:solidFill>
              </a:rPr>
              <a:t>Generic information about the European Railway Agency (ERA)</a:t>
            </a:r>
          </a:p>
          <a:p>
            <a:pPr marL="457200" indent="-457200" algn="just">
              <a:spcAft>
                <a:spcPts val="300"/>
              </a:spcAft>
              <a:buFont typeface="Arial" charset="0"/>
              <a:buChar char="•"/>
              <a:tabLst>
                <a:tab pos="179388" algn="l"/>
              </a:tabLst>
              <a:defRPr/>
            </a:pPr>
            <a:endParaRPr lang="en-US" sz="2300" dirty="0">
              <a:solidFill>
                <a:schemeClr val="accent2"/>
              </a:solidFill>
            </a:endParaRPr>
          </a:p>
          <a:p>
            <a:pPr marL="457200" indent="-457200" algn="just">
              <a:spcAft>
                <a:spcPts val="300"/>
              </a:spcAft>
              <a:buFont typeface="Arial" charset="0"/>
              <a:buChar char="•"/>
              <a:tabLst>
                <a:tab pos="179388" algn="l"/>
              </a:tabLst>
              <a:defRPr/>
            </a:pPr>
            <a:r>
              <a:rPr lang="en-US" sz="2300" dirty="0">
                <a:solidFill>
                  <a:schemeClr val="bg1">
                    <a:lumMod val="75000"/>
                  </a:schemeClr>
                </a:solidFill>
              </a:rPr>
              <a:t>Why is European Railway Agency (ERA) at the IRU forum ?</a:t>
            </a:r>
          </a:p>
          <a:p>
            <a:pPr marL="457200" indent="-457200" algn="just">
              <a:spcAft>
                <a:spcPts val="300"/>
              </a:spcAft>
              <a:buFont typeface="Arial" charset="0"/>
              <a:buChar char="•"/>
              <a:tabLst>
                <a:tab pos="179388" algn="l"/>
              </a:tabLst>
              <a:defRPr/>
            </a:pPr>
            <a:endParaRPr lang="en-US" sz="2300" dirty="0">
              <a:solidFill>
                <a:schemeClr val="bg1">
                  <a:lumMod val="75000"/>
                </a:schemeClr>
              </a:solidFill>
            </a:endParaRPr>
          </a:p>
          <a:p>
            <a:pPr marL="457200" indent="-457200" algn="just">
              <a:spcAft>
                <a:spcPts val="300"/>
              </a:spcAft>
              <a:buFont typeface="Arial" charset="0"/>
              <a:buChar char="•"/>
              <a:tabLst>
                <a:tab pos="179388" algn="l"/>
              </a:tabLst>
              <a:defRPr/>
            </a:pPr>
            <a:r>
              <a:rPr lang="en-US" sz="2300" dirty="0">
                <a:solidFill>
                  <a:schemeClr val="accent2"/>
                </a:solidFill>
              </a:rPr>
              <a:t>Link between rail and buses</a:t>
            </a:r>
          </a:p>
        </p:txBody>
      </p:sp>
      <p:sp>
        <p:nvSpPr>
          <p:cNvPr id="17415" name="Date Placeholder 5"/>
          <p:cNvSpPr>
            <a:spLocks noGrp="1"/>
          </p:cNvSpPr>
          <p:nvPr>
            <p:ph type="dt" sz="quarter" idx="10"/>
          </p:nvPr>
        </p:nvSpPr>
        <p:spPr>
          <a:noFill/>
        </p:spPr>
        <p:txBody>
          <a:bodyPr/>
          <a:lstStyle/>
          <a:p>
            <a:r>
              <a:rPr lang="en-US" smtClean="0"/>
              <a:t>16-10-2009</a:t>
            </a:r>
            <a:endParaRPr lang="fr-FR" smtClean="0"/>
          </a:p>
        </p:txBody>
      </p:sp>
      <p:sp>
        <p:nvSpPr>
          <p:cNvPr id="17416"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2"/>
          <p:cNvSpPr>
            <a:spLocks noChangeArrowheads="1"/>
          </p:cNvSpPr>
          <p:nvPr>
            <p:ph type="title"/>
          </p:nvPr>
        </p:nvSpPr>
        <p:spPr>
          <a:xfrm>
            <a:off x="457200" y="274638"/>
            <a:ext cx="8472488" cy="1143000"/>
          </a:xfrm>
        </p:spPr>
        <p:txBody>
          <a:bodyPr anchor="t"/>
          <a:lstStyle/>
          <a:p>
            <a:pPr eaLnBrk="1" hangingPunct="1"/>
            <a:r>
              <a:rPr lang="en-GB" sz="3600" smtClean="0">
                <a:solidFill>
                  <a:schemeClr val="accent2"/>
                </a:solidFill>
              </a:rPr>
              <a:t>          What do railways need ?</a:t>
            </a:r>
          </a:p>
        </p:txBody>
      </p:sp>
      <p:sp>
        <p:nvSpPr>
          <p:cNvPr id="18435" name="Slide Number Placeholder 5"/>
          <p:cNvSpPr>
            <a:spLocks noGrp="1"/>
          </p:cNvSpPr>
          <p:nvPr>
            <p:ph type="sldNum" sz="quarter" idx="12"/>
          </p:nvPr>
        </p:nvSpPr>
        <p:spPr>
          <a:noFill/>
        </p:spPr>
        <p:txBody>
          <a:bodyPr/>
          <a:lstStyle/>
          <a:p>
            <a:pPr marL="342900" indent="-342900"/>
            <a:r>
              <a:rPr lang="fr-FR" smtClean="0"/>
              <a:t>N° </a:t>
            </a:r>
            <a:fld id="{26A3DFE2-3B51-40CA-A4D5-96DB36CDCC91}" type="slidenum">
              <a:rPr lang="fr-FR" smtClean="0"/>
              <a:pPr marL="342900" indent="-342900"/>
              <a:t>15</a:t>
            </a:fld>
            <a:endParaRPr lang="fr-FR" smtClean="0"/>
          </a:p>
        </p:txBody>
      </p:sp>
      <p:sp>
        <p:nvSpPr>
          <p:cNvPr id="14" name="Rectangle 4"/>
          <p:cNvSpPr txBox="1">
            <a:spLocks noChangeArrowheads="1"/>
          </p:cNvSpPr>
          <p:nvPr/>
        </p:nvSpPr>
        <p:spPr bwMode="auto">
          <a:xfrm>
            <a:off x="228600" y="1166813"/>
            <a:ext cx="8686800" cy="5173662"/>
          </a:xfrm>
          <a:prstGeom prst="rect">
            <a:avLst/>
          </a:prstGeom>
          <a:noFill/>
          <a:ln>
            <a:miter lim="800000"/>
            <a:headEnd/>
            <a:tailEnd/>
          </a:ln>
        </p:spPr>
        <p:txBody>
          <a:bodyPr/>
          <a:lstStyle/>
          <a:p>
            <a:pPr algn="just">
              <a:defRPr/>
            </a:pPr>
            <a:r>
              <a:rPr lang="en-US" sz="2400" kern="0" dirty="0">
                <a:solidFill>
                  <a:schemeClr val="accent2"/>
                </a:solidFill>
              </a:rPr>
              <a:t>Based on the statements of slide </a:t>
            </a:r>
            <a:r>
              <a:rPr lang="en-US" sz="2400" kern="0" dirty="0">
                <a:solidFill>
                  <a:schemeClr val="accent2"/>
                </a:solidFill>
              </a:rPr>
              <a:t>13 </a:t>
            </a:r>
            <a:r>
              <a:rPr lang="en-US" sz="2400" kern="0" dirty="0">
                <a:solidFill>
                  <a:schemeClr val="accent2"/>
                </a:solidFill>
              </a:rPr>
              <a:t>it should be assessed by the bus and rail representatives how a commonly understandable data model for transport could be implemented enabling the dialogue between rail and bus services.</a:t>
            </a:r>
          </a:p>
          <a:p>
            <a:pPr algn="just">
              <a:defRPr/>
            </a:pPr>
            <a:endParaRPr lang="en-US" sz="2400" kern="0" dirty="0">
              <a:solidFill>
                <a:schemeClr val="accent2"/>
              </a:solidFill>
            </a:endParaRPr>
          </a:p>
          <a:p>
            <a:pPr algn="just">
              <a:defRPr/>
            </a:pPr>
            <a:r>
              <a:rPr lang="en-US" sz="2400" kern="0" dirty="0">
                <a:solidFill>
                  <a:schemeClr val="accent2"/>
                </a:solidFill>
              </a:rPr>
              <a:t>This data model should provide in a first stage an abstract model of common public transport concepts and data structures that can be used to build public transport </a:t>
            </a:r>
            <a:r>
              <a:rPr lang="en-US" sz="2400" u="sng" kern="0" dirty="0">
                <a:solidFill>
                  <a:schemeClr val="accent2"/>
                </a:solidFill>
              </a:rPr>
              <a:t>timetable</a:t>
            </a:r>
            <a:r>
              <a:rPr lang="en-US" sz="2400" kern="0" dirty="0">
                <a:solidFill>
                  <a:schemeClr val="accent2"/>
                </a:solidFill>
              </a:rPr>
              <a:t> information system (including buses and rail).</a:t>
            </a:r>
          </a:p>
          <a:p>
            <a:pPr algn="just">
              <a:defRPr/>
            </a:pPr>
            <a:r>
              <a:rPr lang="en-US" sz="2400" kern="0" dirty="0">
                <a:solidFill>
                  <a:schemeClr val="accent2"/>
                </a:solidFill>
              </a:rPr>
              <a:t> </a:t>
            </a:r>
          </a:p>
          <a:p>
            <a:pPr algn="just">
              <a:defRPr/>
            </a:pPr>
            <a:r>
              <a:rPr lang="en-US" sz="2400" kern="0" dirty="0">
                <a:solidFill>
                  <a:schemeClr val="accent2"/>
                </a:solidFill>
              </a:rPr>
              <a:t>Fares, operational management, real time data, journey planning could be modeled in a second stage.</a:t>
            </a:r>
            <a:endParaRPr lang="en-US" sz="2400" kern="0" dirty="0">
              <a:solidFill>
                <a:schemeClr val="accent2"/>
              </a:solidFill>
              <a:latin typeface="+mj-lt"/>
              <a:ea typeface="+mj-ea"/>
              <a:cs typeface="+mj-cs"/>
            </a:endParaRPr>
          </a:p>
          <a:p>
            <a:pPr algn="just">
              <a:defRPr/>
            </a:pPr>
            <a:endParaRPr lang="en-US" sz="2400" kern="0" dirty="0">
              <a:solidFill>
                <a:schemeClr val="accent2"/>
              </a:solidFill>
              <a:latin typeface="+mj-lt"/>
              <a:ea typeface="+mj-ea"/>
              <a:cs typeface="+mj-cs"/>
            </a:endParaRPr>
          </a:p>
        </p:txBody>
      </p:sp>
      <p:sp>
        <p:nvSpPr>
          <p:cNvPr id="18437" name="Date Placeholder 5"/>
          <p:cNvSpPr>
            <a:spLocks noGrp="1"/>
          </p:cNvSpPr>
          <p:nvPr>
            <p:ph type="dt" sz="quarter" idx="10"/>
          </p:nvPr>
        </p:nvSpPr>
        <p:spPr>
          <a:noFill/>
        </p:spPr>
        <p:txBody>
          <a:bodyPr/>
          <a:lstStyle/>
          <a:p>
            <a:r>
              <a:rPr lang="en-US" smtClean="0"/>
              <a:t>16-10-2009</a:t>
            </a:r>
            <a:endParaRPr lang="fr-FR" smtClean="0"/>
          </a:p>
        </p:txBody>
      </p:sp>
      <p:sp>
        <p:nvSpPr>
          <p:cNvPr id="18438"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2"/>
          <p:cNvSpPr>
            <a:spLocks noChangeArrowheads="1"/>
          </p:cNvSpPr>
          <p:nvPr>
            <p:ph type="title"/>
          </p:nvPr>
        </p:nvSpPr>
        <p:spPr>
          <a:xfrm>
            <a:off x="457200" y="274638"/>
            <a:ext cx="8472488" cy="1143000"/>
          </a:xfrm>
        </p:spPr>
        <p:txBody>
          <a:bodyPr anchor="t"/>
          <a:lstStyle/>
          <a:p>
            <a:pPr eaLnBrk="1" hangingPunct="1"/>
            <a:r>
              <a:rPr lang="en-GB" sz="3600" smtClean="0">
                <a:solidFill>
                  <a:schemeClr val="accent2"/>
                </a:solidFill>
              </a:rPr>
              <a:t>          What do railways need ?</a:t>
            </a:r>
          </a:p>
        </p:txBody>
      </p:sp>
      <p:sp>
        <p:nvSpPr>
          <p:cNvPr id="19459" name="Slide Number Placeholder 5"/>
          <p:cNvSpPr>
            <a:spLocks noGrp="1"/>
          </p:cNvSpPr>
          <p:nvPr>
            <p:ph type="sldNum" sz="quarter" idx="12"/>
          </p:nvPr>
        </p:nvSpPr>
        <p:spPr>
          <a:noFill/>
        </p:spPr>
        <p:txBody>
          <a:bodyPr/>
          <a:lstStyle/>
          <a:p>
            <a:pPr marL="342900" indent="-342900"/>
            <a:r>
              <a:rPr lang="fr-FR" smtClean="0"/>
              <a:t>N° </a:t>
            </a:r>
            <a:fld id="{DADF92B7-B6C4-4D7C-BEB2-AD09A4AEF87D}" type="slidenum">
              <a:rPr lang="fr-FR" smtClean="0"/>
              <a:pPr marL="342900" indent="-342900"/>
              <a:t>16</a:t>
            </a:fld>
            <a:endParaRPr lang="fr-FR" smtClean="0"/>
          </a:p>
        </p:txBody>
      </p:sp>
      <p:sp>
        <p:nvSpPr>
          <p:cNvPr id="14" name="Rectangle 4"/>
          <p:cNvSpPr txBox="1">
            <a:spLocks noChangeArrowheads="1"/>
          </p:cNvSpPr>
          <p:nvPr/>
        </p:nvSpPr>
        <p:spPr bwMode="auto">
          <a:xfrm>
            <a:off x="228600" y="1166813"/>
            <a:ext cx="8686800" cy="5173662"/>
          </a:xfrm>
          <a:prstGeom prst="rect">
            <a:avLst/>
          </a:prstGeom>
          <a:noFill/>
          <a:ln>
            <a:miter lim="800000"/>
            <a:headEnd/>
            <a:tailEnd/>
          </a:ln>
        </p:spPr>
        <p:txBody>
          <a:bodyPr/>
          <a:lstStyle/>
          <a:p>
            <a:pPr algn="just">
              <a:defRPr/>
            </a:pPr>
            <a:r>
              <a:rPr lang="en-US" sz="2400" kern="0" dirty="0">
                <a:solidFill>
                  <a:schemeClr val="accent2"/>
                </a:solidFill>
              </a:rPr>
              <a:t>It seems that the CEN norm EN 12896 (“</a:t>
            </a:r>
            <a:r>
              <a:rPr lang="en-US" sz="2400" kern="0" dirty="0" err="1">
                <a:solidFill>
                  <a:schemeClr val="accent2"/>
                </a:solidFill>
              </a:rPr>
              <a:t>TransModel</a:t>
            </a:r>
            <a:r>
              <a:rPr lang="en-US" sz="2400" kern="0" dirty="0">
                <a:solidFill>
                  <a:schemeClr val="accent2"/>
                </a:solidFill>
              </a:rPr>
              <a:t>”) could be </a:t>
            </a:r>
            <a:r>
              <a:rPr lang="en-US" sz="2400" kern="0" dirty="0">
                <a:solidFill>
                  <a:schemeClr val="accent2"/>
                </a:solidFill>
              </a:rPr>
              <a:t>one of the </a:t>
            </a:r>
            <a:r>
              <a:rPr lang="en-US" sz="2400" kern="0" dirty="0">
                <a:solidFill>
                  <a:schemeClr val="accent2"/>
                </a:solidFill>
              </a:rPr>
              <a:t>viable </a:t>
            </a:r>
            <a:r>
              <a:rPr lang="en-US" sz="2400" kern="0" dirty="0">
                <a:solidFill>
                  <a:schemeClr val="accent2"/>
                </a:solidFill>
              </a:rPr>
              <a:t>solutions </a:t>
            </a:r>
            <a:r>
              <a:rPr lang="en-US" sz="2400" kern="0" dirty="0">
                <a:solidFill>
                  <a:schemeClr val="accent2"/>
                </a:solidFill>
              </a:rPr>
              <a:t>in order to cope with the modeling and data exchange for timetable information linking buses and rail.</a:t>
            </a:r>
          </a:p>
          <a:p>
            <a:pPr algn="just">
              <a:defRPr/>
            </a:pPr>
            <a:endParaRPr lang="en-US" sz="2400" kern="0" dirty="0">
              <a:solidFill>
                <a:schemeClr val="accent2"/>
              </a:solidFill>
              <a:latin typeface="+mj-lt"/>
              <a:ea typeface="+mj-ea"/>
              <a:cs typeface="+mj-cs"/>
            </a:endParaRPr>
          </a:p>
          <a:p>
            <a:pPr algn="just">
              <a:defRPr/>
            </a:pPr>
            <a:r>
              <a:rPr lang="en-US" sz="2400" kern="0" dirty="0">
                <a:solidFill>
                  <a:schemeClr val="accent2"/>
                </a:solidFill>
                <a:latin typeface="+mj-lt"/>
                <a:ea typeface="+mj-ea"/>
                <a:cs typeface="+mj-cs"/>
              </a:rPr>
              <a:t>“</a:t>
            </a:r>
            <a:r>
              <a:rPr lang="en-US" sz="2400" kern="0" dirty="0" err="1">
                <a:solidFill>
                  <a:schemeClr val="accent2"/>
                </a:solidFill>
                <a:latin typeface="+mj-lt"/>
                <a:ea typeface="+mj-ea"/>
                <a:cs typeface="+mj-cs"/>
              </a:rPr>
              <a:t>TransModel</a:t>
            </a:r>
            <a:r>
              <a:rPr lang="en-US" sz="2400" kern="0" dirty="0">
                <a:solidFill>
                  <a:schemeClr val="accent2"/>
                </a:solidFill>
                <a:latin typeface="+mj-lt"/>
                <a:ea typeface="+mj-ea"/>
                <a:cs typeface="+mj-cs"/>
              </a:rPr>
              <a:t>” was originally developed for the public transport (buses, tramways, tubes etc) but – based on its granularity – can also incorporate </a:t>
            </a:r>
            <a:r>
              <a:rPr lang="en-US" sz="2400" kern="0" dirty="0">
                <a:solidFill>
                  <a:schemeClr val="accent2"/>
                </a:solidFill>
                <a:latin typeface="+mj-lt"/>
                <a:ea typeface="+mj-ea"/>
                <a:cs typeface="+mj-cs"/>
              </a:rPr>
              <a:t>rail </a:t>
            </a:r>
            <a:r>
              <a:rPr lang="en-US" sz="2400" kern="0" dirty="0">
                <a:solidFill>
                  <a:schemeClr val="accent2"/>
                </a:solidFill>
                <a:latin typeface="+mj-lt"/>
                <a:ea typeface="+mj-ea"/>
                <a:cs typeface="+mj-cs"/>
              </a:rPr>
              <a:t>data elements.</a:t>
            </a:r>
          </a:p>
          <a:p>
            <a:pPr algn="just">
              <a:defRPr/>
            </a:pPr>
            <a:endParaRPr lang="en-US" sz="2400" kern="0" dirty="0">
              <a:solidFill>
                <a:schemeClr val="accent2"/>
              </a:solidFill>
              <a:latin typeface="+mj-lt"/>
              <a:ea typeface="+mj-ea"/>
              <a:cs typeface="+mj-cs"/>
            </a:endParaRPr>
          </a:p>
          <a:p>
            <a:pPr algn="just">
              <a:defRPr/>
            </a:pPr>
            <a:r>
              <a:rPr lang="en-US" sz="2400" kern="0" dirty="0">
                <a:solidFill>
                  <a:schemeClr val="accent2"/>
                </a:solidFill>
                <a:latin typeface="+mj-lt"/>
                <a:ea typeface="+mj-ea"/>
                <a:cs typeface="+mj-cs"/>
              </a:rPr>
              <a:t>A technical mapping (including data transformation) between </a:t>
            </a:r>
            <a:r>
              <a:rPr lang="en-US" sz="2400" kern="0" dirty="0">
                <a:solidFill>
                  <a:schemeClr val="accent2"/>
                </a:solidFill>
              </a:rPr>
              <a:t>“</a:t>
            </a:r>
            <a:r>
              <a:rPr lang="en-US" sz="2400" kern="0" dirty="0" err="1">
                <a:solidFill>
                  <a:schemeClr val="accent2"/>
                </a:solidFill>
              </a:rPr>
              <a:t>TransModel</a:t>
            </a:r>
            <a:r>
              <a:rPr lang="en-US" sz="2400" kern="0" dirty="0">
                <a:solidFill>
                  <a:schemeClr val="accent2"/>
                </a:solidFill>
              </a:rPr>
              <a:t>” </a:t>
            </a:r>
            <a:r>
              <a:rPr lang="en-US" sz="2400" kern="0" dirty="0">
                <a:solidFill>
                  <a:schemeClr val="accent2"/>
                </a:solidFill>
                <a:latin typeface="+mj-lt"/>
                <a:ea typeface="+mj-ea"/>
                <a:cs typeface="+mj-cs"/>
              </a:rPr>
              <a:t>and rail timetable data issued according to the Technical Specification for Interoperability on “</a:t>
            </a:r>
            <a:r>
              <a:rPr lang="en-US" sz="2400" kern="0" dirty="0" err="1">
                <a:solidFill>
                  <a:schemeClr val="accent2"/>
                </a:solidFill>
                <a:latin typeface="+mj-lt"/>
                <a:ea typeface="+mj-ea"/>
                <a:cs typeface="+mj-cs"/>
              </a:rPr>
              <a:t>Telematics</a:t>
            </a:r>
            <a:r>
              <a:rPr lang="en-US" sz="2400" kern="0" dirty="0">
                <a:solidFill>
                  <a:schemeClr val="accent2"/>
                </a:solidFill>
                <a:latin typeface="+mj-lt"/>
                <a:ea typeface="+mj-ea"/>
                <a:cs typeface="+mj-cs"/>
              </a:rPr>
              <a:t> Applications for Passengers” was performed by ERA with success in 2008.</a:t>
            </a:r>
          </a:p>
          <a:p>
            <a:pPr algn="just">
              <a:defRPr/>
            </a:pPr>
            <a:endParaRPr lang="en-US" sz="2400" kern="0" dirty="0">
              <a:solidFill>
                <a:schemeClr val="accent2"/>
              </a:solidFill>
              <a:latin typeface="+mj-lt"/>
              <a:ea typeface="+mj-ea"/>
              <a:cs typeface="+mj-cs"/>
            </a:endParaRPr>
          </a:p>
          <a:p>
            <a:pPr algn="just">
              <a:defRPr/>
            </a:pPr>
            <a:endParaRPr lang="en-US" sz="2400" kern="0" dirty="0">
              <a:solidFill>
                <a:schemeClr val="accent2"/>
              </a:solidFill>
              <a:latin typeface="+mj-lt"/>
              <a:ea typeface="+mj-ea"/>
              <a:cs typeface="+mj-cs"/>
            </a:endParaRPr>
          </a:p>
          <a:p>
            <a:pPr algn="just">
              <a:defRPr/>
            </a:pPr>
            <a:endParaRPr lang="en-US" sz="2400" kern="0" dirty="0">
              <a:solidFill>
                <a:schemeClr val="accent2"/>
              </a:solidFill>
              <a:latin typeface="+mj-lt"/>
              <a:ea typeface="+mj-ea"/>
              <a:cs typeface="+mj-cs"/>
            </a:endParaRPr>
          </a:p>
        </p:txBody>
      </p:sp>
      <p:sp>
        <p:nvSpPr>
          <p:cNvPr id="19461" name="Date Placeholder 5"/>
          <p:cNvSpPr>
            <a:spLocks noGrp="1"/>
          </p:cNvSpPr>
          <p:nvPr>
            <p:ph type="dt" sz="quarter" idx="10"/>
          </p:nvPr>
        </p:nvSpPr>
        <p:spPr>
          <a:noFill/>
        </p:spPr>
        <p:txBody>
          <a:bodyPr/>
          <a:lstStyle/>
          <a:p>
            <a:r>
              <a:rPr lang="en-US" smtClean="0"/>
              <a:t>16-10-2009</a:t>
            </a:r>
            <a:endParaRPr lang="fr-FR" smtClean="0"/>
          </a:p>
        </p:txBody>
      </p:sp>
      <p:sp>
        <p:nvSpPr>
          <p:cNvPr id="19462"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12"/>
          </p:nvPr>
        </p:nvSpPr>
        <p:spPr>
          <a:noFill/>
        </p:spPr>
        <p:txBody>
          <a:bodyPr/>
          <a:lstStyle/>
          <a:p>
            <a:r>
              <a:rPr lang="fr-FR" smtClean="0"/>
              <a:t>N° </a:t>
            </a:r>
            <a:fld id="{196510BA-E19D-467D-B024-6E969B78A5AA}" type="slidenum">
              <a:rPr lang="fr-FR" smtClean="0"/>
              <a:pPr/>
              <a:t>17</a:t>
            </a:fld>
            <a:endParaRPr lang="fr-FR" smtClean="0"/>
          </a:p>
        </p:txBody>
      </p:sp>
      <p:sp>
        <p:nvSpPr>
          <p:cNvPr id="9" name="Rectangle 2"/>
          <p:cNvSpPr txBox="1">
            <a:spLocks noChangeArrowheads="1"/>
          </p:cNvSpPr>
          <p:nvPr/>
        </p:nvSpPr>
        <p:spPr bwMode="auto">
          <a:xfrm>
            <a:off x="457200" y="1143000"/>
            <a:ext cx="8229600" cy="4348163"/>
          </a:xfrm>
          <a:prstGeom prst="rect">
            <a:avLst/>
          </a:prstGeom>
          <a:noFill/>
          <a:ln w="3175">
            <a:noFill/>
            <a:miter lim="800000"/>
            <a:headEnd/>
            <a:tailEnd/>
          </a:ln>
        </p:spPr>
        <p:txBody>
          <a:bodyPr/>
          <a:lstStyle/>
          <a:p>
            <a:pPr algn="ctr">
              <a:lnSpc>
                <a:spcPct val="80000"/>
              </a:lnSpc>
              <a:spcBef>
                <a:spcPct val="20000"/>
              </a:spcBef>
              <a:defRPr/>
            </a:pPr>
            <a:r>
              <a:rPr lang="en-US" sz="4000" kern="0" dirty="0">
                <a:solidFill>
                  <a:schemeClr val="accent2"/>
                </a:solidFill>
                <a:latin typeface="+mn-lt"/>
              </a:rPr>
              <a:t>Thank you for your kind attention:</a:t>
            </a:r>
          </a:p>
          <a:p>
            <a:pPr algn="ctr">
              <a:lnSpc>
                <a:spcPct val="80000"/>
              </a:lnSpc>
              <a:spcBef>
                <a:spcPct val="20000"/>
              </a:spcBef>
              <a:defRPr/>
            </a:pPr>
            <a:endParaRPr lang="en-US" sz="4000" kern="0" dirty="0">
              <a:solidFill>
                <a:schemeClr val="accent2"/>
              </a:solidFill>
              <a:latin typeface="+mn-lt"/>
            </a:endParaRPr>
          </a:p>
          <a:p>
            <a:pPr algn="ctr">
              <a:lnSpc>
                <a:spcPct val="80000"/>
              </a:lnSpc>
              <a:spcBef>
                <a:spcPct val="20000"/>
              </a:spcBef>
              <a:defRPr/>
            </a:pPr>
            <a:endParaRPr lang="en-US" sz="2400" kern="0" dirty="0">
              <a:solidFill>
                <a:schemeClr val="accent2"/>
              </a:solidFill>
              <a:latin typeface="+mn-lt"/>
            </a:endParaRPr>
          </a:p>
          <a:p>
            <a:pPr algn="ctr">
              <a:lnSpc>
                <a:spcPct val="80000"/>
              </a:lnSpc>
              <a:spcBef>
                <a:spcPct val="20000"/>
              </a:spcBef>
              <a:defRPr/>
            </a:pPr>
            <a:r>
              <a:rPr lang="en-US" sz="2400" kern="0" dirty="0" err="1">
                <a:solidFill>
                  <a:schemeClr val="accent2"/>
                </a:solidFill>
                <a:latin typeface="+mn-lt"/>
              </a:rPr>
              <a:t>Mickael</a:t>
            </a:r>
            <a:r>
              <a:rPr lang="en-US" sz="2400" kern="0" dirty="0">
                <a:solidFill>
                  <a:schemeClr val="accent2"/>
                </a:solidFill>
                <a:latin typeface="+mn-lt"/>
              </a:rPr>
              <a:t> </a:t>
            </a:r>
            <a:r>
              <a:rPr lang="en-US" sz="2400" kern="0" dirty="0" err="1">
                <a:solidFill>
                  <a:schemeClr val="accent2"/>
                </a:solidFill>
                <a:latin typeface="+mn-lt"/>
              </a:rPr>
              <a:t>Varga</a:t>
            </a:r>
            <a:endParaRPr lang="en-US" sz="2400" kern="0" dirty="0">
              <a:solidFill>
                <a:schemeClr val="accent2"/>
              </a:solidFill>
              <a:latin typeface="+mn-lt"/>
            </a:endParaRPr>
          </a:p>
          <a:p>
            <a:pPr algn="ctr">
              <a:lnSpc>
                <a:spcPct val="80000"/>
              </a:lnSpc>
              <a:spcBef>
                <a:spcPct val="20000"/>
              </a:spcBef>
              <a:defRPr/>
            </a:pPr>
            <a:endParaRPr lang="en-US" sz="2400" kern="0" dirty="0">
              <a:solidFill>
                <a:schemeClr val="accent2"/>
              </a:solidFill>
              <a:latin typeface="+mn-lt"/>
            </a:endParaRPr>
          </a:p>
          <a:p>
            <a:pPr algn="ctr">
              <a:lnSpc>
                <a:spcPct val="80000"/>
              </a:lnSpc>
              <a:spcBef>
                <a:spcPct val="20000"/>
              </a:spcBef>
              <a:defRPr/>
            </a:pPr>
            <a:r>
              <a:rPr lang="en-US" sz="2400" kern="0" dirty="0">
                <a:solidFill>
                  <a:schemeClr val="accent2"/>
                </a:solidFill>
                <a:latin typeface="+mn-lt"/>
              </a:rPr>
              <a:t>Project officer for </a:t>
            </a:r>
            <a:r>
              <a:rPr lang="en-US" sz="2400" kern="0" dirty="0" err="1">
                <a:solidFill>
                  <a:schemeClr val="accent2"/>
                </a:solidFill>
                <a:latin typeface="+mn-lt"/>
              </a:rPr>
              <a:t>Telematic</a:t>
            </a:r>
            <a:r>
              <a:rPr lang="en-US" sz="2400" kern="0" dirty="0">
                <a:solidFill>
                  <a:schemeClr val="accent2"/>
                </a:solidFill>
                <a:latin typeface="+mn-lt"/>
              </a:rPr>
              <a:t> Applications</a:t>
            </a:r>
          </a:p>
          <a:p>
            <a:pPr algn="ctr">
              <a:lnSpc>
                <a:spcPct val="80000"/>
              </a:lnSpc>
              <a:spcBef>
                <a:spcPct val="20000"/>
              </a:spcBef>
              <a:defRPr/>
            </a:pPr>
            <a:r>
              <a:rPr lang="en-US" sz="2400" kern="0" dirty="0">
                <a:solidFill>
                  <a:schemeClr val="accent2"/>
                </a:solidFill>
                <a:latin typeface="+mn-lt"/>
              </a:rPr>
              <a:t>European Railway Agency </a:t>
            </a:r>
          </a:p>
          <a:p>
            <a:pPr algn="ctr">
              <a:lnSpc>
                <a:spcPct val="80000"/>
              </a:lnSpc>
              <a:spcBef>
                <a:spcPct val="20000"/>
              </a:spcBef>
              <a:defRPr/>
            </a:pPr>
            <a:r>
              <a:rPr lang="pt-BR" sz="2400" kern="0" dirty="0" err="1">
                <a:solidFill>
                  <a:schemeClr val="accent2"/>
                </a:solidFill>
                <a:latin typeface="+mn-lt"/>
              </a:rPr>
              <a:t>Tel</a:t>
            </a:r>
            <a:r>
              <a:rPr lang="pt-BR" sz="2400" kern="0" dirty="0">
                <a:solidFill>
                  <a:schemeClr val="accent2"/>
                </a:solidFill>
                <a:latin typeface="+mn-lt"/>
              </a:rPr>
              <a:t>: + 33-3- 27 09 65 08</a:t>
            </a:r>
          </a:p>
          <a:p>
            <a:pPr algn="ctr">
              <a:lnSpc>
                <a:spcPct val="80000"/>
              </a:lnSpc>
              <a:spcBef>
                <a:spcPct val="20000"/>
              </a:spcBef>
              <a:defRPr/>
            </a:pPr>
            <a:r>
              <a:rPr lang="pt-BR" sz="2400" kern="0" dirty="0">
                <a:solidFill>
                  <a:schemeClr val="accent2"/>
                </a:solidFill>
                <a:latin typeface="+mn-lt"/>
              </a:rPr>
              <a:t>Fax: + 33-3- 27 09 66 08</a:t>
            </a:r>
          </a:p>
          <a:p>
            <a:pPr algn="ctr">
              <a:lnSpc>
                <a:spcPct val="80000"/>
              </a:lnSpc>
              <a:spcBef>
                <a:spcPct val="20000"/>
              </a:spcBef>
              <a:defRPr/>
            </a:pPr>
            <a:r>
              <a:rPr lang="pt-BR" sz="2400" kern="0" dirty="0" err="1">
                <a:solidFill>
                  <a:schemeClr val="accent2"/>
                </a:solidFill>
                <a:latin typeface="+mn-lt"/>
              </a:rPr>
              <a:t>E-mail</a:t>
            </a:r>
            <a:r>
              <a:rPr lang="pt-BR" sz="2400" kern="0" dirty="0">
                <a:solidFill>
                  <a:schemeClr val="accent2"/>
                </a:solidFill>
                <a:latin typeface="+mn-lt"/>
              </a:rPr>
              <a:t>: Mickael.Varga@era.europa.eu</a:t>
            </a:r>
          </a:p>
          <a:p>
            <a:pPr algn="ctr">
              <a:lnSpc>
                <a:spcPct val="80000"/>
              </a:lnSpc>
              <a:spcBef>
                <a:spcPct val="20000"/>
              </a:spcBef>
              <a:defRPr/>
            </a:pPr>
            <a:endParaRPr lang="en-GB" sz="2200" kern="0" dirty="0">
              <a:solidFill>
                <a:schemeClr val="accent2"/>
              </a:solidFill>
              <a:latin typeface="+mn-lt"/>
            </a:endParaRPr>
          </a:p>
        </p:txBody>
      </p:sp>
      <p:sp>
        <p:nvSpPr>
          <p:cNvPr id="20484" name="Date Placeholder 5"/>
          <p:cNvSpPr>
            <a:spLocks noGrp="1"/>
          </p:cNvSpPr>
          <p:nvPr>
            <p:ph type="dt" sz="quarter" idx="10"/>
          </p:nvPr>
        </p:nvSpPr>
        <p:spPr>
          <a:noFill/>
        </p:spPr>
        <p:txBody>
          <a:bodyPr/>
          <a:lstStyle/>
          <a:p>
            <a:r>
              <a:rPr lang="en-US" smtClean="0"/>
              <a:t>16-10-2009</a:t>
            </a:r>
            <a:endParaRPr lang="fr-FR" smtClean="0"/>
          </a:p>
        </p:txBody>
      </p:sp>
      <p:sp>
        <p:nvSpPr>
          <p:cNvPr id="20485"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Content of this presentation</a:t>
            </a:r>
          </a:p>
        </p:txBody>
      </p:sp>
      <p:sp>
        <p:nvSpPr>
          <p:cNvPr id="5123" name="Slide Number Placeholder 5"/>
          <p:cNvSpPr>
            <a:spLocks noGrp="1"/>
          </p:cNvSpPr>
          <p:nvPr>
            <p:ph type="sldNum" sz="quarter" idx="12"/>
          </p:nvPr>
        </p:nvSpPr>
        <p:spPr>
          <a:noFill/>
        </p:spPr>
        <p:txBody>
          <a:bodyPr/>
          <a:lstStyle/>
          <a:p>
            <a:pPr marL="342900" indent="-342900"/>
            <a:r>
              <a:rPr lang="fr-FR" smtClean="0"/>
              <a:t>N° </a:t>
            </a:r>
            <a:fld id="{8FE00870-880E-4952-9F70-FA948061BB59}" type="slidenum">
              <a:rPr lang="fr-FR" smtClean="0"/>
              <a:pPr marL="342900" indent="-342900"/>
              <a:t>2</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5125"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5126" name="Rectangle 4"/>
          <p:cNvSpPr txBox="1">
            <a:spLocks noChangeArrowheads="1"/>
          </p:cNvSpPr>
          <p:nvPr/>
        </p:nvSpPr>
        <p:spPr bwMode="auto">
          <a:xfrm>
            <a:off x="96838" y="1254125"/>
            <a:ext cx="8923337" cy="5181600"/>
          </a:xfrm>
          <a:prstGeom prst="rect">
            <a:avLst/>
          </a:prstGeom>
          <a:noFill/>
          <a:ln w="9525">
            <a:noFill/>
            <a:miter lim="800000"/>
            <a:headEnd/>
            <a:tailEnd/>
          </a:ln>
        </p:spPr>
        <p:txBody>
          <a:bodyPr/>
          <a:lstStyle/>
          <a:p>
            <a:pPr marL="457200" indent="-457200" algn="just">
              <a:spcAft>
                <a:spcPts val="300"/>
              </a:spcAft>
              <a:buFont typeface="Arial" charset="0"/>
              <a:buChar char="•"/>
              <a:tabLst>
                <a:tab pos="179388" algn="l"/>
              </a:tabLst>
            </a:pPr>
            <a:endParaRPr lang="en-US" sz="2300">
              <a:solidFill>
                <a:schemeClr val="accent2"/>
              </a:solidFill>
            </a:endParaRPr>
          </a:p>
          <a:p>
            <a:pPr marL="457200" indent="-457200" algn="just">
              <a:spcAft>
                <a:spcPts val="300"/>
              </a:spcAft>
              <a:tabLst>
                <a:tab pos="179388" algn="l"/>
              </a:tabLst>
            </a:pPr>
            <a:endParaRPr lang="en-US" sz="2300">
              <a:solidFill>
                <a:schemeClr val="accent2"/>
              </a:solidFill>
            </a:endParaRPr>
          </a:p>
          <a:p>
            <a:pPr marL="457200" indent="-457200" algn="just">
              <a:spcAft>
                <a:spcPts val="300"/>
              </a:spcAft>
              <a:buFont typeface="Arial" charset="0"/>
              <a:buChar char="•"/>
              <a:tabLst>
                <a:tab pos="179388" algn="l"/>
              </a:tabLst>
            </a:pPr>
            <a:r>
              <a:rPr lang="en-US" sz="2300">
                <a:solidFill>
                  <a:schemeClr val="accent2"/>
                </a:solidFill>
              </a:rPr>
              <a:t>Generic information about the European Railway Agency (ERA)</a:t>
            </a:r>
          </a:p>
          <a:p>
            <a:pPr marL="457200" indent="-457200" algn="just">
              <a:spcAft>
                <a:spcPts val="300"/>
              </a:spcAft>
              <a:buFont typeface="Arial" charset="0"/>
              <a:buChar char="•"/>
              <a:tabLst>
                <a:tab pos="179388" algn="l"/>
              </a:tabLst>
            </a:pPr>
            <a:endParaRPr lang="en-US" sz="2300">
              <a:solidFill>
                <a:schemeClr val="accent2"/>
              </a:solidFill>
            </a:endParaRPr>
          </a:p>
          <a:p>
            <a:pPr marL="457200" indent="-457200" algn="just">
              <a:spcAft>
                <a:spcPts val="300"/>
              </a:spcAft>
              <a:buFont typeface="Arial" charset="0"/>
              <a:buChar char="•"/>
              <a:tabLst>
                <a:tab pos="179388" algn="l"/>
              </a:tabLst>
            </a:pPr>
            <a:r>
              <a:rPr lang="en-US" sz="2300">
                <a:solidFill>
                  <a:schemeClr val="accent2"/>
                </a:solidFill>
              </a:rPr>
              <a:t>Why is European Railway Agency (ERA) at the IRU forum ?</a:t>
            </a:r>
          </a:p>
          <a:p>
            <a:pPr marL="457200" indent="-457200" algn="just">
              <a:spcAft>
                <a:spcPts val="300"/>
              </a:spcAft>
              <a:tabLst>
                <a:tab pos="179388" algn="l"/>
              </a:tabLst>
            </a:pPr>
            <a:endParaRPr lang="en-US" sz="2300">
              <a:solidFill>
                <a:schemeClr val="accent2"/>
              </a:solidFill>
            </a:endParaRPr>
          </a:p>
          <a:p>
            <a:pPr marL="457200" indent="-457200" algn="just">
              <a:spcAft>
                <a:spcPts val="300"/>
              </a:spcAft>
              <a:buFont typeface="Arial" charset="0"/>
              <a:buChar char="•"/>
              <a:tabLst>
                <a:tab pos="179388" algn="l"/>
              </a:tabLst>
            </a:pPr>
            <a:r>
              <a:rPr lang="en-US" sz="2300">
                <a:solidFill>
                  <a:schemeClr val="accent2"/>
                </a:solidFill>
              </a:rPr>
              <a:t>Link between rail and buses</a:t>
            </a:r>
          </a:p>
          <a:p>
            <a:pPr marL="457200" indent="-457200" algn="just">
              <a:spcAft>
                <a:spcPts val="300"/>
              </a:spcAft>
              <a:buFont typeface="Arial" charset="0"/>
              <a:buChar char="•"/>
              <a:tabLst>
                <a:tab pos="179388" algn="l"/>
              </a:tabLst>
            </a:pPr>
            <a:endParaRPr lang="en-US" sz="2200">
              <a:solidFill>
                <a:schemeClr val="accent2"/>
              </a:solidFill>
            </a:endParaRPr>
          </a:p>
        </p:txBody>
      </p:sp>
      <p:sp>
        <p:nvSpPr>
          <p:cNvPr id="5127" name="Date Placeholder 5"/>
          <p:cNvSpPr>
            <a:spLocks noGrp="1"/>
          </p:cNvSpPr>
          <p:nvPr>
            <p:ph type="dt" sz="quarter" idx="10"/>
          </p:nvPr>
        </p:nvSpPr>
        <p:spPr>
          <a:noFill/>
        </p:spPr>
        <p:txBody>
          <a:bodyPr/>
          <a:lstStyle/>
          <a:p>
            <a:r>
              <a:rPr lang="en-US" smtClean="0"/>
              <a:t>16-10-2009</a:t>
            </a:r>
            <a:endParaRPr lang="fr-FR" smtClean="0"/>
          </a:p>
        </p:txBody>
      </p:sp>
      <p:sp>
        <p:nvSpPr>
          <p:cNvPr id="5128"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Content of this presentation</a:t>
            </a:r>
          </a:p>
        </p:txBody>
      </p:sp>
      <p:sp>
        <p:nvSpPr>
          <p:cNvPr id="6147" name="Slide Number Placeholder 5"/>
          <p:cNvSpPr>
            <a:spLocks noGrp="1"/>
          </p:cNvSpPr>
          <p:nvPr>
            <p:ph type="sldNum" sz="quarter" idx="12"/>
          </p:nvPr>
        </p:nvSpPr>
        <p:spPr>
          <a:noFill/>
        </p:spPr>
        <p:txBody>
          <a:bodyPr/>
          <a:lstStyle/>
          <a:p>
            <a:pPr marL="342900" indent="-342900"/>
            <a:r>
              <a:rPr lang="fr-FR" smtClean="0"/>
              <a:t>N° </a:t>
            </a:r>
            <a:fld id="{9652537C-8460-4508-8A7D-02C26C50E13E}" type="slidenum">
              <a:rPr lang="fr-FR" smtClean="0"/>
              <a:pPr marL="342900" indent="-342900"/>
              <a:t>3</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6149"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5126" name="Rectangle 4"/>
          <p:cNvSpPr txBox="1">
            <a:spLocks noChangeArrowheads="1"/>
          </p:cNvSpPr>
          <p:nvPr/>
        </p:nvSpPr>
        <p:spPr bwMode="auto">
          <a:xfrm>
            <a:off x="96838" y="1254125"/>
            <a:ext cx="8923337" cy="5181600"/>
          </a:xfrm>
          <a:prstGeom prst="rect">
            <a:avLst/>
          </a:prstGeom>
          <a:noFill/>
          <a:ln w="9525">
            <a:noFill/>
            <a:miter lim="800000"/>
            <a:headEnd/>
            <a:tailEnd/>
          </a:ln>
        </p:spPr>
        <p:txBody>
          <a:bodyPr/>
          <a:lstStyle/>
          <a:p>
            <a:pPr marL="457200" indent="-457200" algn="just">
              <a:spcAft>
                <a:spcPts val="300"/>
              </a:spcAft>
              <a:buFont typeface="Arial" charset="0"/>
              <a:buChar char="•"/>
              <a:tabLst>
                <a:tab pos="179388" algn="l"/>
              </a:tabLst>
              <a:defRPr/>
            </a:pPr>
            <a:endParaRPr lang="en-US" sz="2300" dirty="0">
              <a:solidFill>
                <a:schemeClr val="accent2"/>
              </a:solidFill>
            </a:endParaRPr>
          </a:p>
          <a:p>
            <a:pPr marL="457200" indent="-457200" algn="just">
              <a:spcAft>
                <a:spcPts val="300"/>
              </a:spcAft>
              <a:tabLst>
                <a:tab pos="179388" algn="l"/>
              </a:tabLst>
              <a:defRPr/>
            </a:pPr>
            <a:endParaRPr lang="en-US" sz="2300" dirty="0">
              <a:solidFill>
                <a:schemeClr val="accent2"/>
              </a:solidFill>
            </a:endParaRPr>
          </a:p>
          <a:p>
            <a:pPr marL="457200" indent="-457200" algn="just">
              <a:spcAft>
                <a:spcPts val="300"/>
              </a:spcAft>
              <a:buFont typeface="Arial" charset="0"/>
              <a:buChar char="•"/>
              <a:tabLst>
                <a:tab pos="179388" algn="l"/>
              </a:tabLst>
              <a:defRPr/>
            </a:pPr>
            <a:r>
              <a:rPr lang="en-US" sz="2300" dirty="0">
                <a:solidFill>
                  <a:schemeClr val="accent2"/>
                </a:solidFill>
              </a:rPr>
              <a:t>Generic information about the European Railway Agency (ERA)</a:t>
            </a:r>
          </a:p>
          <a:p>
            <a:pPr marL="457200" indent="-457200" algn="just">
              <a:spcAft>
                <a:spcPts val="300"/>
              </a:spcAft>
              <a:buFont typeface="Arial" charset="0"/>
              <a:buChar char="•"/>
              <a:tabLst>
                <a:tab pos="179388" algn="l"/>
              </a:tabLst>
              <a:defRPr/>
            </a:pPr>
            <a:endParaRPr lang="en-US" sz="2300" dirty="0">
              <a:solidFill>
                <a:schemeClr val="accent2"/>
              </a:solidFill>
            </a:endParaRPr>
          </a:p>
          <a:p>
            <a:pPr marL="457200" indent="-457200" algn="just">
              <a:spcAft>
                <a:spcPts val="300"/>
              </a:spcAft>
              <a:buFont typeface="Arial" charset="0"/>
              <a:buChar char="•"/>
              <a:tabLst>
                <a:tab pos="179388" algn="l"/>
              </a:tabLst>
              <a:defRPr/>
            </a:pPr>
            <a:r>
              <a:rPr lang="en-US" sz="2300" dirty="0">
                <a:solidFill>
                  <a:schemeClr val="bg1">
                    <a:lumMod val="75000"/>
                  </a:schemeClr>
                </a:solidFill>
              </a:rPr>
              <a:t>Why is European Railway Agency (ERA) at the IRU forum ?</a:t>
            </a:r>
          </a:p>
          <a:p>
            <a:pPr marL="457200" indent="-457200" algn="just">
              <a:spcAft>
                <a:spcPts val="300"/>
              </a:spcAft>
              <a:buFont typeface="Arial" charset="0"/>
              <a:buChar char="•"/>
              <a:tabLst>
                <a:tab pos="179388" algn="l"/>
              </a:tabLst>
              <a:defRPr/>
            </a:pPr>
            <a:endParaRPr lang="en-US" sz="2300" dirty="0">
              <a:solidFill>
                <a:schemeClr val="bg1">
                  <a:lumMod val="75000"/>
                </a:schemeClr>
              </a:solidFill>
            </a:endParaRPr>
          </a:p>
          <a:p>
            <a:pPr marL="457200" indent="-457200" algn="just">
              <a:spcAft>
                <a:spcPts val="300"/>
              </a:spcAft>
              <a:buFont typeface="Arial" charset="0"/>
              <a:buChar char="•"/>
              <a:tabLst>
                <a:tab pos="179388" algn="l"/>
              </a:tabLst>
              <a:defRPr/>
            </a:pPr>
            <a:r>
              <a:rPr lang="en-US" sz="2300" dirty="0">
                <a:solidFill>
                  <a:schemeClr val="bg1">
                    <a:lumMod val="75000"/>
                  </a:schemeClr>
                </a:solidFill>
              </a:rPr>
              <a:t>Link between rail and buses</a:t>
            </a:r>
            <a:endParaRPr lang="en-US" sz="2200" dirty="0">
              <a:solidFill>
                <a:schemeClr val="accent2"/>
              </a:solidFill>
            </a:endParaRPr>
          </a:p>
        </p:txBody>
      </p:sp>
      <p:sp>
        <p:nvSpPr>
          <p:cNvPr id="6151" name="Date Placeholder 5"/>
          <p:cNvSpPr>
            <a:spLocks noGrp="1"/>
          </p:cNvSpPr>
          <p:nvPr>
            <p:ph type="dt" sz="quarter" idx="10"/>
          </p:nvPr>
        </p:nvSpPr>
        <p:spPr>
          <a:noFill/>
        </p:spPr>
        <p:txBody>
          <a:bodyPr/>
          <a:lstStyle/>
          <a:p>
            <a:r>
              <a:rPr lang="en-US" smtClean="0"/>
              <a:t>16-10-2009</a:t>
            </a:r>
            <a:endParaRPr lang="fr-FR" smtClean="0"/>
          </a:p>
        </p:txBody>
      </p:sp>
      <p:sp>
        <p:nvSpPr>
          <p:cNvPr id="6152"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The European Railway Agency</a:t>
            </a:r>
          </a:p>
        </p:txBody>
      </p:sp>
      <p:sp>
        <p:nvSpPr>
          <p:cNvPr id="7171" name="Slide Number Placeholder 5"/>
          <p:cNvSpPr>
            <a:spLocks noGrp="1"/>
          </p:cNvSpPr>
          <p:nvPr>
            <p:ph type="sldNum" sz="quarter" idx="12"/>
          </p:nvPr>
        </p:nvSpPr>
        <p:spPr>
          <a:noFill/>
        </p:spPr>
        <p:txBody>
          <a:bodyPr/>
          <a:lstStyle/>
          <a:p>
            <a:pPr marL="342900" indent="-342900"/>
            <a:r>
              <a:rPr lang="fr-FR" smtClean="0"/>
              <a:t>N° </a:t>
            </a:r>
            <a:fld id="{FBC6965C-DAF1-430A-8168-82DBAD16AF3A}" type="slidenum">
              <a:rPr lang="fr-FR" smtClean="0"/>
              <a:pPr marL="342900" indent="-342900"/>
              <a:t>4</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7173"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7174" name="Rectangle 4"/>
          <p:cNvSpPr txBox="1">
            <a:spLocks noChangeArrowheads="1"/>
          </p:cNvSpPr>
          <p:nvPr/>
        </p:nvSpPr>
        <p:spPr bwMode="auto">
          <a:xfrm>
            <a:off x="236538" y="1143000"/>
            <a:ext cx="8686800" cy="5181600"/>
          </a:xfrm>
          <a:prstGeom prst="rect">
            <a:avLst/>
          </a:prstGeom>
          <a:noFill/>
          <a:ln w="9525">
            <a:noFill/>
            <a:miter lim="800000"/>
            <a:headEnd/>
            <a:tailEnd/>
          </a:ln>
        </p:spPr>
        <p:txBody>
          <a:bodyPr/>
          <a:lstStyle/>
          <a:p>
            <a:pPr marL="457200" indent="-457200" algn="just">
              <a:spcAft>
                <a:spcPts val="300"/>
              </a:spcAft>
              <a:buFont typeface="Arial" charset="0"/>
              <a:buChar char="•"/>
            </a:pPr>
            <a:r>
              <a:rPr lang="en-US" sz="2200">
                <a:solidFill>
                  <a:schemeClr val="accent2"/>
                </a:solidFill>
              </a:rPr>
              <a:t>Established in 2004 (EC Regulation 881/2004).</a:t>
            </a:r>
          </a:p>
          <a:p>
            <a:pPr marL="457200" indent="-457200" algn="just">
              <a:spcAft>
                <a:spcPts val="300"/>
              </a:spcAft>
              <a:buFont typeface="Arial" charset="0"/>
              <a:buChar char="•"/>
            </a:pPr>
            <a:r>
              <a:rPr lang="en-US" sz="2200">
                <a:solidFill>
                  <a:schemeClr val="accent2"/>
                </a:solidFill>
              </a:rPr>
              <a:t>Staff: 130 </a:t>
            </a:r>
          </a:p>
          <a:p>
            <a:pPr marL="457200" indent="-457200" algn="just">
              <a:spcAft>
                <a:spcPts val="300"/>
              </a:spcAft>
              <a:buFont typeface="Arial" charset="0"/>
              <a:buChar char="•"/>
            </a:pPr>
            <a:r>
              <a:rPr lang="en-US" sz="2200">
                <a:solidFill>
                  <a:schemeClr val="accent2"/>
                </a:solidFill>
              </a:rPr>
              <a:t>HQ: Valenciennes (north of France) – with meeting rooms in Meeting with IRU - Lille</a:t>
            </a:r>
          </a:p>
          <a:p>
            <a:pPr marL="457200" indent="-457200" algn="just">
              <a:spcAft>
                <a:spcPts val="300"/>
              </a:spcAft>
              <a:buFont typeface="Arial" charset="0"/>
              <a:buChar char="•"/>
            </a:pPr>
            <a:r>
              <a:rPr lang="en-US" sz="2200">
                <a:solidFill>
                  <a:schemeClr val="accent2"/>
                </a:solidFill>
              </a:rPr>
              <a:t>Main asks:</a:t>
            </a:r>
          </a:p>
          <a:p>
            <a:pPr marL="914400" lvl="1" indent="-457200" algn="just">
              <a:spcAft>
                <a:spcPts val="300"/>
              </a:spcAft>
              <a:buFont typeface="Courier New" pitchFamily="49" charset="0"/>
              <a:buChar char="o"/>
            </a:pPr>
            <a:r>
              <a:rPr lang="en-US" sz="2200">
                <a:solidFill>
                  <a:schemeClr val="accent2"/>
                </a:solidFill>
              </a:rPr>
              <a:t>address recommendations for European Rail Legislation to the Commission concerning Safety, ERTMS, Cross-acceptance and </a:t>
            </a:r>
            <a:r>
              <a:rPr lang="en-US" sz="2200" b="1" u="sng">
                <a:solidFill>
                  <a:schemeClr val="accent2"/>
                </a:solidFill>
              </a:rPr>
              <a:t>Interoperability</a:t>
            </a:r>
          </a:p>
          <a:p>
            <a:pPr marL="914400" lvl="1" indent="-457200" algn="just">
              <a:spcAft>
                <a:spcPts val="300"/>
              </a:spcAft>
              <a:buFont typeface="Courier New" pitchFamily="49" charset="0"/>
              <a:buChar char="o"/>
            </a:pPr>
            <a:r>
              <a:rPr lang="en-US" sz="2200">
                <a:solidFill>
                  <a:schemeClr val="accent2"/>
                </a:solidFill>
              </a:rPr>
              <a:t>maintenance of some public rail related databases</a:t>
            </a:r>
          </a:p>
          <a:p>
            <a:pPr marL="914400" lvl="1" indent="-457200" algn="just">
              <a:spcAft>
                <a:spcPts val="300"/>
              </a:spcAft>
              <a:buFont typeface="Courier New" pitchFamily="49" charset="0"/>
              <a:buChar char="o"/>
            </a:pPr>
            <a:r>
              <a:rPr lang="en-US" sz="2200">
                <a:solidFill>
                  <a:schemeClr val="accent2"/>
                </a:solidFill>
              </a:rPr>
              <a:t>issue opinions to the Commission (or to National safety authorities) concerning rail National safety rules, Interoperability of the trans-European rail network and Monitoring the work of notified bodies</a:t>
            </a:r>
          </a:p>
        </p:txBody>
      </p:sp>
      <p:sp>
        <p:nvSpPr>
          <p:cNvPr id="7175" name="Date Placeholder 5"/>
          <p:cNvSpPr>
            <a:spLocks noGrp="1"/>
          </p:cNvSpPr>
          <p:nvPr>
            <p:ph type="dt" sz="quarter" idx="10"/>
          </p:nvPr>
        </p:nvSpPr>
        <p:spPr>
          <a:noFill/>
        </p:spPr>
        <p:txBody>
          <a:bodyPr/>
          <a:lstStyle/>
          <a:p>
            <a:r>
              <a:rPr lang="en-US" smtClean="0"/>
              <a:t>16-10-2009</a:t>
            </a:r>
            <a:endParaRPr lang="fr-FR" smtClean="0"/>
          </a:p>
        </p:txBody>
      </p:sp>
      <p:sp>
        <p:nvSpPr>
          <p:cNvPr id="7176"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The European Railway Agency</a:t>
            </a:r>
          </a:p>
        </p:txBody>
      </p:sp>
      <p:sp>
        <p:nvSpPr>
          <p:cNvPr id="8195" name="Slide Number Placeholder 5"/>
          <p:cNvSpPr>
            <a:spLocks noGrp="1"/>
          </p:cNvSpPr>
          <p:nvPr>
            <p:ph type="sldNum" sz="quarter" idx="12"/>
          </p:nvPr>
        </p:nvSpPr>
        <p:spPr>
          <a:noFill/>
        </p:spPr>
        <p:txBody>
          <a:bodyPr/>
          <a:lstStyle/>
          <a:p>
            <a:pPr marL="342900" indent="-342900"/>
            <a:r>
              <a:rPr lang="fr-FR" smtClean="0"/>
              <a:t>N° </a:t>
            </a:r>
            <a:fld id="{8CAB3BE7-8476-4B8A-B411-35863C452C06}" type="slidenum">
              <a:rPr lang="fr-FR" smtClean="0"/>
              <a:pPr marL="342900" indent="-342900"/>
              <a:t>5</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8197"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8198" name="Rectangle 4"/>
          <p:cNvSpPr txBox="1">
            <a:spLocks noChangeArrowheads="1"/>
          </p:cNvSpPr>
          <p:nvPr/>
        </p:nvSpPr>
        <p:spPr bwMode="auto">
          <a:xfrm>
            <a:off x="236538" y="1254125"/>
            <a:ext cx="8686800" cy="5181600"/>
          </a:xfrm>
          <a:prstGeom prst="rect">
            <a:avLst/>
          </a:prstGeom>
          <a:noFill/>
          <a:ln w="9525">
            <a:noFill/>
            <a:miter lim="800000"/>
            <a:headEnd/>
            <a:tailEnd/>
          </a:ln>
        </p:spPr>
        <p:txBody>
          <a:bodyPr/>
          <a:lstStyle/>
          <a:p>
            <a:pPr algn="just">
              <a:spcAft>
                <a:spcPts val="300"/>
              </a:spcAft>
            </a:pPr>
            <a:r>
              <a:rPr lang="en-US" sz="2200">
                <a:solidFill>
                  <a:schemeClr val="accent2"/>
                </a:solidFill>
              </a:rPr>
              <a:t>Above recommendations of the Agency are presented to and voted by the “Railway Interoperability and Safety Committee” which is chaired by the Commission and attended by 27 EU Member states (+ Norway [+ Switzerland]) and by the Agency. </a:t>
            </a:r>
          </a:p>
          <a:p>
            <a:pPr algn="just">
              <a:spcAft>
                <a:spcPts val="300"/>
              </a:spcAft>
            </a:pPr>
            <a:endParaRPr lang="en-US" sz="2200">
              <a:solidFill>
                <a:schemeClr val="accent2"/>
              </a:solidFill>
            </a:endParaRPr>
          </a:p>
          <a:p>
            <a:pPr algn="just">
              <a:spcAft>
                <a:spcPts val="300"/>
              </a:spcAft>
            </a:pPr>
            <a:r>
              <a:rPr lang="en-US" sz="2200">
                <a:solidFill>
                  <a:schemeClr val="accent2"/>
                </a:solidFill>
              </a:rPr>
              <a:t>The recommendations will be at the end of the day published as European law in the Official Journal of the European Union, thus, they will be binding law, addressed to the rail sector.</a:t>
            </a:r>
          </a:p>
          <a:p>
            <a:pPr algn="just">
              <a:spcAft>
                <a:spcPts val="300"/>
              </a:spcAft>
            </a:pPr>
            <a:endParaRPr lang="en-US" sz="2200">
              <a:solidFill>
                <a:schemeClr val="accent2"/>
              </a:solidFill>
            </a:endParaRPr>
          </a:p>
          <a:p>
            <a:pPr algn="just">
              <a:spcAft>
                <a:spcPts val="300"/>
              </a:spcAft>
            </a:pPr>
            <a:r>
              <a:rPr lang="en-US" sz="2200">
                <a:solidFill>
                  <a:schemeClr val="accent2"/>
                </a:solidFill>
              </a:rPr>
              <a:t>ERA will submit in 2010 to above “Railway Interoperability and Safety Committee” a recommendation on the rail “Telematics Applications for Passengers”. This will be a so called “Technical Specification for Interoperability” which will be European Law from 2010.</a:t>
            </a:r>
            <a:endParaRPr lang="en-GB" sz="2200">
              <a:solidFill>
                <a:schemeClr val="accent2"/>
              </a:solidFill>
            </a:endParaRPr>
          </a:p>
        </p:txBody>
      </p:sp>
      <p:sp>
        <p:nvSpPr>
          <p:cNvPr id="8199" name="Date Placeholder 5"/>
          <p:cNvSpPr>
            <a:spLocks noGrp="1"/>
          </p:cNvSpPr>
          <p:nvPr>
            <p:ph type="dt" sz="quarter" idx="10"/>
          </p:nvPr>
        </p:nvSpPr>
        <p:spPr>
          <a:noFill/>
        </p:spPr>
        <p:txBody>
          <a:bodyPr/>
          <a:lstStyle/>
          <a:p>
            <a:r>
              <a:rPr lang="en-US" smtClean="0"/>
              <a:t>16-10-2009</a:t>
            </a:r>
            <a:endParaRPr lang="fr-FR" smtClean="0"/>
          </a:p>
        </p:txBody>
      </p:sp>
      <p:sp>
        <p:nvSpPr>
          <p:cNvPr id="8200"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The European Railway Agency</a:t>
            </a:r>
          </a:p>
        </p:txBody>
      </p:sp>
      <p:sp>
        <p:nvSpPr>
          <p:cNvPr id="9219" name="Slide Number Placeholder 5"/>
          <p:cNvSpPr>
            <a:spLocks noGrp="1"/>
          </p:cNvSpPr>
          <p:nvPr>
            <p:ph type="sldNum" sz="quarter" idx="12"/>
          </p:nvPr>
        </p:nvSpPr>
        <p:spPr>
          <a:noFill/>
        </p:spPr>
        <p:txBody>
          <a:bodyPr/>
          <a:lstStyle/>
          <a:p>
            <a:pPr marL="342900" indent="-342900"/>
            <a:r>
              <a:rPr lang="fr-FR" smtClean="0"/>
              <a:t>N° </a:t>
            </a:r>
            <a:fld id="{67C54217-74F9-463B-B01D-175A885D5EDA}" type="slidenum">
              <a:rPr lang="fr-FR" smtClean="0"/>
              <a:pPr marL="342900" indent="-342900"/>
              <a:t>6</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9221"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8198" name="Rectangle 4"/>
          <p:cNvSpPr txBox="1">
            <a:spLocks noChangeArrowheads="1"/>
          </p:cNvSpPr>
          <p:nvPr/>
        </p:nvSpPr>
        <p:spPr bwMode="auto">
          <a:xfrm>
            <a:off x="236538" y="1254125"/>
            <a:ext cx="8686800" cy="5181600"/>
          </a:xfrm>
          <a:prstGeom prst="rect">
            <a:avLst/>
          </a:prstGeom>
          <a:noFill/>
          <a:ln w="9525">
            <a:noFill/>
            <a:miter lim="800000"/>
            <a:headEnd/>
            <a:tailEnd/>
          </a:ln>
        </p:spPr>
        <p:txBody>
          <a:bodyPr/>
          <a:lstStyle/>
          <a:p>
            <a:pPr algn="just">
              <a:spcAft>
                <a:spcPts val="300"/>
              </a:spcAft>
              <a:defRPr/>
            </a:pPr>
            <a:r>
              <a:rPr lang="en-US" sz="2200" dirty="0">
                <a:solidFill>
                  <a:schemeClr val="accent2"/>
                </a:solidFill>
              </a:rPr>
              <a:t>The Technical Specification for Interoperability on “</a:t>
            </a:r>
            <a:r>
              <a:rPr lang="en-US" sz="2200" dirty="0" err="1">
                <a:solidFill>
                  <a:schemeClr val="accent2"/>
                </a:solidFill>
              </a:rPr>
              <a:t>Telematics</a:t>
            </a:r>
            <a:r>
              <a:rPr lang="en-US" sz="2200" dirty="0">
                <a:solidFill>
                  <a:schemeClr val="accent2"/>
                </a:solidFill>
              </a:rPr>
              <a:t> Applications for Passengers” prescribes protocols for the data exchange of </a:t>
            </a:r>
          </a:p>
          <a:p>
            <a:pPr algn="just">
              <a:spcAft>
                <a:spcPts val="300"/>
              </a:spcAft>
              <a:defRPr/>
            </a:pPr>
            <a:endParaRPr lang="en-US" sz="2200" dirty="0">
              <a:solidFill>
                <a:schemeClr val="accent2"/>
              </a:solidFill>
            </a:endParaRPr>
          </a:p>
          <a:p>
            <a:pPr marL="457200" indent="-457200" algn="just">
              <a:spcAft>
                <a:spcPts val="300"/>
              </a:spcAft>
              <a:buFont typeface="Arial" pitchFamily="34" charset="0"/>
              <a:buChar char="•"/>
              <a:defRPr/>
            </a:pPr>
            <a:r>
              <a:rPr lang="en-US" sz="2200" dirty="0">
                <a:solidFill>
                  <a:schemeClr val="accent2"/>
                </a:solidFill>
              </a:rPr>
              <a:t>timetables, </a:t>
            </a:r>
          </a:p>
          <a:p>
            <a:pPr marL="457200" indent="-457200" algn="just">
              <a:spcAft>
                <a:spcPts val="300"/>
              </a:spcAft>
              <a:buFont typeface="Arial" pitchFamily="34" charset="0"/>
              <a:buChar char="•"/>
              <a:defRPr/>
            </a:pPr>
            <a:r>
              <a:rPr lang="en-US" sz="2200" dirty="0">
                <a:solidFill>
                  <a:schemeClr val="accent2"/>
                </a:solidFill>
              </a:rPr>
              <a:t>tariffs, </a:t>
            </a:r>
          </a:p>
          <a:p>
            <a:pPr marL="457200" indent="-457200" algn="just">
              <a:spcAft>
                <a:spcPts val="300"/>
              </a:spcAft>
              <a:buFont typeface="Arial" pitchFamily="34" charset="0"/>
              <a:buChar char="•"/>
              <a:defRPr/>
            </a:pPr>
            <a:r>
              <a:rPr lang="en-US" sz="2200" dirty="0">
                <a:solidFill>
                  <a:schemeClr val="accent2"/>
                </a:solidFill>
              </a:rPr>
              <a:t>reservations,</a:t>
            </a:r>
          </a:p>
          <a:p>
            <a:pPr marL="457200" indent="-457200" algn="just">
              <a:spcAft>
                <a:spcPts val="300"/>
              </a:spcAft>
              <a:buFont typeface="Arial" pitchFamily="34" charset="0"/>
              <a:buChar char="•"/>
              <a:defRPr/>
            </a:pPr>
            <a:r>
              <a:rPr lang="en-US" sz="2200" dirty="0">
                <a:solidFill>
                  <a:schemeClr val="accent2"/>
                </a:solidFill>
              </a:rPr>
              <a:t>train running information,</a:t>
            </a:r>
          </a:p>
          <a:p>
            <a:pPr marL="457200" indent="-457200" algn="just">
              <a:spcAft>
                <a:spcPts val="300"/>
              </a:spcAft>
              <a:buFont typeface="Arial" pitchFamily="34" charset="0"/>
              <a:buChar char="•"/>
              <a:defRPr/>
            </a:pPr>
            <a:r>
              <a:rPr lang="en-US" sz="2200" dirty="0">
                <a:solidFill>
                  <a:schemeClr val="accent2"/>
                </a:solidFill>
              </a:rPr>
              <a:t>etc</a:t>
            </a:r>
          </a:p>
          <a:p>
            <a:pPr algn="just">
              <a:spcAft>
                <a:spcPts val="300"/>
              </a:spcAft>
              <a:defRPr/>
            </a:pPr>
            <a:endParaRPr lang="en-US" sz="2200" dirty="0">
              <a:solidFill>
                <a:schemeClr val="accent2"/>
              </a:solidFill>
            </a:endParaRPr>
          </a:p>
          <a:p>
            <a:pPr algn="just">
              <a:spcAft>
                <a:spcPts val="300"/>
              </a:spcAft>
              <a:defRPr/>
            </a:pPr>
            <a:r>
              <a:rPr lang="en-US" sz="2200" dirty="0">
                <a:solidFill>
                  <a:schemeClr val="accent2"/>
                </a:solidFill>
              </a:rPr>
              <a:t>which must be respected from 2010 by the European rail sector (railways, infrastructure managers, ticket vendors etc</a:t>
            </a:r>
            <a:r>
              <a:rPr lang="en-US" sz="2200" dirty="0">
                <a:solidFill>
                  <a:schemeClr val="accent2"/>
                </a:solidFill>
              </a:rPr>
              <a:t>) according to the European Rail Passengers’ Rights Regulation EC/1371/2007.</a:t>
            </a:r>
            <a:endParaRPr lang="en-GB" sz="2200" dirty="0">
              <a:solidFill>
                <a:schemeClr val="accent2"/>
              </a:solidFill>
            </a:endParaRPr>
          </a:p>
        </p:txBody>
      </p:sp>
      <p:sp>
        <p:nvSpPr>
          <p:cNvPr id="9223" name="Date Placeholder 5"/>
          <p:cNvSpPr>
            <a:spLocks noGrp="1"/>
          </p:cNvSpPr>
          <p:nvPr>
            <p:ph type="dt" sz="quarter" idx="10"/>
          </p:nvPr>
        </p:nvSpPr>
        <p:spPr>
          <a:noFill/>
        </p:spPr>
        <p:txBody>
          <a:bodyPr/>
          <a:lstStyle/>
          <a:p>
            <a:r>
              <a:rPr lang="en-US" smtClean="0"/>
              <a:t>16-10-2009</a:t>
            </a:r>
            <a:endParaRPr lang="fr-FR" smtClean="0"/>
          </a:p>
        </p:txBody>
      </p:sp>
      <p:sp>
        <p:nvSpPr>
          <p:cNvPr id="9224"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Content of this presentation</a:t>
            </a:r>
          </a:p>
        </p:txBody>
      </p:sp>
      <p:sp>
        <p:nvSpPr>
          <p:cNvPr id="10243" name="Slide Number Placeholder 5"/>
          <p:cNvSpPr>
            <a:spLocks noGrp="1"/>
          </p:cNvSpPr>
          <p:nvPr>
            <p:ph type="sldNum" sz="quarter" idx="12"/>
          </p:nvPr>
        </p:nvSpPr>
        <p:spPr>
          <a:noFill/>
        </p:spPr>
        <p:txBody>
          <a:bodyPr/>
          <a:lstStyle/>
          <a:p>
            <a:pPr marL="342900" indent="-342900"/>
            <a:r>
              <a:rPr lang="fr-FR" smtClean="0"/>
              <a:t>N° </a:t>
            </a:r>
            <a:fld id="{F4ECA91E-1800-4485-A3B0-16D4AB161564}" type="slidenum">
              <a:rPr lang="fr-FR" smtClean="0"/>
              <a:pPr marL="342900" indent="-342900"/>
              <a:t>7</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10245"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5126" name="Rectangle 4"/>
          <p:cNvSpPr txBox="1">
            <a:spLocks noChangeArrowheads="1"/>
          </p:cNvSpPr>
          <p:nvPr/>
        </p:nvSpPr>
        <p:spPr bwMode="auto">
          <a:xfrm>
            <a:off x="96838" y="1254125"/>
            <a:ext cx="8923337" cy="5181600"/>
          </a:xfrm>
          <a:prstGeom prst="rect">
            <a:avLst/>
          </a:prstGeom>
          <a:noFill/>
          <a:ln w="9525">
            <a:noFill/>
            <a:miter lim="800000"/>
            <a:headEnd/>
            <a:tailEnd/>
          </a:ln>
        </p:spPr>
        <p:txBody>
          <a:bodyPr/>
          <a:lstStyle/>
          <a:p>
            <a:pPr marL="457200" indent="-457200" algn="just">
              <a:spcAft>
                <a:spcPts val="300"/>
              </a:spcAft>
              <a:buFont typeface="Arial" charset="0"/>
              <a:buChar char="•"/>
              <a:tabLst>
                <a:tab pos="179388" algn="l"/>
              </a:tabLst>
              <a:defRPr/>
            </a:pPr>
            <a:endParaRPr lang="en-US" sz="2300" dirty="0">
              <a:solidFill>
                <a:schemeClr val="accent2"/>
              </a:solidFill>
            </a:endParaRPr>
          </a:p>
          <a:p>
            <a:pPr marL="457200" indent="-457200" algn="just">
              <a:spcAft>
                <a:spcPts val="300"/>
              </a:spcAft>
              <a:tabLst>
                <a:tab pos="179388" algn="l"/>
              </a:tabLst>
              <a:defRPr/>
            </a:pPr>
            <a:endParaRPr lang="en-US" sz="2300" dirty="0">
              <a:solidFill>
                <a:schemeClr val="accent2"/>
              </a:solidFill>
            </a:endParaRPr>
          </a:p>
          <a:p>
            <a:pPr marL="457200" indent="-457200" algn="just">
              <a:spcAft>
                <a:spcPts val="300"/>
              </a:spcAft>
              <a:buFont typeface="Arial" charset="0"/>
              <a:buChar char="•"/>
              <a:tabLst>
                <a:tab pos="179388" algn="l"/>
              </a:tabLst>
              <a:defRPr/>
            </a:pPr>
            <a:r>
              <a:rPr lang="en-US" sz="2300" dirty="0">
                <a:solidFill>
                  <a:schemeClr val="bg1">
                    <a:lumMod val="75000"/>
                  </a:schemeClr>
                </a:solidFill>
              </a:rPr>
              <a:t>Generic information about the European Railway Agency (ERA)</a:t>
            </a:r>
          </a:p>
          <a:p>
            <a:pPr marL="457200" indent="-457200" algn="just">
              <a:spcAft>
                <a:spcPts val="300"/>
              </a:spcAft>
              <a:buFont typeface="Arial" charset="0"/>
              <a:buChar char="•"/>
              <a:tabLst>
                <a:tab pos="179388" algn="l"/>
              </a:tabLst>
              <a:defRPr/>
            </a:pPr>
            <a:endParaRPr lang="en-US" sz="2300" dirty="0">
              <a:solidFill>
                <a:schemeClr val="accent2"/>
              </a:solidFill>
            </a:endParaRPr>
          </a:p>
          <a:p>
            <a:pPr marL="457200" indent="-457200" algn="just">
              <a:spcAft>
                <a:spcPts val="300"/>
              </a:spcAft>
              <a:buFont typeface="Arial" charset="0"/>
              <a:buChar char="•"/>
              <a:tabLst>
                <a:tab pos="179388" algn="l"/>
              </a:tabLst>
              <a:defRPr/>
            </a:pPr>
            <a:r>
              <a:rPr lang="en-US" sz="2300" dirty="0">
                <a:solidFill>
                  <a:schemeClr val="accent2"/>
                </a:solidFill>
              </a:rPr>
              <a:t>Why is European Railway Agency (ERA) at the IRU forum ?</a:t>
            </a:r>
          </a:p>
          <a:p>
            <a:pPr marL="457200" indent="-457200" algn="just">
              <a:spcAft>
                <a:spcPts val="300"/>
              </a:spcAft>
              <a:tabLst>
                <a:tab pos="179388" algn="l"/>
              </a:tabLst>
              <a:defRPr/>
            </a:pPr>
            <a:endParaRPr lang="en-US" sz="2300" dirty="0">
              <a:solidFill>
                <a:schemeClr val="bg1">
                  <a:lumMod val="75000"/>
                </a:schemeClr>
              </a:solidFill>
            </a:endParaRPr>
          </a:p>
          <a:p>
            <a:pPr marL="457200" indent="-457200" algn="just">
              <a:spcAft>
                <a:spcPts val="300"/>
              </a:spcAft>
              <a:buFont typeface="Arial" charset="0"/>
              <a:buChar char="•"/>
              <a:tabLst>
                <a:tab pos="179388" algn="l"/>
              </a:tabLst>
              <a:defRPr/>
            </a:pPr>
            <a:r>
              <a:rPr lang="en-US" sz="2300" dirty="0">
                <a:solidFill>
                  <a:schemeClr val="bg1">
                    <a:lumMod val="75000"/>
                  </a:schemeClr>
                </a:solidFill>
              </a:rPr>
              <a:t>Link between rail and buses</a:t>
            </a:r>
            <a:endParaRPr lang="en-US" sz="2200" dirty="0">
              <a:solidFill>
                <a:schemeClr val="accent2"/>
              </a:solidFill>
            </a:endParaRPr>
          </a:p>
        </p:txBody>
      </p:sp>
      <p:sp>
        <p:nvSpPr>
          <p:cNvPr id="10247" name="Date Placeholder 5"/>
          <p:cNvSpPr>
            <a:spLocks noGrp="1"/>
          </p:cNvSpPr>
          <p:nvPr>
            <p:ph type="dt" sz="quarter" idx="10"/>
          </p:nvPr>
        </p:nvSpPr>
        <p:spPr>
          <a:noFill/>
        </p:spPr>
        <p:txBody>
          <a:bodyPr/>
          <a:lstStyle/>
          <a:p>
            <a:r>
              <a:rPr lang="en-US" smtClean="0"/>
              <a:t>16-10-2009</a:t>
            </a:r>
            <a:endParaRPr lang="fr-FR" smtClean="0"/>
          </a:p>
        </p:txBody>
      </p:sp>
      <p:sp>
        <p:nvSpPr>
          <p:cNvPr id="10248"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Why is ERA at IRU forum ?</a:t>
            </a:r>
          </a:p>
        </p:txBody>
      </p:sp>
      <p:sp>
        <p:nvSpPr>
          <p:cNvPr id="11267" name="Slide Number Placeholder 5"/>
          <p:cNvSpPr>
            <a:spLocks noGrp="1"/>
          </p:cNvSpPr>
          <p:nvPr>
            <p:ph type="sldNum" sz="quarter" idx="12"/>
          </p:nvPr>
        </p:nvSpPr>
        <p:spPr>
          <a:noFill/>
        </p:spPr>
        <p:txBody>
          <a:bodyPr/>
          <a:lstStyle/>
          <a:p>
            <a:pPr marL="342900" indent="-342900"/>
            <a:r>
              <a:rPr lang="fr-FR" smtClean="0"/>
              <a:t>N° </a:t>
            </a:r>
            <a:fld id="{C1F87FDE-2A70-4AE6-90F0-305C935AA7B3}" type="slidenum">
              <a:rPr lang="fr-FR" smtClean="0"/>
              <a:pPr marL="342900" indent="-342900"/>
              <a:t>8</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11269"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11270" name="Rectangle 4"/>
          <p:cNvSpPr txBox="1">
            <a:spLocks noChangeArrowheads="1"/>
          </p:cNvSpPr>
          <p:nvPr/>
        </p:nvSpPr>
        <p:spPr bwMode="auto">
          <a:xfrm>
            <a:off x="236538" y="1254125"/>
            <a:ext cx="8686800" cy="5181600"/>
          </a:xfrm>
          <a:prstGeom prst="rect">
            <a:avLst/>
          </a:prstGeom>
          <a:noFill/>
          <a:ln w="9525">
            <a:noFill/>
            <a:miter lim="800000"/>
            <a:headEnd/>
            <a:tailEnd/>
          </a:ln>
        </p:spPr>
        <p:txBody>
          <a:bodyPr/>
          <a:lstStyle/>
          <a:p>
            <a:pPr marL="457200" indent="-457200" algn="just">
              <a:spcAft>
                <a:spcPts val="300"/>
              </a:spcAft>
            </a:pPr>
            <a:endParaRPr lang="en-GB" sz="2200">
              <a:solidFill>
                <a:schemeClr val="accent2"/>
              </a:solidFill>
            </a:endParaRPr>
          </a:p>
        </p:txBody>
      </p:sp>
      <p:sp>
        <p:nvSpPr>
          <p:cNvPr id="11271" name="Text Box 2"/>
          <p:cNvSpPr txBox="1">
            <a:spLocks noChangeArrowheads="1"/>
          </p:cNvSpPr>
          <p:nvPr/>
        </p:nvSpPr>
        <p:spPr bwMode="auto">
          <a:xfrm>
            <a:off x="723900" y="2001838"/>
            <a:ext cx="7732713" cy="4246562"/>
          </a:xfrm>
          <a:prstGeom prst="rect">
            <a:avLst/>
          </a:prstGeom>
          <a:noFill/>
          <a:ln w="9525" algn="ctr">
            <a:noFill/>
            <a:miter lim="800000"/>
            <a:headEnd/>
            <a:tailEnd/>
          </a:ln>
        </p:spPr>
        <p:txBody>
          <a:bodyPr>
            <a:spAutoFit/>
          </a:bodyPr>
          <a:lstStyle/>
          <a:p>
            <a:pPr marL="357188" indent="-357188">
              <a:spcBef>
                <a:spcPct val="50000"/>
              </a:spcBef>
              <a:buClr>
                <a:schemeClr val="accent2"/>
              </a:buClr>
              <a:buSzPct val="400000"/>
              <a:buFont typeface="Trebuchet MS" pitchFamily="34" charset="0"/>
              <a:buChar char="."/>
            </a:pPr>
            <a:r>
              <a:rPr lang="en-GB">
                <a:solidFill>
                  <a:srgbClr val="183884"/>
                </a:solidFill>
              </a:rPr>
              <a:t>Directives on interoperability: </a:t>
            </a:r>
          </a:p>
          <a:p>
            <a:pPr marL="793750" lvl="1" indent="-257175">
              <a:spcBef>
                <a:spcPct val="50000"/>
              </a:spcBef>
              <a:buClr>
                <a:schemeClr val="accent2"/>
              </a:buClr>
              <a:buFont typeface="Wingdings" pitchFamily="2" charset="2"/>
              <a:buChar char="Ø"/>
            </a:pPr>
            <a:r>
              <a:rPr lang="en-GB">
                <a:solidFill>
                  <a:srgbClr val="183884"/>
                </a:solidFill>
              </a:rPr>
              <a:t>Directive 96/48/EC on the trans-European high-speed rail system</a:t>
            </a:r>
          </a:p>
          <a:p>
            <a:pPr marL="793750" lvl="1" indent="-257175">
              <a:spcBef>
                <a:spcPct val="50000"/>
              </a:spcBef>
              <a:buClr>
                <a:schemeClr val="accent2"/>
              </a:buClr>
              <a:buFont typeface="Wingdings" pitchFamily="2" charset="2"/>
              <a:buChar char="Ø"/>
            </a:pPr>
            <a:r>
              <a:rPr lang="en-GB">
                <a:solidFill>
                  <a:srgbClr val="183884"/>
                </a:solidFill>
              </a:rPr>
              <a:t>Directive 2001/16/EC on the trans-European conventional rail system (amended by 2008/57/EC)</a:t>
            </a:r>
          </a:p>
          <a:p>
            <a:pPr marL="357188" indent="-357188">
              <a:spcBef>
                <a:spcPct val="50000"/>
              </a:spcBef>
              <a:buClr>
                <a:schemeClr val="accent2"/>
              </a:buClr>
              <a:buSzPct val="400000"/>
              <a:buFont typeface="Trebuchet MS" pitchFamily="34" charset="0"/>
              <a:buChar char="."/>
            </a:pPr>
            <a:r>
              <a:rPr lang="en-GB">
                <a:solidFill>
                  <a:srgbClr val="183884"/>
                </a:solidFill>
              </a:rPr>
              <a:t>2nd Railway Package: </a:t>
            </a:r>
          </a:p>
          <a:p>
            <a:pPr marL="793750" lvl="1" indent="-257175">
              <a:spcBef>
                <a:spcPct val="50000"/>
              </a:spcBef>
              <a:buClr>
                <a:schemeClr val="accent2"/>
              </a:buClr>
              <a:buFont typeface="Wingdings" pitchFamily="2" charset="2"/>
              <a:buChar char="Ø"/>
            </a:pPr>
            <a:r>
              <a:rPr lang="en-GB">
                <a:solidFill>
                  <a:srgbClr val="183884"/>
                </a:solidFill>
              </a:rPr>
              <a:t>Directive 2004/50/EC of 29 April 2004</a:t>
            </a:r>
          </a:p>
          <a:p>
            <a:pPr marL="793750" lvl="1" indent="-257175">
              <a:spcBef>
                <a:spcPct val="50000"/>
              </a:spcBef>
              <a:buClr>
                <a:schemeClr val="accent2"/>
              </a:buClr>
              <a:buFont typeface="Wingdings" pitchFamily="2" charset="2"/>
              <a:buChar char="Ø"/>
            </a:pPr>
            <a:r>
              <a:rPr lang="en-GB">
                <a:solidFill>
                  <a:srgbClr val="183884"/>
                </a:solidFill>
              </a:rPr>
              <a:t>Directive 2004/49/EC on safety on the Community’s railways</a:t>
            </a:r>
          </a:p>
          <a:p>
            <a:pPr marL="793750" lvl="1" indent="-257175">
              <a:spcBef>
                <a:spcPct val="50000"/>
              </a:spcBef>
              <a:buClr>
                <a:schemeClr val="accent2"/>
              </a:buClr>
              <a:buFont typeface="Wingdings" pitchFamily="2" charset="2"/>
              <a:buChar char="Ø"/>
            </a:pPr>
            <a:r>
              <a:rPr lang="en-GB" i="1">
                <a:solidFill>
                  <a:srgbClr val="183884"/>
                </a:solidFill>
              </a:rPr>
              <a:t>Regulation EC/881/2004 </a:t>
            </a:r>
            <a:r>
              <a:rPr lang="en-GB">
                <a:solidFill>
                  <a:srgbClr val="183884"/>
                </a:solidFill>
              </a:rPr>
              <a:t>establishing the </a:t>
            </a:r>
            <a:r>
              <a:rPr lang="en-GB" i="1">
                <a:solidFill>
                  <a:srgbClr val="183884"/>
                </a:solidFill>
              </a:rPr>
              <a:t>European Railway Agency</a:t>
            </a:r>
          </a:p>
          <a:p>
            <a:pPr marL="357188" indent="-357188">
              <a:spcBef>
                <a:spcPct val="50000"/>
              </a:spcBef>
              <a:buClr>
                <a:schemeClr val="accent2"/>
              </a:buClr>
              <a:buSzPct val="400000"/>
              <a:buFont typeface="Trebuchet MS" pitchFamily="34" charset="0"/>
              <a:buChar char="."/>
            </a:pPr>
            <a:r>
              <a:rPr lang="en-GB">
                <a:solidFill>
                  <a:srgbClr val="183884"/>
                </a:solidFill>
              </a:rPr>
              <a:t>3rd Railway Package:</a:t>
            </a:r>
          </a:p>
          <a:p>
            <a:pPr marL="793750" lvl="1" indent="-257175">
              <a:spcBef>
                <a:spcPct val="50000"/>
              </a:spcBef>
              <a:buClr>
                <a:schemeClr val="accent2"/>
              </a:buClr>
              <a:buFont typeface="Wingdings" pitchFamily="2" charset="2"/>
              <a:buChar char="Ø"/>
            </a:pPr>
            <a:r>
              <a:rPr lang="en-GB">
                <a:solidFill>
                  <a:srgbClr val="183884"/>
                </a:solidFill>
              </a:rPr>
              <a:t>Directive 2007/59/EC on European train driver’s licence </a:t>
            </a:r>
          </a:p>
        </p:txBody>
      </p:sp>
      <p:sp>
        <p:nvSpPr>
          <p:cNvPr id="11272" name="Text Box 3"/>
          <p:cNvSpPr txBox="1">
            <a:spLocks noChangeArrowheads="1"/>
          </p:cNvSpPr>
          <p:nvPr/>
        </p:nvSpPr>
        <p:spPr bwMode="auto">
          <a:xfrm>
            <a:off x="214313" y="1046163"/>
            <a:ext cx="8715375" cy="954087"/>
          </a:xfrm>
          <a:prstGeom prst="rect">
            <a:avLst/>
          </a:prstGeom>
          <a:noFill/>
          <a:ln w="9525">
            <a:noFill/>
            <a:miter lim="800000"/>
            <a:headEnd/>
            <a:tailEnd/>
          </a:ln>
        </p:spPr>
        <p:txBody>
          <a:bodyPr>
            <a:spAutoFit/>
          </a:bodyPr>
          <a:lstStyle/>
          <a:p>
            <a:r>
              <a:rPr lang="en-GB" sz="2800">
                <a:solidFill>
                  <a:schemeClr val="accent2"/>
                </a:solidFill>
              </a:rPr>
              <a:t>In the last decades the European Institutions have issued Directives on Rail Interoperability and Safety</a:t>
            </a:r>
          </a:p>
        </p:txBody>
      </p:sp>
      <p:sp>
        <p:nvSpPr>
          <p:cNvPr id="11273" name="Date Placeholder 5"/>
          <p:cNvSpPr>
            <a:spLocks noGrp="1"/>
          </p:cNvSpPr>
          <p:nvPr>
            <p:ph type="dt" sz="quarter" idx="10"/>
          </p:nvPr>
        </p:nvSpPr>
        <p:spPr>
          <a:noFill/>
        </p:spPr>
        <p:txBody>
          <a:bodyPr/>
          <a:lstStyle/>
          <a:p>
            <a:r>
              <a:rPr lang="en-US" smtClean="0"/>
              <a:t>16-10-2009</a:t>
            </a:r>
            <a:endParaRPr lang="fr-FR" smtClean="0"/>
          </a:p>
        </p:txBody>
      </p:sp>
      <p:sp>
        <p:nvSpPr>
          <p:cNvPr id="11274"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2"/>
          <p:cNvSpPr>
            <a:spLocks noGrp="1" noChangeArrowheads="1"/>
          </p:cNvSpPr>
          <p:nvPr>
            <p:ph type="title"/>
          </p:nvPr>
        </p:nvSpPr>
        <p:spPr>
          <a:xfrm>
            <a:off x="457200" y="274638"/>
            <a:ext cx="8686800" cy="1143000"/>
          </a:xfrm>
        </p:spPr>
        <p:txBody>
          <a:bodyPr anchor="t"/>
          <a:lstStyle/>
          <a:p>
            <a:pPr eaLnBrk="1" hangingPunct="1"/>
            <a:r>
              <a:rPr lang="en-GB" sz="3600" smtClean="0">
                <a:solidFill>
                  <a:schemeClr val="accent2"/>
                </a:solidFill>
              </a:rPr>
              <a:t>           Why is ERA at IRU forum ?</a:t>
            </a:r>
          </a:p>
        </p:txBody>
      </p:sp>
      <p:sp>
        <p:nvSpPr>
          <p:cNvPr id="12291" name="Slide Number Placeholder 5"/>
          <p:cNvSpPr>
            <a:spLocks noGrp="1"/>
          </p:cNvSpPr>
          <p:nvPr>
            <p:ph type="sldNum" sz="quarter" idx="12"/>
          </p:nvPr>
        </p:nvSpPr>
        <p:spPr>
          <a:noFill/>
        </p:spPr>
        <p:txBody>
          <a:bodyPr/>
          <a:lstStyle/>
          <a:p>
            <a:pPr marL="342900" indent="-342900"/>
            <a:r>
              <a:rPr lang="fr-FR" smtClean="0"/>
              <a:t>N° </a:t>
            </a:r>
            <a:fld id="{0C847EF6-06F0-4D5D-AEB7-8A4DA336894D}" type="slidenum">
              <a:rPr lang="fr-FR" smtClean="0"/>
              <a:pPr marL="342900" indent="-342900"/>
              <a:t>9</a:t>
            </a:fld>
            <a:endParaRPr lang="fr-FR" smtClean="0"/>
          </a:p>
        </p:txBody>
      </p:sp>
      <p:sp>
        <p:nvSpPr>
          <p:cNvPr id="11" name="Rectangle 4"/>
          <p:cNvSpPr txBox="1">
            <a:spLocks noChangeArrowheads="1"/>
          </p:cNvSpPr>
          <p:nvPr/>
        </p:nvSpPr>
        <p:spPr bwMode="auto">
          <a:xfrm>
            <a:off x="228600" y="1143000"/>
            <a:ext cx="8686800" cy="5181600"/>
          </a:xfrm>
          <a:prstGeom prst="rect">
            <a:avLst/>
          </a:prstGeom>
          <a:noFill/>
          <a:ln>
            <a:miter lim="800000"/>
            <a:headEnd/>
            <a:tailEnd/>
          </a:ln>
        </p:spPr>
        <p:txBody>
          <a:bodyPr/>
          <a:lstStyle/>
          <a:p>
            <a:pPr marL="457200" indent="-457200" algn="just">
              <a:defRPr/>
            </a:pPr>
            <a:endParaRPr lang="en-GB" sz="1400" kern="0" dirty="0">
              <a:solidFill>
                <a:schemeClr val="accent2"/>
              </a:solidFill>
              <a:latin typeface="+mj-lt"/>
              <a:ea typeface="+mj-ea"/>
              <a:cs typeface="+mj-cs"/>
            </a:endParaRPr>
          </a:p>
        </p:txBody>
      </p:sp>
      <p:sp>
        <p:nvSpPr>
          <p:cNvPr id="12293" name="Rectangle 4"/>
          <p:cNvSpPr txBox="1">
            <a:spLocks noChangeArrowheads="1"/>
          </p:cNvSpPr>
          <p:nvPr/>
        </p:nvSpPr>
        <p:spPr bwMode="auto">
          <a:xfrm>
            <a:off x="152400" y="1143000"/>
            <a:ext cx="8686800" cy="5181600"/>
          </a:xfrm>
          <a:prstGeom prst="rect">
            <a:avLst/>
          </a:prstGeom>
          <a:noFill/>
          <a:ln w="9525">
            <a:noFill/>
            <a:miter lim="800000"/>
            <a:headEnd/>
            <a:tailEnd/>
          </a:ln>
        </p:spPr>
        <p:txBody>
          <a:bodyPr/>
          <a:lstStyle/>
          <a:p>
            <a:pPr algn="just"/>
            <a:endParaRPr lang="en-GB" sz="2200">
              <a:solidFill>
                <a:schemeClr val="accent2"/>
              </a:solidFill>
            </a:endParaRPr>
          </a:p>
        </p:txBody>
      </p:sp>
      <p:sp>
        <p:nvSpPr>
          <p:cNvPr id="12294" name="Rectangle 4"/>
          <p:cNvSpPr txBox="1">
            <a:spLocks noChangeArrowheads="1"/>
          </p:cNvSpPr>
          <p:nvPr/>
        </p:nvSpPr>
        <p:spPr bwMode="auto">
          <a:xfrm>
            <a:off x="236538" y="1254125"/>
            <a:ext cx="8686800" cy="5181600"/>
          </a:xfrm>
          <a:prstGeom prst="rect">
            <a:avLst/>
          </a:prstGeom>
          <a:noFill/>
          <a:ln w="9525">
            <a:noFill/>
            <a:miter lim="800000"/>
            <a:headEnd/>
            <a:tailEnd/>
          </a:ln>
        </p:spPr>
        <p:txBody>
          <a:bodyPr/>
          <a:lstStyle/>
          <a:p>
            <a:pPr marL="457200" indent="-457200" algn="just">
              <a:spcAft>
                <a:spcPts val="300"/>
              </a:spcAft>
            </a:pPr>
            <a:endParaRPr lang="en-GB" sz="2200">
              <a:solidFill>
                <a:schemeClr val="accent2"/>
              </a:solidFill>
            </a:endParaRPr>
          </a:p>
        </p:txBody>
      </p:sp>
      <p:sp>
        <p:nvSpPr>
          <p:cNvPr id="12295" name="Date Placeholder 5"/>
          <p:cNvSpPr>
            <a:spLocks noGrp="1"/>
          </p:cNvSpPr>
          <p:nvPr>
            <p:ph type="dt" sz="quarter" idx="10"/>
          </p:nvPr>
        </p:nvSpPr>
        <p:spPr>
          <a:noFill/>
        </p:spPr>
        <p:txBody>
          <a:bodyPr/>
          <a:lstStyle/>
          <a:p>
            <a:r>
              <a:rPr lang="en-US" smtClean="0"/>
              <a:t>16-10-2009</a:t>
            </a:r>
            <a:endParaRPr lang="fr-FR" smtClean="0"/>
          </a:p>
        </p:txBody>
      </p:sp>
      <p:sp>
        <p:nvSpPr>
          <p:cNvPr id="12296" name="Footer Placeholder 5"/>
          <p:cNvSpPr>
            <a:spLocks noGrp="1"/>
          </p:cNvSpPr>
          <p:nvPr>
            <p:ph type="ftr" sz="quarter" idx="11"/>
          </p:nvPr>
        </p:nvSpPr>
        <p:spPr>
          <a:xfrm>
            <a:off x="2432050" y="6453188"/>
            <a:ext cx="4805363" cy="261937"/>
          </a:xfrm>
          <a:noFill/>
        </p:spPr>
        <p:txBody>
          <a:bodyPr/>
          <a:lstStyle/>
          <a:p>
            <a:r>
              <a:rPr lang="en-US" smtClean="0"/>
              <a:t>6th European Bus &amp; Coach Forum </a:t>
            </a:r>
            <a:r>
              <a:rPr lang="fr-FR" smtClean="0"/>
              <a:t>- Kortrijk</a:t>
            </a:r>
          </a:p>
        </p:txBody>
      </p:sp>
      <p:sp>
        <p:nvSpPr>
          <p:cNvPr id="12" name="Rectangle 3"/>
          <p:cNvSpPr txBox="1">
            <a:spLocks noChangeArrowheads="1"/>
          </p:cNvSpPr>
          <p:nvPr/>
        </p:nvSpPr>
        <p:spPr bwMode="auto">
          <a:xfrm>
            <a:off x="876300" y="3389313"/>
            <a:ext cx="2220913" cy="479425"/>
          </a:xfrm>
          <a:prstGeom prst="rect">
            <a:avLst/>
          </a:prstGeom>
          <a:noFill/>
          <a:ln w="31750" cap="flat" algn="ctr">
            <a:solidFill>
              <a:srgbClr val="0093D3"/>
            </a:solidFill>
            <a:miter lim="800000"/>
            <a:headEnd/>
            <a:tailEnd/>
          </a:ln>
        </p:spPr>
        <p:txBody>
          <a:bodyPr anchor="ctr"/>
          <a:lstStyle/>
          <a:p>
            <a:pPr algn="ctr" eaLnBrk="0" hangingPunct="0">
              <a:spcBef>
                <a:spcPct val="20000"/>
              </a:spcBef>
              <a:defRPr/>
            </a:pPr>
            <a:r>
              <a:rPr lang="en-GB" sz="1200" b="1" kern="0">
                <a:solidFill>
                  <a:schemeClr val="accent2"/>
                </a:solidFill>
                <a:latin typeface="+mn-lt"/>
              </a:rPr>
              <a:t>European Parliament</a:t>
            </a:r>
            <a:endParaRPr lang="en-GB" sz="1200" b="1" kern="0">
              <a:solidFill>
                <a:schemeClr val="accent2"/>
              </a:solidFill>
              <a:latin typeface="+mn-lt"/>
            </a:endParaRPr>
          </a:p>
        </p:txBody>
      </p:sp>
      <p:sp>
        <p:nvSpPr>
          <p:cNvPr id="12298" name="Rectangle 5"/>
          <p:cNvSpPr>
            <a:spLocks noChangeArrowheads="1"/>
          </p:cNvSpPr>
          <p:nvPr/>
        </p:nvSpPr>
        <p:spPr bwMode="auto">
          <a:xfrm>
            <a:off x="838200" y="4246563"/>
            <a:ext cx="990600" cy="533400"/>
          </a:xfrm>
          <a:prstGeom prst="rect">
            <a:avLst/>
          </a:prstGeom>
          <a:noFill/>
          <a:ln w="31750">
            <a:solidFill>
              <a:srgbClr val="0093D3"/>
            </a:solidFill>
            <a:miter lim="800000"/>
            <a:headEnd/>
            <a:tailEnd/>
          </a:ln>
        </p:spPr>
        <p:txBody>
          <a:bodyPr anchor="ctr"/>
          <a:lstStyle/>
          <a:p>
            <a:pPr algn="ctr">
              <a:lnSpc>
                <a:spcPct val="90000"/>
              </a:lnSpc>
              <a:spcBef>
                <a:spcPct val="20000"/>
              </a:spcBef>
            </a:pPr>
            <a:r>
              <a:rPr lang="en-GB" sz="1200">
                <a:solidFill>
                  <a:schemeClr val="accent2"/>
                </a:solidFill>
              </a:rPr>
              <a:t>Court of Justice</a:t>
            </a:r>
          </a:p>
        </p:txBody>
      </p:sp>
      <p:sp>
        <p:nvSpPr>
          <p:cNvPr id="12299" name="Rectangle 6"/>
          <p:cNvSpPr>
            <a:spLocks noChangeArrowheads="1"/>
          </p:cNvSpPr>
          <p:nvPr/>
        </p:nvSpPr>
        <p:spPr bwMode="auto">
          <a:xfrm>
            <a:off x="2133600" y="4246563"/>
            <a:ext cx="990600" cy="533400"/>
          </a:xfrm>
          <a:prstGeom prst="rect">
            <a:avLst/>
          </a:prstGeom>
          <a:noFill/>
          <a:ln w="31750">
            <a:solidFill>
              <a:srgbClr val="0093D3"/>
            </a:solidFill>
            <a:miter lim="800000"/>
            <a:headEnd/>
            <a:tailEnd/>
          </a:ln>
        </p:spPr>
        <p:txBody>
          <a:bodyPr anchor="ctr"/>
          <a:lstStyle/>
          <a:p>
            <a:pPr algn="ctr">
              <a:lnSpc>
                <a:spcPct val="90000"/>
              </a:lnSpc>
              <a:spcBef>
                <a:spcPct val="20000"/>
              </a:spcBef>
            </a:pPr>
            <a:r>
              <a:rPr lang="en-GB" sz="1200">
                <a:solidFill>
                  <a:schemeClr val="accent2"/>
                </a:solidFill>
              </a:rPr>
              <a:t>Court of Auditors</a:t>
            </a:r>
          </a:p>
        </p:txBody>
      </p:sp>
      <p:sp>
        <p:nvSpPr>
          <p:cNvPr id="12300" name="Rectangle 7"/>
          <p:cNvSpPr>
            <a:spLocks noChangeArrowheads="1"/>
          </p:cNvSpPr>
          <p:nvPr/>
        </p:nvSpPr>
        <p:spPr bwMode="auto">
          <a:xfrm>
            <a:off x="3429000" y="4246563"/>
            <a:ext cx="2286000" cy="533400"/>
          </a:xfrm>
          <a:prstGeom prst="rect">
            <a:avLst/>
          </a:prstGeom>
          <a:noFill/>
          <a:ln w="31750">
            <a:solidFill>
              <a:srgbClr val="0093D3"/>
            </a:solidFill>
            <a:miter lim="800000"/>
            <a:headEnd/>
            <a:tailEnd/>
          </a:ln>
        </p:spPr>
        <p:txBody>
          <a:bodyPr anchor="ctr"/>
          <a:lstStyle/>
          <a:p>
            <a:pPr algn="ctr">
              <a:lnSpc>
                <a:spcPct val="90000"/>
              </a:lnSpc>
              <a:spcBef>
                <a:spcPct val="20000"/>
              </a:spcBef>
            </a:pPr>
            <a:r>
              <a:rPr lang="en-GB" sz="1200">
                <a:solidFill>
                  <a:schemeClr val="accent2"/>
                </a:solidFill>
              </a:rPr>
              <a:t>Economic and Social Committee</a:t>
            </a:r>
          </a:p>
        </p:txBody>
      </p:sp>
      <p:sp>
        <p:nvSpPr>
          <p:cNvPr id="12301" name="Rectangle 8"/>
          <p:cNvSpPr>
            <a:spLocks noChangeArrowheads="1"/>
          </p:cNvSpPr>
          <p:nvPr/>
        </p:nvSpPr>
        <p:spPr bwMode="auto">
          <a:xfrm>
            <a:off x="6019800" y="4246563"/>
            <a:ext cx="2286000" cy="533400"/>
          </a:xfrm>
          <a:prstGeom prst="rect">
            <a:avLst/>
          </a:prstGeom>
          <a:noFill/>
          <a:ln w="31750">
            <a:solidFill>
              <a:srgbClr val="0093D3"/>
            </a:solidFill>
            <a:miter lim="800000"/>
            <a:headEnd/>
            <a:tailEnd/>
          </a:ln>
        </p:spPr>
        <p:txBody>
          <a:bodyPr anchor="ctr"/>
          <a:lstStyle/>
          <a:p>
            <a:pPr algn="ctr">
              <a:spcBef>
                <a:spcPct val="20000"/>
              </a:spcBef>
            </a:pPr>
            <a:r>
              <a:rPr lang="en-GB" sz="1200">
                <a:solidFill>
                  <a:schemeClr val="accent2"/>
                </a:solidFill>
              </a:rPr>
              <a:t>Committee of the Regions</a:t>
            </a:r>
          </a:p>
        </p:txBody>
      </p:sp>
      <p:sp>
        <p:nvSpPr>
          <p:cNvPr id="12302" name="Rectangle 9"/>
          <p:cNvSpPr>
            <a:spLocks noChangeArrowheads="1"/>
          </p:cNvSpPr>
          <p:nvPr/>
        </p:nvSpPr>
        <p:spPr bwMode="auto">
          <a:xfrm>
            <a:off x="3429000" y="3332163"/>
            <a:ext cx="2286000" cy="533400"/>
          </a:xfrm>
          <a:prstGeom prst="rect">
            <a:avLst/>
          </a:prstGeom>
          <a:noFill/>
          <a:ln w="31750">
            <a:solidFill>
              <a:srgbClr val="0093D3"/>
            </a:solidFill>
            <a:miter lim="800000"/>
            <a:headEnd/>
            <a:tailEnd/>
          </a:ln>
        </p:spPr>
        <p:txBody>
          <a:bodyPr anchor="ctr"/>
          <a:lstStyle/>
          <a:p>
            <a:pPr algn="ctr">
              <a:lnSpc>
                <a:spcPct val="80000"/>
              </a:lnSpc>
              <a:spcBef>
                <a:spcPct val="20000"/>
              </a:spcBef>
            </a:pPr>
            <a:r>
              <a:rPr lang="en-GB" sz="1200">
                <a:solidFill>
                  <a:schemeClr val="accent2"/>
                </a:solidFill>
              </a:rPr>
              <a:t>Council of Ministers</a:t>
            </a:r>
          </a:p>
          <a:p>
            <a:pPr algn="ctr">
              <a:lnSpc>
                <a:spcPct val="80000"/>
              </a:lnSpc>
              <a:spcBef>
                <a:spcPct val="20000"/>
              </a:spcBef>
            </a:pPr>
            <a:r>
              <a:rPr lang="en-GB" sz="1200">
                <a:solidFill>
                  <a:schemeClr val="accent2"/>
                </a:solidFill>
              </a:rPr>
              <a:t>(Council of the EU)</a:t>
            </a:r>
          </a:p>
        </p:txBody>
      </p:sp>
      <p:sp>
        <p:nvSpPr>
          <p:cNvPr id="12303" name="Rectangle 10"/>
          <p:cNvSpPr>
            <a:spLocks noChangeArrowheads="1"/>
          </p:cNvSpPr>
          <p:nvPr/>
        </p:nvSpPr>
        <p:spPr bwMode="auto">
          <a:xfrm>
            <a:off x="6019800" y="3332163"/>
            <a:ext cx="2286000" cy="533400"/>
          </a:xfrm>
          <a:prstGeom prst="rect">
            <a:avLst/>
          </a:prstGeom>
          <a:noFill/>
          <a:ln w="31750">
            <a:solidFill>
              <a:srgbClr val="0093D3"/>
            </a:solidFill>
            <a:miter lim="800000"/>
            <a:headEnd/>
            <a:tailEnd/>
          </a:ln>
        </p:spPr>
        <p:txBody>
          <a:bodyPr anchor="ctr"/>
          <a:lstStyle/>
          <a:p>
            <a:pPr algn="ctr">
              <a:spcBef>
                <a:spcPct val="20000"/>
              </a:spcBef>
            </a:pPr>
            <a:r>
              <a:rPr lang="en-GB" sz="1200">
                <a:solidFill>
                  <a:schemeClr val="accent2"/>
                </a:solidFill>
              </a:rPr>
              <a:t>European Commission</a:t>
            </a:r>
          </a:p>
        </p:txBody>
      </p:sp>
      <p:sp>
        <p:nvSpPr>
          <p:cNvPr id="12304" name="Rectangle 11"/>
          <p:cNvSpPr>
            <a:spLocks noChangeArrowheads="1"/>
          </p:cNvSpPr>
          <p:nvPr/>
        </p:nvSpPr>
        <p:spPr bwMode="auto">
          <a:xfrm>
            <a:off x="838200" y="5160963"/>
            <a:ext cx="2286000" cy="533400"/>
          </a:xfrm>
          <a:prstGeom prst="rect">
            <a:avLst/>
          </a:prstGeom>
          <a:noFill/>
          <a:ln w="31750">
            <a:solidFill>
              <a:srgbClr val="0093D3"/>
            </a:solidFill>
            <a:miter lim="800000"/>
            <a:headEnd/>
            <a:tailEnd/>
          </a:ln>
        </p:spPr>
        <p:txBody>
          <a:bodyPr anchor="ctr"/>
          <a:lstStyle/>
          <a:p>
            <a:pPr algn="ctr">
              <a:spcBef>
                <a:spcPct val="20000"/>
              </a:spcBef>
            </a:pPr>
            <a:r>
              <a:rPr lang="en-GB" sz="1200">
                <a:solidFill>
                  <a:schemeClr val="accent2"/>
                </a:solidFill>
              </a:rPr>
              <a:t>European Investment Bank</a:t>
            </a:r>
          </a:p>
        </p:txBody>
      </p:sp>
      <p:sp>
        <p:nvSpPr>
          <p:cNvPr id="12305" name="Rectangle 12"/>
          <p:cNvSpPr>
            <a:spLocks noChangeArrowheads="1"/>
          </p:cNvSpPr>
          <p:nvPr/>
        </p:nvSpPr>
        <p:spPr bwMode="auto">
          <a:xfrm>
            <a:off x="6019800" y="5160963"/>
            <a:ext cx="2286000" cy="533400"/>
          </a:xfrm>
          <a:prstGeom prst="rect">
            <a:avLst/>
          </a:prstGeom>
          <a:noFill/>
          <a:ln w="31750">
            <a:solidFill>
              <a:srgbClr val="0093D3"/>
            </a:solidFill>
            <a:miter lim="800000"/>
            <a:headEnd/>
            <a:tailEnd/>
          </a:ln>
        </p:spPr>
        <p:txBody>
          <a:bodyPr anchor="ctr"/>
          <a:lstStyle/>
          <a:p>
            <a:pPr algn="ctr">
              <a:spcBef>
                <a:spcPct val="20000"/>
              </a:spcBef>
            </a:pPr>
            <a:r>
              <a:rPr lang="en-GB" sz="1200">
                <a:solidFill>
                  <a:schemeClr val="accent2"/>
                </a:solidFill>
              </a:rPr>
              <a:t>European Central Bank</a:t>
            </a:r>
          </a:p>
        </p:txBody>
      </p:sp>
      <p:sp>
        <p:nvSpPr>
          <p:cNvPr id="12306" name="Oval 13"/>
          <p:cNvSpPr>
            <a:spLocks noChangeArrowheads="1"/>
          </p:cNvSpPr>
          <p:nvPr/>
        </p:nvSpPr>
        <p:spPr bwMode="auto">
          <a:xfrm>
            <a:off x="3733800" y="5084763"/>
            <a:ext cx="1752600" cy="685800"/>
          </a:xfrm>
          <a:prstGeom prst="ellipse">
            <a:avLst/>
          </a:prstGeom>
          <a:noFill/>
          <a:ln w="31750">
            <a:solidFill>
              <a:srgbClr val="0093D3"/>
            </a:solidFill>
            <a:round/>
            <a:headEnd/>
            <a:tailEnd/>
          </a:ln>
        </p:spPr>
        <p:txBody>
          <a:bodyPr wrap="none" anchor="ctr"/>
          <a:lstStyle/>
          <a:p>
            <a:pPr algn="r"/>
            <a:endParaRPr lang="en-GB" sz="1600"/>
          </a:p>
        </p:txBody>
      </p:sp>
      <p:sp>
        <p:nvSpPr>
          <p:cNvPr id="12307" name="Rectangle 14"/>
          <p:cNvSpPr>
            <a:spLocks noChangeArrowheads="1"/>
          </p:cNvSpPr>
          <p:nvPr/>
        </p:nvSpPr>
        <p:spPr bwMode="auto">
          <a:xfrm>
            <a:off x="3581400" y="5213350"/>
            <a:ext cx="2057400" cy="381000"/>
          </a:xfrm>
          <a:prstGeom prst="rect">
            <a:avLst/>
          </a:prstGeom>
          <a:noFill/>
          <a:ln w="9525">
            <a:noFill/>
            <a:miter lim="800000"/>
            <a:headEnd/>
            <a:tailEnd/>
          </a:ln>
        </p:spPr>
        <p:txBody>
          <a:bodyPr anchor="ctr"/>
          <a:lstStyle/>
          <a:p>
            <a:pPr algn="ctr">
              <a:spcBef>
                <a:spcPct val="20000"/>
              </a:spcBef>
            </a:pPr>
            <a:r>
              <a:rPr lang="en-GB" sz="1200">
                <a:solidFill>
                  <a:schemeClr val="accent2"/>
                </a:solidFill>
              </a:rPr>
              <a:t>Agencies</a:t>
            </a:r>
          </a:p>
        </p:txBody>
      </p:sp>
      <p:sp>
        <p:nvSpPr>
          <p:cNvPr id="12308" name="Rectangle 15"/>
          <p:cNvSpPr>
            <a:spLocks noChangeArrowheads="1"/>
          </p:cNvSpPr>
          <p:nvPr/>
        </p:nvSpPr>
        <p:spPr bwMode="auto">
          <a:xfrm>
            <a:off x="3429000" y="2417763"/>
            <a:ext cx="2286000" cy="533400"/>
          </a:xfrm>
          <a:prstGeom prst="rect">
            <a:avLst/>
          </a:prstGeom>
          <a:noFill/>
          <a:ln w="31750">
            <a:solidFill>
              <a:schemeClr val="accent2"/>
            </a:solidFill>
            <a:miter lim="800000"/>
            <a:headEnd/>
            <a:tailEnd/>
          </a:ln>
        </p:spPr>
        <p:txBody>
          <a:bodyPr anchor="ctr"/>
          <a:lstStyle/>
          <a:p>
            <a:pPr algn="ctr">
              <a:spcBef>
                <a:spcPct val="20000"/>
              </a:spcBef>
            </a:pPr>
            <a:r>
              <a:rPr lang="en-GB" sz="1200">
                <a:solidFill>
                  <a:schemeClr val="accent2"/>
                </a:solidFill>
              </a:rPr>
              <a:t>European Council (summit)</a:t>
            </a:r>
          </a:p>
        </p:txBody>
      </p:sp>
      <p:sp>
        <p:nvSpPr>
          <p:cNvPr id="12309" name="Rectangle 16"/>
          <p:cNvSpPr>
            <a:spLocks noChangeArrowheads="1"/>
          </p:cNvSpPr>
          <p:nvPr/>
        </p:nvSpPr>
        <p:spPr bwMode="gray">
          <a:xfrm>
            <a:off x="1176338" y="1027113"/>
            <a:ext cx="6269037" cy="968375"/>
          </a:xfrm>
          <a:prstGeom prst="rect">
            <a:avLst/>
          </a:prstGeom>
          <a:noFill/>
          <a:ln w="9525" algn="ctr">
            <a:noFill/>
            <a:miter lim="800000"/>
            <a:headEnd/>
            <a:tailEnd/>
          </a:ln>
        </p:spPr>
        <p:txBody>
          <a:bodyPr anchor="ctr"/>
          <a:lstStyle/>
          <a:p>
            <a:pPr>
              <a:lnSpc>
                <a:spcPct val="90000"/>
              </a:lnSpc>
            </a:pPr>
            <a:r>
              <a:rPr lang="en-GB" sz="3200">
                <a:solidFill>
                  <a:schemeClr val="accent2"/>
                </a:solidFill>
              </a:rPr>
              <a:t>The EU Institutions</a:t>
            </a:r>
          </a:p>
        </p:txBody>
      </p:sp>
      <p:sp>
        <p:nvSpPr>
          <p:cNvPr id="25" name="Oval 24"/>
          <p:cNvSpPr/>
          <p:nvPr/>
        </p:nvSpPr>
        <p:spPr>
          <a:xfrm>
            <a:off x="4643438" y="5643563"/>
            <a:ext cx="857250" cy="357187"/>
          </a:xfrm>
          <a:prstGeom prst="ellipse">
            <a:avLst/>
          </a:prstGeom>
          <a:solidFill>
            <a:srgbClr val="CCECFF"/>
          </a:solidFill>
          <a:ln>
            <a:solidFill>
              <a:srgbClr val="063DE8"/>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accent2"/>
                </a:solidFill>
              </a:rPr>
              <a:t>ERA</a:t>
            </a:r>
          </a:p>
        </p:txBody>
      </p:sp>
    </p:spTree>
  </p:cSld>
  <p:clrMapOvr>
    <a:masterClrMapping/>
  </p:clrMapOvr>
  <p:transition spd="med">
    <p:fade thruBlk="1"/>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625</TotalTime>
  <Words>1325</Words>
  <Application>Microsoft Office PowerPoint</Application>
  <PresentationFormat>On-screen Show (4:3)</PresentationFormat>
  <Paragraphs>182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Courier New</vt:lpstr>
      <vt:lpstr>Trebuchet MS</vt:lpstr>
      <vt:lpstr>Wingdings</vt:lpstr>
      <vt:lpstr>Default Design</vt:lpstr>
      <vt:lpstr> Possible co-operation between rail and buses in the area of  Telematics Applications for Passengers </vt:lpstr>
      <vt:lpstr>           Content of this presentation</vt:lpstr>
      <vt:lpstr>           Content of this presentation</vt:lpstr>
      <vt:lpstr>           The European Railway Agency</vt:lpstr>
      <vt:lpstr>           The European Railway Agency</vt:lpstr>
      <vt:lpstr>           The European Railway Agency</vt:lpstr>
      <vt:lpstr>           Content of this presentation</vt:lpstr>
      <vt:lpstr>           Why is ERA at IRU forum ?</vt:lpstr>
      <vt:lpstr>           Why is ERA at IRU forum ?</vt:lpstr>
      <vt:lpstr>           Why is ERA at IRU forum ?</vt:lpstr>
      <vt:lpstr>           Why is ERA at IRU forum ?</vt:lpstr>
      <vt:lpstr>           Why is ERA at IRU forum ?</vt:lpstr>
      <vt:lpstr>           Why is ERA at IRU forum ?</vt:lpstr>
      <vt:lpstr>           Content of this presentation</vt:lpstr>
      <vt:lpstr>          What do railways need ?</vt:lpstr>
      <vt:lpstr>          What do railways need ?</vt:lpstr>
      <vt:lpstr>Slide 17</vt:lpstr>
    </vt:vector>
  </TitlesOfParts>
  <Company>European Railway Agency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ERA</dc:creator>
  <cp:lastModifiedBy>Migration2</cp:lastModifiedBy>
  <cp:revision>75</cp:revision>
  <dcterms:created xsi:type="dcterms:W3CDTF">2006-02-17T16:19:44Z</dcterms:created>
  <dcterms:modified xsi:type="dcterms:W3CDTF">2016-06-01T13:02:13Z</dcterms:modified>
</cp:coreProperties>
</file>