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handoutMasterIdLst>
    <p:handoutMasterId r:id="rId13"/>
  </p:handoutMasterIdLst>
  <p:sldIdLst>
    <p:sldId id="256" r:id="rId2"/>
    <p:sldId id="265" r:id="rId3"/>
    <p:sldId id="266" r:id="rId4"/>
    <p:sldId id="257" r:id="rId5"/>
    <p:sldId id="264" r:id="rId6"/>
    <p:sldId id="272" r:id="rId7"/>
    <p:sldId id="273" r:id="rId8"/>
    <p:sldId id="268" r:id="rId9"/>
    <p:sldId id="269" r:id="rId10"/>
    <p:sldId id="270" r:id="rId11"/>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103" d="100"/>
          <a:sy n="103" d="100"/>
        </p:scale>
        <p:origin x="-1098" y="-9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7.xml"/><Relationship Id="rId1" Type="http://schemas.openxmlformats.org/officeDocument/2006/relationships/slide" Target="slides/slide3.xml"/><Relationship Id="rId5" Type="http://schemas.openxmlformats.org/officeDocument/2006/relationships/slide" Target="slides/slide10.xml"/><Relationship Id="rId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4" tIns="45718" rIns="91434" bIns="45718" numCol="1" anchor="t" anchorCtr="0" compatLnSpc="1">
            <a:prstTxWarp prst="textNoShape">
              <a:avLst/>
            </a:prstTxWarp>
          </a:bodyPr>
          <a:lstStyle>
            <a:lvl1pPr>
              <a:defRPr sz="1200"/>
            </a:lvl1pPr>
          </a:lstStyle>
          <a:p>
            <a:endParaRPr lang="de-DE"/>
          </a:p>
        </p:txBody>
      </p:sp>
      <p:sp>
        <p:nvSpPr>
          <p:cNvPr id="67587"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34" tIns="45718" rIns="91434" bIns="45718" numCol="1" anchor="t" anchorCtr="0" compatLnSpc="1">
            <a:prstTxWarp prst="textNoShape">
              <a:avLst/>
            </a:prstTxWarp>
          </a:bodyPr>
          <a:lstStyle>
            <a:lvl1pPr algn="r">
              <a:defRPr sz="1200"/>
            </a:lvl1pPr>
          </a:lstStyle>
          <a:p>
            <a:endParaRPr lang="de-DE"/>
          </a:p>
        </p:txBody>
      </p:sp>
      <p:sp>
        <p:nvSpPr>
          <p:cNvPr id="6758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34" tIns="45718" rIns="91434" bIns="45718" numCol="1" anchor="b" anchorCtr="0" compatLnSpc="1">
            <a:prstTxWarp prst="textNoShape">
              <a:avLst/>
            </a:prstTxWarp>
          </a:bodyPr>
          <a:lstStyle>
            <a:lvl1pPr>
              <a:defRPr sz="1200"/>
            </a:lvl1pPr>
          </a:lstStyle>
          <a:p>
            <a:endParaRPr lang="de-DE"/>
          </a:p>
        </p:txBody>
      </p:sp>
      <p:sp>
        <p:nvSpPr>
          <p:cNvPr id="67589"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34" tIns="45718" rIns="91434" bIns="45718" numCol="1" anchor="b" anchorCtr="0" compatLnSpc="1">
            <a:prstTxWarp prst="textNoShape">
              <a:avLst/>
            </a:prstTxWarp>
          </a:bodyPr>
          <a:lstStyle>
            <a:lvl1pPr algn="r">
              <a:defRPr sz="1200"/>
            </a:lvl1pPr>
          </a:lstStyle>
          <a:p>
            <a:fld id="{C3EE3D74-7720-4BFF-8CFC-D0C25298CE5C}" type="slidenum">
              <a:rPr lang="de-DE"/>
              <a:pPr/>
              <a:t>‹#›</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4" tIns="45718" rIns="91434" bIns="45718" numCol="1" anchor="t" anchorCtr="0" compatLnSpc="1">
            <a:prstTxWarp prst="textNoShape">
              <a:avLst/>
            </a:prstTxWarp>
          </a:bodyPr>
          <a:lstStyle>
            <a:lvl1pPr>
              <a:defRPr sz="1200"/>
            </a:lvl1pPr>
          </a:lstStyle>
          <a:p>
            <a:endParaRPr lang="en-GB"/>
          </a:p>
        </p:txBody>
      </p:sp>
      <p:sp>
        <p:nvSpPr>
          <p:cNvPr id="17411"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34" tIns="45718" rIns="91434" bIns="45718" numCol="1" anchor="t" anchorCtr="0" compatLnSpc="1">
            <a:prstTxWarp prst="textNoShape">
              <a:avLst/>
            </a:prstTxWarp>
          </a:bodyPr>
          <a:lstStyle>
            <a:lvl1pPr algn="r">
              <a:defRPr sz="1200"/>
            </a:lvl1pPr>
          </a:lstStyle>
          <a:p>
            <a:endParaRPr lang="en-GB"/>
          </a:p>
        </p:txBody>
      </p:sp>
      <p:sp>
        <p:nvSpPr>
          <p:cNvPr id="17412" name="Rectangle 4"/>
          <p:cNvSpPr>
            <a:spLocks noRot="1" noChangeArrowheads="1" noTextEdit="1"/>
          </p:cNvSpPr>
          <p:nvPr>
            <p:ph type="sldImg" idx="2"/>
          </p:nvPr>
        </p:nvSpPr>
        <p:spPr bwMode="auto">
          <a:xfrm>
            <a:off x="915988" y="744538"/>
            <a:ext cx="4964112" cy="3722687"/>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34" tIns="45718" rIns="91434" bIns="4571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7414"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34" tIns="45718" rIns="91434" bIns="45718" numCol="1" anchor="b" anchorCtr="0" compatLnSpc="1">
            <a:prstTxWarp prst="textNoShape">
              <a:avLst/>
            </a:prstTxWarp>
          </a:bodyPr>
          <a:lstStyle>
            <a:lvl1pPr>
              <a:defRPr sz="1200"/>
            </a:lvl1pPr>
          </a:lstStyle>
          <a:p>
            <a:endParaRPr lang="en-GB"/>
          </a:p>
        </p:txBody>
      </p:sp>
      <p:sp>
        <p:nvSpPr>
          <p:cNvPr id="17415"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34" tIns="45718" rIns="91434" bIns="45718" numCol="1" anchor="b" anchorCtr="0" compatLnSpc="1">
            <a:prstTxWarp prst="textNoShape">
              <a:avLst/>
            </a:prstTxWarp>
          </a:bodyPr>
          <a:lstStyle>
            <a:lvl1pPr algn="r">
              <a:defRPr sz="1200"/>
            </a:lvl1pPr>
          </a:lstStyle>
          <a:p>
            <a:fld id="{2600AB27-BBF1-4A41-9543-6B7C3DF08FCB}"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4EDD25-E5B4-4F2C-B516-93A15DF6C16C}" type="slidenum">
              <a:rPr lang="en-GB"/>
              <a:pPr/>
              <a:t>1</a:t>
            </a:fld>
            <a:endParaRPr lang="en-GB"/>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F51819-FECA-4B70-BE96-0D87F940656F}" type="slidenum">
              <a:rPr lang="en-GB"/>
              <a:pPr/>
              <a:t>10</a:t>
            </a:fld>
            <a:endParaRPr lang="en-GB"/>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AEA948-A711-4BA9-B6DE-E873A3C38D5C}" type="slidenum">
              <a:rPr lang="en-GB"/>
              <a:pPr/>
              <a:t>2</a:t>
            </a:fld>
            <a:endParaRPr lang="en-GB"/>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DFCCDE-63AD-4BE8-92B8-8B158C23D59F}" type="slidenum">
              <a:rPr lang="en-GB"/>
              <a:pPr/>
              <a:t>3</a:t>
            </a:fld>
            <a:endParaRPr lang="en-GB"/>
          </a:p>
        </p:txBody>
      </p:sp>
      <p:sp>
        <p:nvSpPr>
          <p:cNvPr id="51202" name="Rectangle 1026"/>
          <p:cNvSpPr>
            <a:spLocks noRot="1" noChangeArrowheads="1" noTextEdit="1"/>
          </p:cNvSpPr>
          <p:nvPr>
            <p:ph type="sldImg"/>
          </p:nvPr>
        </p:nvSpPr>
        <p:spPr>
          <a:ln/>
        </p:spPr>
      </p:sp>
      <p:sp>
        <p:nvSpPr>
          <p:cNvPr id="51203" name="Rectangle 1027"/>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5ACC0F-6E1A-4E8A-A3CF-5D6ED1B14E7A}" type="slidenum">
              <a:rPr lang="en-GB"/>
              <a:pPr/>
              <a:t>4</a:t>
            </a:fld>
            <a:endParaRPr lang="en-GB"/>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7842BD-7AFC-4EB8-ADCE-A572A14E7DC2}" type="slidenum">
              <a:rPr lang="en-GB"/>
              <a:pPr/>
              <a:t>5</a:t>
            </a:fld>
            <a:endParaRPr lang="en-GB"/>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C0FF70-BAFB-4CB4-B9BE-D4A1B935FD2E}" type="slidenum">
              <a:rPr lang="en-GB"/>
              <a:pPr/>
              <a:t>6</a:t>
            </a:fld>
            <a:endParaRPr lang="en-GB"/>
          </a:p>
        </p:txBody>
      </p:sp>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07DB38-B65F-403A-B39F-4BFB1379C2D2}" type="slidenum">
              <a:rPr lang="en-GB"/>
              <a:pPr/>
              <a:t>7</a:t>
            </a:fld>
            <a:endParaRPr lang="en-GB"/>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F041B0-DD01-47F6-A5FF-D41F29ABBE35}" type="slidenum">
              <a:rPr lang="en-GB"/>
              <a:pPr/>
              <a:t>8</a:t>
            </a:fld>
            <a:endParaRPr lang="en-GB"/>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8C4C3C-E02B-4D08-9806-81F2314F68DC}" type="slidenum">
              <a:rPr lang="en-GB"/>
              <a:pPr/>
              <a:t>9</a:t>
            </a:fld>
            <a:endParaRPr lang="en-GB"/>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GB"/>
              <a:t>Greening Transport Communication summarising the whole package and setting out what new initiatives the Commission will take in this field until the end of 2009.</a:t>
            </a:r>
          </a:p>
          <a:p>
            <a:r>
              <a:rPr lang="en-GB"/>
              <a:t>2.	Greening Transport Inventory, describing the EU action already taken to green transport and on which this package builds.</a:t>
            </a:r>
          </a:p>
          <a:p>
            <a:r>
              <a:rPr lang="en-GB"/>
              <a:t>3.	Strategy to Internalise the External Costs of Transport</a:t>
            </a:r>
          </a:p>
          <a:p>
            <a:r>
              <a:rPr lang="en-GB"/>
              <a:t>4.	Proposal for a Directive on road tolls for lorries, enabling Member States to reduce environmental damage and congestion through more efficient and greener road tolls for lorries. Revenue from the tolls would be used to reduce environmental impacts and cut congestion</a:t>
            </a:r>
          </a:p>
          <a:p>
            <a:r>
              <a:rPr lang="en-GB"/>
              <a:t>5.	Communication on rail noise, setting out how to reduce the perceived noise from existing rail freight trains by 50% and the measures the Commission and other stakeholders will need to take in the future to achieve this.</a:t>
            </a:r>
          </a:p>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1658938" y="1600200"/>
            <a:ext cx="6837362" cy="3200400"/>
            <a:chOff x="1045" y="1008"/>
            <a:chExt cx="4307" cy="2016"/>
          </a:xfrm>
        </p:grpSpPr>
        <p:sp>
          <p:nvSpPr>
            <p:cNvPr id="5123"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pl-PL" sz="2400">
                <a:latin typeface="Times New Roman" charset="0"/>
              </a:endParaRPr>
            </a:p>
          </p:txBody>
        </p:sp>
        <p:sp>
          <p:nvSpPr>
            <p:cNvPr id="5124"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pl-PL" sz="2400">
                <a:latin typeface="Times New Roman" charset="0"/>
              </a:endParaRPr>
            </a:p>
          </p:txBody>
        </p:sp>
        <p:sp>
          <p:nvSpPr>
            <p:cNvPr id="5125"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pl-PL" sz="2400">
                <a:latin typeface="Times New Roman" charset="0"/>
              </a:endParaRPr>
            </a:p>
          </p:txBody>
        </p:sp>
        <p:sp>
          <p:nvSpPr>
            <p:cNvPr id="5126"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pl-PL" sz="2400">
                <a:latin typeface="Times New Roman" charset="0"/>
              </a:endParaRPr>
            </a:p>
          </p:txBody>
        </p:sp>
        <p:sp>
          <p:nvSpPr>
            <p:cNvPr id="5127"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pl-PL" sz="2400">
                <a:latin typeface="Times New Roman" charset="0"/>
              </a:endParaRPr>
            </a:p>
          </p:txBody>
        </p:sp>
        <p:sp>
          <p:nvSpPr>
            <p:cNvPr id="5128"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pl-PL" sz="2400">
                <a:latin typeface="Times New Roman" charset="0"/>
              </a:endParaRPr>
            </a:p>
          </p:txBody>
        </p:sp>
      </p:grpSp>
      <p:sp>
        <p:nvSpPr>
          <p:cNvPr id="5132" name="Rectangle 12"/>
          <p:cNvSpPr>
            <a:spLocks noGrp="1" noChangeArrowheads="1"/>
          </p:cNvSpPr>
          <p:nvPr>
            <p:ph type="ctrTitle"/>
          </p:nvPr>
        </p:nvSpPr>
        <p:spPr>
          <a:xfrm>
            <a:off x="685800" y="1219200"/>
            <a:ext cx="7772400" cy="1933575"/>
          </a:xfrm>
        </p:spPr>
        <p:txBody>
          <a:bodyPr anchor="b"/>
          <a:lstStyle>
            <a:lvl1pPr>
              <a:defRPr sz="4400"/>
            </a:lvl1pPr>
          </a:lstStyle>
          <a:p>
            <a:r>
              <a:rPr lang="fr-FR"/>
              <a:t>Click to edit Master title style</a:t>
            </a:r>
          </a:p>
        </p:txBody>
      </p:sp>
      <p:sp>
        <p:nvSpPr>
          <p:cNvPr id="513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fr-FR"/>
              <a:t>Click to edit Master subtitle style</a:t>
            </a:r>
          </a:p>
        </p:txBody>
      </p:sp>
      <p:pic>
        <p:nvPicPr>
          <p:cNvPr id="5134" name="Picture 14" descr="UITP-EuropeanUnioneps"/>
          <p:cNvPicPr>
            <a:picLocks noChangeAspect="1" noChangeArrowheads="1"/>
          </p:cNvPicPr>
          <p:nvPr userDrawn="1"/>
        </p:nvPicPr>
        <p:blipFill>
          <a:blip r:embed="rId2" cstate="print"/>
          <a:srcRect/>
          <a:stretch>
            <a:fillRect/>
          </a:stretch>
        </p:blipFill>
        <p:spPr bwMode="auto">
          <a:xfrm>
            <a:off x="323850" y="260350"/>
            <a:ext cx="2613025" cy="1266825"/>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Slide Number Placeholder 3"/>
          <p:cNvSpPr>
            <a:spLocks noGrp="1"/>
          </p:cNvSpPr>
          <p:nvPr>
            <p:ph type="sldNum" sz="quarter" idx="10"/>
          </p:nvPr>
        </p:nvSpPr>
        <p:spPr/>
        <p:txBody>
          <a:bodyPr/>
          <a:lstStyle>
            <a:lvl1pPr>
              <a:defRPr/>
            </a:lvl1pPr>
          </a:lstStyle>
          <a:p>
            <a:fld id="{13DAFAF6-9B30-46D1-B18B-FF43663FA175}"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Slide Number Placeholder 3"/>
          <p:cNvSpPr>
            <a:spLocks noGrp="1"/>
          </p:cNvSpPr>
          <p:nvPr>
            <p:ph type="sldNum" sz="quarter" idx="10"/>
          </p:nvPr>
        </p:nvSpPr>
        <p:spPr/>
        <p:txBody>
          <a:bodyPr/>
          <a:lstStyle>
            <a:lvl1pPr>
              <a:defRPr/>
            </a:lvl1pPr>
          </a:lstStyle>
          <a:p>
            <a:fld id="{A7D0892F-A1F2-4865-B9EC-B3BE8A63CBA9}"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Slide Number Placeholder 3"/>
          <p:cNvSpPr>
            <a:spLocks noGrp="1"/>
          </p:cNvSpPr>
          <p:nvPr>
            <p:ph type="sldNum" sz="quarter" idx="10"/>
          </p:nvPr>
        </p:nvSpPr>
        <p:spPr/>
        <p:txBody>
          <a:bodyPr/>
          <a:lstStyle>
            <a:lvl1pPr>
              <a:defRPr/>
            </a:lvl1pPr>
          </a:lstStyle>
          <a:p>
            <a:fld id="{3CC0D2EA-2DF8-47BF-8860-3FB370FAB396}"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7B46C957-4DFC-484C-902D-BE786DB70D18}"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Slide Number Placeholder 4"/>
          <p:cNvSpPr>
            <a:spLocks noGrp="1"/>
          </p:cNvSpPr>
          <p:nvPr>
            <p:ph type="sldNum" sz="quarter" idx="10"/>
          </p:nvPr>
        </p:nvSpPr>
        <p:spPr/>
        <p:txBody>
          <a:bodyPr/>
          <a:lstStyle>
            <a:lvl1pPr>
              <a:defRPr/>
            </a:lvl1pPr>
          </a:lstStyle>
          <a:p>
            <a:fld id="{CE2F74A1-A886-4FB1-BEAB-5A897E31E9F1}"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Slide Number Placeholder 6"/>
          <p:cNvSpPr>
            <a:spLocks noGrp="1"/>
          </p:cNvSpPr>
          <p:nvPr>
            <p:ph type="sldNum" sz="quarter" idx="10"/>
          </p:nvPr>
        </p:nvSpPr>
        <p:spPr/>
        <p:txBody>
          <a:bodyPr/>
          <a:lstStyle>
            <a:lvl1pPr>
              <a:defRPr/>
            </a:lvl1pPr>
          </a:lstStyle>
          <a:p>
            <a:fld id="{6493ADF8-276F-461E-97C5-671F8381785D}"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Slide Number Placeholder 2"/>
          <p:cNvSpPr>
            <a:spLocks noGrp="1"/>
          </p:cNvSpPr>
          <p:nvPr>
            <p:ph type="sldNum" sz="quarter" idx="10"/>
          </p:nvPr>
        </p:nvSpPr>
        <p:spPr/>
        <p:txBody>
          <a:bodyPr/>
          <a:lstStyle>
            <a:lvl1pPr>
              <a:defRPr/>
            </a:lvl1pPr>
          </a:lstStyle>
          <a:p>
            <a:fld id="{D2787BBB-30D4-4315-816F-2DD6709906EA}"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FB252FB6-B1EE-45DE-91B6-DF8FC242460F}"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475B5C0-4C92-47D7-BF53-DAEF0AA43278}"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FAB612A-CDB5-45D5-B33F-68A5384BF27B}"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1071563" y="304800"/>
            <a:ext cx="7615237" cy="1106488"/>
            <a:chOff x="675" y="192"/>
            <a:chExt cx="4797" cy="697"/>
          </a:xfrm>
        </p:grpSpPr>
        <p:sp>
          <p:nvSpPr>
            <p:cNvPr id="4099"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pl-PL" sz="2400">
                <a:latin typeface="Times New Roman" charset="0"/>
              </a:endParaRPr>
            </a:p>
          </p:txBody>
        </p:sp>
        <p:sp>
          <p:nvSpPr>
            <p:cNvPr id="4100"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pl-PL" sz="2400">
                <a:latin typeface="Times New Roman" charset="0"/>
              </a:endParaRPr>
            </a:p>
          </p:txBody>
        </p:sp>
        <p:sp>
          <p:nvSpPr>
            <p:cNvPr id="4101"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pl-PL" sz="2400">
                <a:latin typeface="Times New Roman" charset="0"/>
              </a:endParaRPr>
            </a:p>
          </p:txBody>
        </p:sp>
        <p:sp>
          <p:nvSpPr>
            <p:cNvPr id="4102"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pl-PL" sz="2400">
                <a:latin typeface="Times New Roman" charset="0"/>
              </a:endParaRPr>
            </a:p>
          </p:txBody>
        </p:sp>
        <p:sp>
          <p:nvSpPr>
            <p:cNvPr id="4103"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pl-PL" sz="2400">
                <a:latin typeface="Times New Roman" charset="0"/>
              </a:endParaRPr>
            </a:p>
          </p:txBody>
        </p:sp>
      </p:grpSp>
      <p:sp>
        <p:nvSpPr>
          <p:cNvPr id="4104"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4107"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C33C499C-DC5A-4F6F-BC67-348FA62C97C2}" type="slidenum">
              <a:rPr lang="fr-FR"/>
              <a:pPr/>
              <a:t>‹#›</a:t>
            </a:fld>
            <a:endParaRPr lang="fr-FR"/>
          </a:p>
        </p:txBody>
      </p:sp>
      <p:sp>
        <p:nvSpPr>
          <p:cNvPr id="4108"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Click to edit Master title style</a:t>
            </a:r>
          </a:p>
        </p:txBody>
      </p:sp>
      <p:pic>
        <p:nvPicPr>
          <p:cNvPr id="4109" name="Picture 13" descr="UITP-EuropeanUnioneps"/>
          <p:cNvPicPr>
            <a:picLocks noChangeAspect="1" noChangeArrowheads="1"/>
          </p:cNvPicPr>
          <p:nvPr userDrawn="1"/>
        </p:nvPicPr>
        <p:blipFill>
          <a:blip r:embed="rId13" cstate="print"/>
          <a:srcRect/>
          <a:stretch>
            <a:fillRect/>
          </a:stretch>
        </p:blipFill>
        <p:spPr bwMode="auto">
          <a:xfrm>
            <a:off x="6732588" y="5661025"/>
            <a:ext cx="2136775" cy="1035050"/>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r" rtl="0" fontAlgn="base">
        <a:spcBef>
          <a:spcPct val="0"/>
        </a:spcBef>
        <a:spcAft>
          <a:spcPct val="0"/>
        </a:spcAft>
        <a:defRPr sz="3800">
          <a:solidFill>
            <a:schemeClr val="tx2"/>
          </a:solidFill>
          <a:latin typeface="+mj-lt"/>
          <a:ea typeface="+mj-ea"/>
          <a:cs typeface="+mj-cs"/>
        </a:defRPr>
      </a:lvl1pPr>
      <a:lvl2pPr algn="r" rtl="0" fontAlgn="base">
        <a:spcBef>
          <a:spcPct val="0"/>
        </a:spcBef>
        <a:spcAft>
          <a:spcPct val="0"/>
        </a:spcAft>
        <a:defRPr sz="3800">
          <a:solidFill>
            <a:schemeClr val="tx2"/>
          </a:solidFill>
          <a:latin typeface="Arial" charset="0"/>
        </a:defRPr>
      </a:lvl2pPr>
      <a:lvl3pPr algn="r" rtl="0" fontAlgn="base">
        <a:spcBef>
          <a:spcPct val="0"/>
        </a:spcBef>
        <a:spcAft>
          <a:spcPct val="0"/>
        </a:spcAft>
        <a:defRPr sz="3800">
          <a:solidFill>
            <a:schemeClr val="tx2"/>
          </a:solidFill>
          <a:latin typeface="Arial" charset="0"/>
        </a:defRPr>
      </a:lvl3pPr>
      <a:lvl4pPr algn="r" rtl="0" fontAlgn="base">
        <a:spcBef>
          <a:spcPct val="0"/>
        </a:spcBef>
        <a:spcAft>
          <a:spcPct val="0"/>
        </a:spcAft>
        <a:defRPr sz="3800">
          <a:solidFill>
            <a:schemeClr val="tx2"/>
          </a:solidFill>
          <a:latin typeface="Arial" charset="0"/>
        </a:defRPr>
      </a:lvl4pPr>
      <a:lvl5pPr algn="r" rtl="0" fontAlgn="base">
        <a:spcBef>
          <a:spcPct val="0"/>
        </a:spcBef>
        <a:spcAft>
          <a:spcPct val="0"/>
        </a:spcAft>
        <a:defRPr sz="3800">
          <a:solidFill>
            <a:schemeClr val="tx2"/>
          </a:solidFill>
          <a:latin typeface="Arial" charset="0"/>
        </a:defRPr>
      </a:lvl5pPr>
      <a:lvl6pPr marL="457200" algn="r" rtl="0" fontAlgn="base">
        <a:spcBef>
          <a:spcPct val="0"/>
        </a:spcBef>
        <a:spcAft>
          <a:spcPct val="0"/>
        </a:spcAft>
        <a:defRPr sz="3800">
          <a:solidFill>
            <a:schemeClr val="tx2"/>
          </a:solidFill>
          <a:latin typeface="Arial" charset="0"/>
        </a:defRPr>
      </a:lvl6pPr>
      <a:lvl7pPr marL="914400" algn="r" rtl="0" fontAlgn="base">
        <a:spcBef>
          <a:spcPct val="0"/>
        </a:spcBef>
        <a:spcAft>
          <a:spcPct val="0"/>
        </a:spcAft>
        <a:defRPr sz="3800">
          <a:solidFill>
            <a:schemeClr val="tx2"/>
          </a:solidFill>
          <a:latin typeface="Arial" charset="0"/>
        </a:defRPr>
      </a:lvl7pPr>
      <a:lvl8pPr marL="1371600" algn="r" rtl="0" fontAlgn="base">
        <a:spcBef>
          <a:spcPct val="0"/>
        </a:spcBef>
        <a:spcAft>
          <a:spcPct val="0"/>
        </a:spcAft>
        <a:defRPr sz="3800">
          <a:solidFill>
            <a:schemeClr val="tx2"/>
          </a:solidFill>
          <a:latin typeface="Arial" charset="0"/>
        </a:defRPr>
      </a:lvl8pPr>
      <a:lvl9pPr marL="1828800" algn="r"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2209800"/>
            <a:ext cx="8077200" cy="3276600"/>
          </a:xfrm>
        </p:spPr>
        <p:txBody>
          <a:bodyPr/>
          <a:lstStyle/>
          <a:p>
            <a:r>
              <a:rPr lang="de-DE" sz="3200" b="1">
                <a:solidFill>
                  <a:schemeClr val="tx1"/>
                </a:solidFill>
              </a:rPr>
              <a:t>UITP position on the draft regulation on passenger rights for bus/coach</a:t>
            </a:r>
            <a:r>
              <a:rPr lang="de-DE" sz="2800" b="1">
                <a:solidFill>
                  <a:schemeClr val="tx1"/>
                </a:solidFill>
              </a:rPr>
              <a:t/>
            </a:r>
            <a:br>
              <a:rPr lang="de-DE" sz="2800" b="1">
                <a:solidFill>
                  <a:schemeClr val="tx1"/>
                </a:solidFill>
              </a:rPr>
            </a:br>
            <a:r>
              <a:rPr lang="fr-BE" sz="3600">
                <a:solidFill>
                  <a:schemeClr val="tx1"/>
                </a:solidFill>
              </a:rPr>
              <a:t/>
            </a:r>
            <a:br>
              <a:rPr lang="fr-BE" sz="3600">
                <a:solidFill>
                  <a:schemeClr val="tx1"/>
                </a:solidFill>
              </a:rPr>
            </a:br>
            <a:r>
              <a:rPr lang="fr-BE" sz="3600">
                <a:solidFill>
                  <a:schemeClr val="tx1"/>
                </a:solidFill>
              </a:rPr>
              <a:t/>
            </a:r>
            <a:br>
              <a:rPr lang="fr-BE" sz="3600">
                <a:solidFill>
                  <a:schemeClr val="tx1"/>
                </a:solidFill>
              </a:rPr>
            </a:br>
            <a:r>
              <a:rPr lang="fr-BE" sz="3600">
                <a:solidFill>
                  <a:schemeClr val="tx1"/>
                </a:solidFill>
              </a:rPr>
              <a:t> </a:t>
            </a:r>
            <a:r>
              <a:rPr lang="fr-BE" sz="2800">
                <a:solidFill>
                  <a:schemeClr val="tx1"/>
                </a:solidFill>
              </a:rPr>
              <a:t>Ulrich Weber, UITP-EuroTeam</a:t>
            </a:r>
            <a:endParaRPr lang="fr-FR" sz="2800">
              <a:solidFill>
                <a:schemeClr val="tx1"/>
              </a:solidFill>
            </a:endParaRPr>
          </a:p>
        </p:txBody>
      </p:sp>
      <p:sp>
        <p:nvSpPr>
          <p:cNvPr id="2051" name="Rectangle 3"/>
          <p:cNvSpPr>
            <a:spLocks noGrp="1" noChangeArrowheads="1"/>
          </p:cNvSpPr>
          <p:nvPr>
            <p:ph type="subTitle" idx="1"/>
          </p:nvPr>
        </p:nvSpPr>
        <p:spPr>
          <a:xfrm>
            <a:off x="1371600" y="5943600"/>
            <a:ext cx="6400800" cy="762000"/>
          </a:xfrm>
        </p:spPr>
        <p:txBody>
          <a:bodyPr/>
          <a:lstStyle/>
          <a:p>
            <a:pPr algn="ctr"/>
            <a:r>
              <a:rPr lang="fr-BE" sz="2000"/>
              <a:t>European Bus and Coach Forum Kortrijk</a:t>
            </a:r>
          </a:p>
          <a:p>
            <a:pPr algn="ctr"/>
            <a:r>
              <a:rPr lang="fr-BE" sz="2000"/>
              <a:t>16 October 2009</a:t>
            </a:r>
            <a:endParaRPr lang="fr-FR" sz="2000"/>
          </a:p>
        </p:txBody>
      </p:sp>
      <p:sp>
        <p:nvSpPr>
          <p:cNvPr id="2053" name="Rectangle 5"/>
          <p:cNvSpPr>
            <a:spLocks noChangeArrowheads="1"/>
          </p:cNvSpPr>
          <p:nvPr/>
        </p:nvSpPr>
        <p:spPr bwMode="auto">
          <a:xfrm>
            <a:off x="3800475" y="3209925"/>
            <a:ext cx="9144000" cy="0"/>
          </a:xfrm>
          <a:prstGeom prst="rect">
            <a:avLst/>
          </a:prstGeom>
          <a:noFill/>
          <a:ln w="9525">
            <a:noFill/>
            <a:miter lim="800000"/>
            <a:headEnd/>
            <a:tailEnd/>
          </a:ln>
          <a:effectLst/>
        </p:spPr>
        <p:txBody>
          <a:bodyPr>
            <a:spAutoFit/>
          </a:bodyPr>
          <a:lstStyle/>
          <a:p>
            <a:endParaRPr lang="fr-CH"/>
          </a:p>
        </p:txBody>
      </p:sp>
      <p:pic>
        <p:nvPicPr>
          <p:cNvPr id="2054" name="Picture 6" descr="en_BC_header"/>
          <p:cNvPicPr>
            <a:picLocks noChangeAspect="1" noChangeArrowheads="1"/>
          </p:cNvPicPr>
          <p:nvPr/>
        </p:nvPicPr>
        <p:blipFill>
          <a:blip r:embed="rId3" cstate="print"/>
          <a:srcRect/>
          <a:stretch>
            <a:fillRect/>
          </a:stretch>
        </p:blipFill>
        <p:spPr bwMode="auto">
          <a:xfrm>
            <a:off x="4914900" y="169863"/>
            <a:ext cx="4152900" cy="1887537"/>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body" idx="1"/>
          </p:nvPr>
        </p:nvSpPr>
        <p:spPr>
          <a:xfrm>
            <a:off x="762000" y="2743200"/>
            <a:ext cx="7620000" cy="1828800"/>
          </a:xfrm>
          <a:noFill/>
          <a:ln/>
        </p:spPr>
        <p:txBody>
          <a:bodyPr/>
          <a:lstStyle/>
          <a:p>
            <a:pPr algn="ctr">
              <a:lnSpc>
                <a:spcPct val="110000"/>
              </a:lnSpc>
              <a:buClr>
                <a:srgbClr val="FF0000"/>
              </a:buClr>
              <a:buFont typeface="Wingdings" pitchFamily="2" charset="2"/>
              <a:buNone/>
            </a:pPr>
            <a:r>
              <a:rPr lang="de-DE"/>
              <a:t>Thank you for your attention!</a:t>
            </a:r>
          </a:p>
          <a:p>
            <a:pPr algn="ctr">
              <a:lnSpc>
                <a:spcPct val="110000"/>
              </a:lnSpc>
              <a:buClr>
                <a:srgbClr val="FF0000"/>
              </a:buClr>
              <a:buFont typeface="Wingdings" pitchFamily="2" charset="2"/>
              <a:buNone/>
            </a:pPr>
            <a:r>
              <a:rPr lang="de-DE"/>
              <a:t>Contact: ulrich.weber@uitp.org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GB" sz="3600" b="1"/>
              <a:t>Overview</a:t>
            </a:r>
            <a:endParaRPr lang="pl-PL" sz="3600" b="1"/>
          </a:p>
        </p:txBody>
      </p:sp>
      <p:sp>
        <p:nvSpPr>
          <p:cNvPr id="48131" name="Rectangle 3"/>
          <p:cNvSpPr>
            <a:spLocks noGrp="1" noChangeArrowheads="1"/>
          </p:cNvSpPr>
          <p:nvPr>
            <p:ph type="body" idx="1"/>
          </p:nvPr>
        </p:nvSpPr>
        <p:spPr>
          <a:xfrm>
            <a:off x="457200" y="1752600"/>
            <a:ext cx="8229600" cy="4267200"/>
          </a:xfrm>
          <a:noFill/>
          <a:ln/>
        </p:spPr>
        <p:txBody>
          <a:bodyPr/>
          <a:lstStyle/>
          <a:p>
            <a:pPr>
              <a:lnSpc>
                <a:spcPct val="110000"/>
              </a:lnSpc>
              <a:buClr>
                <a:srgbClr val="FF0000"/>
              </a:buClr>
              <a:buFont typeface="Wingdings" pitchFamily="2" charset="2"/>
              <a:buChar char="§"/>
            </a:pPr>
            <a:r>
              <a:rPr lang="de-DE" sz="3000"/>
              <a:t>High quality local/regional public transport: integrated multimodal networks</a:t>
            </a:r>
          </a:p>
          <a:p>
            <a:pPr>
              <a:lnSpc>
                <a:spcPct val="110000"/>
              </a:lnSpc>
              <a:buClr>
                <a:srgbClr val="FF0000"/>
              </a:buClr>
              <a:buFont typeface="Wingdings" pitchFamily="2" charset="2"/>
              <a:buChar char="§"/>
            </a:pPr>
            <a:r>
              <a:rPr lang="de-DE" sz="3000"/>
              <a:t>The current COM proposals and local/regional public transport </a:t>
            </a:r>
          </a:p>
          <a:p>
            <a:pPr>
              <a:lnSpc>
                <a:spcPct val="110000"/>
              </a:lnSpc>
              <a:buClr>
                <a:srgbClr val="FF0000"/>
              </a:buClr>
              <a:buFont typeface="Wingdings" pitchFamily="2" charset="2"/>
              <a:buChar char="§"/>
            </a:pPr>
            <a:r>
              <a:rPr lang="de-DE" sz="3000"/>
              <a:t>A possible solution: </a:t>
            </a:r>
            <a:br>
              <a:rPr lang="de-DE" sz="3000"/>
            </a:br>
            <a:r>
              <a:rPr lang="de-DE" sz="3000"/>
              <a:t>The UITP Passenger Charter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457200" y="2438400"/>
            <a:ext cx="8229600" cy="1676400"/>
          </a:xfrm>
          <a:noFill/>
          <a:ln/>
        </p:spPr>
        <p:txBody>
          <a:bodyPr/>
          <a:lstStyle/>
          <a:p>
            <a:pPr algn="ctr">
              <a:lnSpc>
                <a:spcPct val="110000"/>
              </a:lnSpc>
              <a:buClr>
                <a:srgbClr val="FF0000"/>
              </a:buClr>
              <a:buFont typeface="Wingdings" pitchFamily="2" charset="2"/>
              <a:buNone/>
            </a:pPr>
            <a:r>
              <a:rPr lang="de-DE" sz="2600"/>
              <a:t>High quality public transport through multimodal integrated networks</a:t>
            </a:r>
          </a:p>
          <a:p>
            <a:pPr lvl="1" algn="ctr">
              <a:lnSpc>
                <a:spcPct val="110000"/>
              </a:lnSpc>
              <a:buClr>
                <a:srgbClr val="FF0000"/>
              </a:buClr>
              <a:buFont typeface="Wingdings" pitchFamily="2" charset="2"/>
              <a:buChar char="§"/>
            </a:pPr>
            <a:r>
              <a:rPr lang="de-DE" sz="2100"/>
              <a:t>Regional/suburban trains, tram/metro, bus, ferry/boats</a:t>
            </a:r>
          </a:p>
          <a:p>
            <a:pPr lvl="1" algn="ctr">
              <a:lnSpc>
                <a:spcPct val="110000"/>
              </a:lnSpc>
              <a:buClr>
                <a:srgbClr val="FF0000"/>
              </a:buClr>
              <a:buFont typeface="Wingdings" pitchFamily="2" charset="2"/>
              <a:buChar char="§"/>
            </a:pPr>
            <a:r>
              <a:rPr lang="de-DE" sz="2100"/>
              <a:t>Integrated tickets, integrated information </a:t>
            </a:r>
          </a:p>
          <a:p>
            <a:pPr lvl="1" algn="ctr">
              <a:lnSpc>
                <a:spcPct val="110000"/>
              </a:lnSpc>
              <a:buClr>
                <a:srgbClr val="FF0000"/>
              </a:buClr>
              <a:buFont typeface="Wingdings" pitchFamily="2" charset="2"/>
              <a:buChar char="§"/>
            </a:pPr>
            <a:r>
              <a:rPr lang="de-DE" sz="2100"/>
              <a:t>Quality management</a:t>
            </a:r>
          </a:p>
        </p:txBody>
      </p:sp>
      <p:pic>
        <p:nvPicPr>
          <p:cNvPr id="50187" name="Picture 11" descr="HBF_Stuttgart2"/>
          <p:cNvPicPr>
            <a:picLocks noChangeAspect="1" noChangeArrowheads="1"/>
          </p:cNvPicPr>
          <p:nvPr/>
        </p:nvPicPr>
        <p:blipFill>
          <a:blip r:embed="rId3" cstate="print"/>
          <a:srcRect/>
          <a:stretch>
            <a:fillRect/>
          </a:stretch>
        </p:blipFill>
        <p:spPr bwMode="auto">
          <a:xfrm>
            <a:off x="152400" y="4597400"/>
            <a:ext cx="3200400" cy="2133600"/>
          </a:xfrm>
          <a:prstGeom prst="rect">
            <a:avLst/>
          </a:prstGeom>
          <a:noFill/>
        </p:spPr>
      </p:pic>
      <p:pic>
        <p:nvPicPr>
          <p:cNvPr id="50188" name="Picture 12" descr="Venedig_Vaporetto1_0710"/>
          <p:cNvPicPr>
            <a:picLocks noChangeAspect="1" noChangeArrowheads="1"/>
          </p:cNvPicPr>
          <p:nvPr/>
        </p:nvPicPr>
        <p:blipFill>
          <a:blip r:embed="rId4" cstate="print"/>
          <a:srcRect/>
          <a:stretch>
            <a:fillRect/>
          </a:stretch>
        </p:blipFill>
        <p:spPr bwMode="auto">
          <a:xfrm>
            <a:off x="152400" y="152400"/>
            <a:ext cx="3048000" cy="2286000"/>
          </a:xfrm>
          <a:prstGeom prst="rect">
            <a:avLst/>
          </a:prstGeom>
          <a:noFill/>
        </p:spPr>
      </p:pic>
      <p:pic>
        <p:nvPicPr>
          <p:cNvPr id="50189" name="Picture 13" descr="Cercle"/>
          <p:cNvPicPr>
            <a:picLocks noChangeAspect="1" noChangeArrowheads="1"/>
          </p:cNvPicPr>
          <p:nvPr/>
        </p:nvPicPr>
        <p:blipFill>
          <a:blip r:embed="rId5" cstate="print"/>
          <a:srcRect/>
          <a:stretch>
            <a:fillRect/>
          </a:stretch>
        </p:blipFill>
        <p:spPr bwMode="auto">
          <a:xfrm rot="-1306453">
            <a:off x="908050" y="915988"/>
            <a:ext cx="7092950" cy="5026025"/>
          </a:xfrm>
          <a:prstGeom prst="rect">
            <a:avLst/>
          </a:prstGeom>
          <a:noFill/>
        </p:spPr>
      </p:pic>
      <p:pic>
        <p:nvPicPr>
          <p:cNvPr id="50193" name="Picture 17" descr="P1000579"/>
          <p:cNvPicPr>
            <a:picLocks noChangeAspect="1" noChangeArrowheads="1"/>
          </p:cNvPicPr>
          <p:nvPr/>
        </p:nvPicPr>
        <p:blipFill>
          <a:blip r:embed="rId6" cstate="print"/>
          <a:srcRect/>
          <a:stretch>
            <a:fillRect/>
          </a:stretch>
        </p:blipFill>
        <p:spPr bwMode="auto">
          <a:xfrm>
            <a:off x="5943600" y="4572000"/>
            <a:ext cx="3200400" cy="2286000"/>
          </a:xfrm>
          <a:prstGeom prst="rect">
            <a:avLst/>
          </a:prstGeom>
          <a:noFill/>
        </p:spPr>
      </p:pic>
      <p:pic>
        <p:nvPicPr>
          <p:cNvPr id="50194" name="Picture 18" descr="Regionalverkehr Alpsee"/>
          <p:cNvPicPr>
            <a:picLocks noChangeAspect="1" noChangeArrowheads="1"/>
          </p:cNvPicPr>
          <p:nvPr/>
        </p:nvPicPr>
        <p:blipFill>
          <a:blip r:embed="rId7" cstate="print"/>
          <a:srcRect/>
          <a:stretch>
            <a:fillRect/>
          </a:stretch>
        </p:blipFill>
        <p:spPr bwMode="auto">
          <a:xfrm>
            <a:off x="5410200" y="0"/>
            <a:ext cx="3733800" cy="24003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6200" y="228600"/>
            <a:ext cx="8915400" cy="1219200"/>
          </a:xfrm>
        </p:spPr>
        <p:txBody>
          <a:bodyPr/>
          <a:lstStyle/>
          <a:p>
            <a:r>
              <a:rPr lang="en-GB" sz="3200" b="1"/>
              <a:t>COM proposal on bus/coach transport</a:t>
            </a:r>
            <a:br>
              <a:rPr lang="en-GB" sz="3200" b="1"/>
            </a:br>
            <a:r>
              <a:rPr lang="en-GB" sz="2800" b="1"/>
              <a:t>– main problems for local/regional PT</a:t>
            </a:r>
            <a:endParaRPr lang="pl-PL" sz="2800" b="1"/>
          </a:p>
        </p:txBody>
      </p:sp>
      <p:sp>
        <p:nvSpPr>
          <p:cNvPr id="13317" name="Rectangle 5"/>
          <p:cNvSpPr>
            <a:spLocks noGrp="1" noChangeArrowheads="1"/>
          </p:cNvSpPr>
          <p:nvPr>
            <p:ph type="body" idx="1"/>
          </p:nvPr>
        </p:nvSpPr>
        <p:spPr>
          <a:xfrm>
            <a:off x="304800" y="1600200"/>
            <a:ext cx="8534400" cy="4495800"/>
          </a:xfrm>
          <a:noFill/>
          <a:ln/>
        </p:spPr>
        <p:txBody>
          <a:bodyPr/>
          <a:lstStyle/>
          <a:p>
            <a:pPr>
              <a:lnSpc>
                <a:spcPct val="110000"/>
              </a:lnSpc>
              <a:buClr>
                <a:srgbClr val="FF0000"/>
              </a:buClr>
              <a:buFont typeface="Wingdings" pitchFamily="2" charset="2"/>
              <a:buChar char="§"/>
            </a:pPr>
            <a:r>
              <a:rPr lang="de-DE" sz="2200"/>
              <a:t>Modal approach of COM does not take into account integrated public transport networks </a:t>
            </a:r>
          </a:p>
          <a:p>
            <a:pPr>
              <a:lnSpc>
                <a:spcPct val="110000"/>
              </a:lnSpc>
              <a:buClr>
                <a:srgbClr val="FF0000"/>
              </a:buClr>
              <a:buFont typeface="Wingdings" pitchFamily="2" charset="2"/>
              <a:buChar char="§"/>
            </a:pPr>
            <a:r>
              <a:rPr lang="de-DE" sz="2200"/>
              <a:t>In general: proposal is focused on long distance transport and does not take into account specific characteristics of local/regional PT</a:t>
            </a:r>
          </a:p>
          <a:p>
            <a:pPr lvl="1">
              <a:lnSpc>
                <a:spcPct val="110000"/>
              </a:lnSpc>
              <a:buClr>
                <a:srgbClr val="FF0000"/>
              </a:buClr>
              <a:buFont typeface="Wingdings" pitchFamily="2" charset="2"/>
              <a:buChar char="§"/>
            </a:pPr>
            <a:r>
              <a:rPr lang="de-DE" sz="2000"/>
              <a:t>Rather short distances, many stops, often high numbers of passengers, many period-ticket holders, no booking of seats, no separate loading of luggage, etc.</a:t>
            </a:r>
          </a:p>
          <a:p>
            <a:pPr>
              <a:lnSpc>
                <a:spcPct val="110000"/>
              </a:lnSpc>
              <a:buClr>
                <a:srgbClr val="FF0000"/>
              </a:buClr>
              <a:buFont typeface="Wingdings" pitchFamily="2" charset="2"/>
              <a:buChar char="§"/>
            </a:pPr>
            <a:r>
              <a:rPr lang="de-DE" sz="2300"/>
              <a:t>It should be under the responsibility of competent local/regional authorities (regulation 1370/2009) to define and finance quality and passenger rights in local/regional transport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GB" sz="2800" b="1"/>
              <a:t>COM(2008)817 passenger rights bus/coach</a:t>
            </a:r>
            <a:br>
              <a:rPr lang="en-GB" sz="2800" b="1"/>
            </a:br>
            <a:r>
              <a:rPr lang="en-GB" sz="2800" b="1"/>
              <a:t>- Joint transport industry proposals- </a:t>
            </a:r>
            <a:endParaRPr lang="pl-PL" sz="2800" b="1"/>
          </a:p>
        </p:txBody>
      </p:sp>
      <p:sp>
        <p:nvSpPr>
          <p:cNvPr id="46083" name="Rectangle 3"/>
          <p:cNvSpPr>
            <a:spLocks noGrp="1" noChangeArrowheads="1"/>
          </p:cNvSpPr>
          <p:nvPr>
            <p:ph type="body" idx="1"/>
          </p:nvPr>
        </p:nvSpPr>
        <p:spPr>
          <a:xfrm>
            <a:off x="457200" y="1828800"/>
            <a:ext cx="8382000" cy="4267200"/>
          </a:xfrm>
          <a:noFill/>
          <a:ln/>
        </p:spPr>
        <p:txBody>
          <a:bodyPr/>
          <a:lstStyle/>
          <a:p>
            <a:pPr>
              <a:lnSpc>
                <a:spcPct val="110000"/>
              </a:lnSpc>
              <a:buClr>
                <a:srgbClr val="FF0000"/>
              </a:buClr>
              <a:buFont typeface="Wingdings" pitchFamily="2" charset="2"/>
              <a:buNone/>
            </a:pPr>
            <a:r>
              <a:rPr lang="de-DE" sz="2800"/>
              <a:t>Joint IRU, ECTAA, ETOA and UITP proposals </a:t>
            </a:r>
            <a:br>
              <a:rPr lang="de-DE" sz="2800"/>
            </a:br>
            <a:r>
              <a:rPr lang="de-DE" sz="2400"/>
              <a:t>(joint press release 4 May 2009):</a:t>
            </a:r>
            <a:r>
              <a:rPr lang="de-DE" sz="2800"/>
              <a:t> </a:t>
            </a:r>
          </a:p>
          <a:p>
            <a:pPr>
              <a:lnSpc>
                <a:spcPct val="110000"/>
              </a:lnSpc>
              <a:buClr>
                <a:srgbClr val="FF0000"/>
              </a:buClr>
              <a:buFont typeface="Wingdings" pitchFamily="2" charset="2"/>
              <a:buChar char="§"/>
            </a:pPr>
            <a:r>
              <a:rPr lang="de-DE" sz="2800"/>
              <a:t>To exclude urban, suburban and regional bus transport from the scope of the regulation</a:t>
            </a:r>
          </a:p>
          <a:p>
            <a:pPr>
              <a:lnSpc>
                <a:spcPct val="110000"/>
              </a:lnSpc>
              <a:buClr>
                <a:srgbClr val="FF0000"/>
              </a:buClr>
              <a:buFont typeface="Wingdings" pitchFamily="2" charset="2"/>
              <a:buChar char="§"/>
            </a:pPr>
            <a:r>
              <a:rPr lang="de-DE" sz="2800"/>
              <a:t>To find appropriate solutions for passenger rights based on a serious impact assessment and a sound balance between interests of passengers and operators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GB" sz="2800" b="1"/>
              <a:t>COM(2008)817 passenger rights bus/coach</a:t>
            </a:r>
            <a:br>
              <a:rPr lang="en-GB" sz="2800" b="1"/>
            </a:br>
            <a:r>
              <a:rPr lang="en-GB" sz="2400" b="1"/>
              <a:t>- Current discussions in the Council -</a:t>
            </a:r>
            <a:r>
              <a:rPr lang="en-GB" sz="2800" b="1"/>
              <a:t> </a:t>
            </a:r>
            <a:endParaRPr lang="pl-PL" sz="2800" b="1"/>
          </a:p>
        </p:txBody>
      </p:sp>
      <p:sp>
        <p:nvSpPr>
          <p:cNvPr id="70659" name="Rectangle 3"/>
          <p:cNvSpPr>
            <a:spLocks noGrp="1" noChangeArrowheads="1"/>
          </p:cNvSpPr>
          <p:nvPr>
            <p:ph type="body" idx="1"/>
          </p:nvPr>
        </p:nvSpPr>
        <p:spPr>
          <a:xfrm>
            <a:off x="457200" y="1828800"/>
            <a:ext cx="8382000" cy="4267200"/>
          </a:xfrm>
          <a:noFill/>
          <a:ln/>
        </p:spPr>
        <p:txBody>
          <a:bodyPr/>
          <a:lstStyle/>
          <a:p>
            <a:pPr>
              <a:lnSpc>
                <a:spcPct val="110000"/>
              </a:lnSpc>
              <a:buClr>
                <a:srgbClr val="FF0000"/>
              </a:buClr>
              <a:buFont typeface="Wingdings" pitchFamily="2" charset="2"/>
              <a:buChar char="§"/>
            </a:pPr>
            <a:r>
              <a:rPr lang="de-DE" sz="2800"/>
              <a:t>UITP has made further detailed text proposals to the current discussions in Council </a:t>
            </a:r>
            <a:br>
              <a:rPr lang="de-DE" sz="2800"/>
            </a:br>
            <a:r>
              <a:rPr lang="de-DE" sz="2400"/>
              <a:t>(Council working paper from 3 September)</a:t>
            </a:r>
          </a:p>
          <a:p>
            <a:pPr lvl="1">
              <a:lnSpc>
                <a:spcPct val="110000"/>
              </a:lnSpc>
              <a:buClr>
                <a:srgbClr val="FF0000"/>
              </a:buClr>
              <a:buFont typeface="Wingdings" pitchFamily="2" charset="2"/>
              <a:buChar char="§"/>
            </a:pPr>
            <a:r>
              <a:rPr lang="de-DE" sz="2300"/>
              <a:t>In order to take better into account characteristics of local/regional bus transport and</a:t>
            </a:r>
          </a:p>
          <a:p>
            <a:pPr lvl="1">
              <a:lnSpc>
                <a:spcPct val="110000"/>
              </a:lnSpc>
              <a:buClr>
                <a:srgbClr val="FF0000"/>
              </a:buClr>
              <a:buFont typeface="Wingdings" pitchFamily="2" charset="2"/>
              <a:buChar char="§"/>
            </a:pPr>
            <a:r>
              <a:rPr lang="de-DE" sz="2300"/>
              <a:t>In case of possible result on article 2.2 (scope):	</a:t>
            </a:r>
          </a:p>
          <a:p>
            <a:pPr lvl="1">
              <a:lnSpc>
                <a:spcPct val="110000"/>
              </a:lnSpc>
              <a:buClr>
                <a:srgbClr val="FF0000"/>
              </a:buClr>
              <a:buFont typeface="Wingdings" pitchFamily="2" charset="2"/>
              <a:buNone/>
            </a:pPr>
            <a:r>
              <a:rPr lang="de-DE" sz="2300"/>
              <a:t>„Member States may exempt urban, suburban and regional bus services from the scope of this regulation“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GB" sz="2800" b="1"/>
              <a:t>COM(2008)816 passenger rights waterborne transport</a:t>
            </a:r>
            <a:br>
              <a:rPr lang="en-GB" sz="2800" b="1"/>
            </a:br>
            <a:r>
              <a:rPr lang="en-GB" sz="2400" b="1"/>
              <a:t>- Political Agreement Council from 9 October -</a:t>
            </a:r>
            <a:r>
              <a:rPr lang="en-GB" sz="2800" b="1"/>
              <a:t> </a:t>
            </a:r>
            <a:endParaRPr lang="pl-PL" sz="2800" b="1"/>
          </a:p>
        </p:txBody>
      </p:sp>
      <p:sp>
        <p:nvSpPr>
          <p:cNvPr id="72707" name="Rectangle 3"/>
          <p:cNvSpPr>
            <a:spLocks noGrp="1" noChangeArrowheads="1"/>
          </p:cNvSpPr>
          <p:nvPr>
            <p:ph type="body" idx="1"/>
          </p:nvPr>
        </p:nvSpPr>
        <p:spPr>
          <a:xfrm>
            <a:off x="457200" y="1828800"/>
            <a:ext cx="8382000" cy="4267200"/>
          </a:xfrm>
          <a:noFill/>
          <a:ln/>
        </p:spPr>
        <p:txBody>
          <a:bodyPr/>
          <a:lstStyle/>
          <a:p>
            <a:pPr>
              <a:lnSpc>
                <a:spcPct val="110000"/>
              </a:lnSpc>
              <a:buClr>
                <a:srgbClr val="FF0000"/>
              </a:buClr>
              <a:buFont typeface="Wingdings" pitchFamily="2" charset="2"/>
              <a:buChar char="§"/>
            </a:pPr>
            <a:r>
              <a:rPr lang="de-DE" sz="2400"/>
              <a:t>UITP welcomes the political agreement</a:t>
            </a:r>
          </a:p>
          <a:p>
            <a:pPr>
              <a:lnSpc>
                <a:spcPct val="110000"/>
              </a:lnSpc>
              <a:buClr>
                <a:srgbClr val="FF0000"/>
              </a:buClr>
              <a:buFont typeface="Wingdings" pitchFamily="2" charset="2"/>
              <a:buChar char="§"/>
            </a:pPr>
            <a:r>
              <a:rPr lang="de-DE" sz="2400"/>
              <a:t>Scope has been redefined: most waterborne public transport services in urban areas and on short distances will be excluded</a:t>
            </a:r>
          </a:p>
          <a:p>
            <a:pPr lvl="1">
              <a:lnSpc>
                <a:spcPct val="110000"/>
              </a:lnSpc>
              <a:buClr>
                <a:srgbClr val="FF0000"/>
              </a:buClr>
              <a:buFont typeface="Wingdings" pitchFamily="2" charset="2"/>
              <a:buChar char="§"/>
            </a:pPr>
            <a:r>
              <a:rPr lang="de-DE" sz="2100"/>
              <a:t>Ships with not more than 36 passengers or with not more of three crew members or passenger services over distance </a:t>
            </a:r>
            <a:br>
              <a:rPr lang="de-DE" sz="2100"/>
            </a:br>
            <a:r>
              <a:rPr lang="de-DE" sz="2100"/>
              <a:t>&lt; 500 m</a:t>
            </a:r>
          </a:p>
          <a:p>
            <a:pPr>
              <a:lnSpc>
                <a:spcPct val="110000"/>
              </a:lnSpc>
              <a:buClr>
                <a:srgbClr val="FF0000"/>
              </a:buClr>
              <a:buFont typeface="Wingdings" pitchFamily="2" charset="2"/>
              <a:buChar char="§"/>
            </a:pPr>
            <a:r>
              <a:rPr lang="de-DE" sz="2500"/>
              <a:t>Council should now find a similar solution for bus dossier and leave the definition of passenger rights under national/regional/local responsibility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GB" sz="3600" b="1"/>
              <a:t>A possible solution: </a:t>
            </a:r>
            <a:br>
              <a:rPr lang="en-GB" sz="3600" b="1"/>
            </a:br>
            <a:r>
              <a:rPr lang="en-GB" sz="3600" b="1"/>
              <a:t>The UITP Passenger Charter</a:t>
            </a:r>
            <a:endParaRPr lang="pl-PL" sz="3600" b="1"/>
          </a:p>
        </p:txBody>
      </p:sp>
      <p:pic>
        <p:nvPicPr>
          <p:cNvPr id="54277" name="Picture 5" descr="Cover_CharterEN"/>
          <p:cNvPicPr>
            <a:picLocks noChangeAspect="1" noChangeArrowheads="1"/>
          </p:cNvPicPr>
          <p:nvPr/>
        </p:nvPicPr>
        <p:blipFill>
          <a:blip r:embed="rId3" cstate="print"/>
          <a:srcRect/>
          <a:stretch>
            <a:fillRect/>
          </a:stretch>
        </p:blipFill>
        <p:spPr bwMode="auto">
          <a:xfrm>
            <a:off x="5435600" y="1524000"/>
            <a:ext cx="3708400" cy="5334000"/>
          </a:xfrm>
          <a:prstGeom prst="rect">
            <a:avLst/>
          </a:prstGeom>
          <a:noFill/>
        </p:spPr>
      </p:pic>
      <p:sp>
        <p:nvSpPr>
          <p:cNvPr id="54278" name="Rectangle 6"/>
          <p:cNvSpPr>
            <a:spLocks noGrp="1" noChangeArrowheads="1"/>
          </p:cNvSpPr>
          <p:nvPr>
            <p:ph type="body" idx="1"/>
          </p:nvPr>
        </p:nvSpPr>
        <p:spPr>
          <a:xfrm>
            <a:off x="457200" y="1752600"/>
            <a:ext cx="4953000" cy="4800600"/>
          </a:xfrm>
          <a:noFill/>
          <a:ln/>
        </p:spPr>
        <p:txBody>
          <a:bodyPr/>
          <a:lstStyle/>
          <a:p>
            <a:pPr>
              <a:lnSpc>
                <a:spcPct val="110000"/>
              </a:lnSpc>
              <a:buClr>
                <a:srgbClr val="FF0000"/>
              </a:buClr>
              <a:buFont typeface="Wingdings" pitchFamily="2" charset="2"/>
              <a:buChar char="§"/>
            </a:pPr>
            <a:r>
              <a:rPr lang="de-DE" sz="2600"/>
              <a:t>For multimodal public transport networks</a:t>
            </a:r>
          </a:p>
          <a:p>
            <a:pPr>
              <a:lnSpc>
                <a:spcPct val="110000"/>
              </a:lnSpc>
              <a:buClr>
                <a:srgbClr val="FF0000"/>
              </a:buClr>
              <a:buFont typeface="Wingdings" pitchFamily="2" charset="2"/>
              <a:buChar char="§"/>
            </a:pPr>
            <a:r>
              <a:rPr lang="de-DE" sz="2600"/>
              <a:t>Developed in 2006</a:t>
            </a:r>
          </a:p>
          <a:p>
            <a:pPr>
              <a:lnSpc>
                <a:spcPct val="110000"/>
              </a:lnSpc>
              <a:buClr>
                <a:srgbClr val="FF0000"/>
              </a:buClr>
              <a:buFont typeface="Wingdings" pitchFamily="2" charset="2"/>
              <a:buChar char="§"/>
            </a:pPr>
            <a:r>
              <a:rPr lang="de-DE" sz="2600"/>
              <a:t>Recommended to all </a:t>
            </a:r>
            <a:br>
              <a:rPr lang="de-DE" sz="2600"/>
            </a:br>
            <a:r>
              <a:rPr lang="de-DE" sz="2600"/>
              <a:t>UITP members</a:t>
            </a:r>
          </a:p>
          <a:p>
            <a:pPr>
              <a:lnSpc>
                <a:spcPct val="110000"/>
              </a:lnSpc>
              <a:buClr>
                <a:srgbClr val="FF0000"/>
              </a:buClr>
              <a:buFont typeface="Wingdings" pitchFamily="2" charset="2"/>
              <a:buChar char="§"/>
            </a:pPr>
            <a:r>
              <a:rPr lang="de-DE" sz="2600"/>
              <a:t>Rights and obligations</a:t>
            </a:r>
          </a:p>
          <a:p>
            <a:pPr>
              <a:lnSpc>
                <a:spcPct val="110000"/>
              </a:lnSpc>
              <a:buClr>
                <a:srgbClr val="FF0000"/>
              </a:buClr>
              <a:buFont typeface="Wingdings" pitchFamily="2" charset="2"/>
              <a:buChar char="§"/>
            </a:pPr>
            <a:r>
              <a:rPr lang="de-DE" sz="2600"/>
              <a:t>UITP is willing to further elaborate this initiative in the context of the activities of the Action Plan on Urban Mobility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sz="3600" b="1"/>
              <a:t>The UITP Passenger Charter</a:t>
            </a:r>
            <a:br>
              <a:rPr lang="en-GB" sz="3600" b="1"/>
            </a:br>
            <a:r>
              <a:rPr lang="en-GB" sz="3600" b="1"/>
              <a:t>- Content - </a:t>
            </a:r>
            <a:endParaRPr lang="pl-PL" sz="3600" b="1"/>
          </a:p>
        </p:txBody>
      </p:sp>
      <p:pic>
        <p:nvPicPr>
          <p:cNvPr id="56323" name="Picture 3" descr="Cover_CharterEN"/>
          <p:cNvPicPr>
            <a:picLocks noChangeAspect="1" noChangeArrowheads="1"/>
          </p:cNvPicPr>
          <p:nvPr/>
        </p:nvPicPr>
        <p:blipFill>
          <a:blip r:embed="rId3" cstate="print"/>
          <a:srcRect/>
          <a:stretch>
            <a:fillRect/>
          </a:stretch>
        </p:blipFill>
        <p:spPr bwMode="auto">
          <a:xfrm>
            <a:off x="5435600" y="1524000"/>
            <a:ext cx="3708400" cy="5334000"/>
          </a:xfrm>
          <a:prstGeom prst="rect">
            <a:avLst/>
          </a:prstGeom>
          <a:noFill/>
        </p:spPr>
      </p:pic>
      <p:sp>
        <p:nvSpPr>
          <p:cNvPr id="56324" name="Rectangle 4"/>
          <p:cNvSpPr>
            <a:spLocks noGrp="1" noChangeArrowheads="1"/>
          </p:cNvSpPr>
          <p:nvPr>
            <p:ph type="body" idx="1"/>
          </p:nvPr>
        </p:nvSpPr>
        <p:spPr>
          <a:xfrm>
            <a:off x="457200" y="1752600"/>
            <a:ext cx="4953000" cy="4724400"/>
          </a:xfrm>
          <a:noFill/>
          <a:ln/>
        </p:spPr>
        <p:txBody>
          <a:bodyPr/>
          <a:lstStyle/>
          <a:p>
            <a:pPr>
              <a:lnSpc>
                <a:spcPct val="110000"/>
              </a:lnSpc>
              <a:buClr>
                <a:srgbClr val="FF0000"/>
              </a:buClr>
              <a:buFont typeface="Wingdings" pitchFamily="2" charset="2"/>
              <a:buChar char="§"/>
            </a:pPr>
            <a:r>
              <a:rPr lang="de-DE" sz="2600"/>
              <a:t>Safety/Security</a:t>
            </a:r>
          </a:p>
          <a:p>
            <a:pPr>
              <a:lnSpc>
                <a:spcPct val="110000"/>
              </a:lnSpc>
              <a:buClr>
                <a:srgbClr val="FF0000"/>
              </a:buClr>
              <a:buFont typeface="Wingdings" pitchFamily="2" charset="2"/>
              <a:buChar char="§"/>
            </a:pPr>
            <a:r>
              <a:rPr lang="de-DE" sz="2600"/>
              <a:t>Customer information</a:t>
            </a:r>
          </a:p>
          <a:p>
            <a:pPr>
              <a:lnSpc>
                <a:spcPct val="110000"/>
              </a:lnSpc>
              <a:buClr>
                <a:srgbClr val="FF0000"/>
              </a:buClr>
              <a:buFont typeface="Wingdings" pitchFamily="2" charset="2"/>
              <a:buChar char="§"/>
            </a:pPr>
            <a:r>
              <a:rPr lang="de-DE" sz="2600"/>
              <a:t>Reliability/punctuality</a:t>
            </a:r>
          </a:p>
          <a:p>
            <a:pPr>
              <a:lnSpc>
                <a:spcPct val="110000"/>
              </a:lnSpc>
              <a:buClr>
                <a:srgbClr val="FF0000"/>
              </a:buClr>
              <a:buFont typeface="Wingdings" pitchFamily="2" charset="2"/>
              <a:buChar char="§"/>
            </a:pPr>
            <a:r>
              <a:rPr lang="de-DE" sz="2600"/>
              <a:t>Cleanliness</a:t>
            </a:r>
          </a:p>
          <a:p>
            <a:pPr>
              <a:lnSpc>
                <a:spcPct val="110000"/>
              </a:lnSpc>
              <a:buClr>
                <a:srgbClr val="FF0000"/>
              </a:buClr>
              <a:buFont typeface="Wingdings" pitchFamily="2" charset="2"/>
              <a:buChar char="§"/>
            </a:pPr>
            <a:r>
              <a:rPr lang="de-DE" sz="2600"/>
              <a:t>Journey comfort</a:t>
            </a:r>
          </a:p>
          <a:p>
            <a:pPr>
              <a:lnSpc>
                <a:spcPct val="110000"/>
              </a:lnSpc>
              <a:buClr>
                <a:srgbClr val="FF0000"/>
              </a:buClr>
              <a:buFont typeface="Wingdings" pitchFamily="2" charset="2"/>
              <a:buChar char="§"/>
            </a:pPr>
            <a:r>
              <a:rPr lang="de-DE" sz="2600"/>
              <a:t>Accessibility</a:t>
            </a:r>
          </a:p>
          <a:p>
            <a:pPr>
              <a:lnSpc>
                <a:spcPct val="110000"/>
              </a:lnSpc>
              <a:buClr>
                <a:srgbClr val="FF0000"/>
              </a:buClr>
              <a:buFont typeface="Wingdings" pitchFamily="2" charset="2"/>
              <a:buChar char="§"/>
            </a:pPr>
            <a:r>
              <a:rPr lang="de-DE" sz="2600"/>
              <a:t>Customer comments and complaints</a:t>
            </a:r>
          </a:p>
          <a:p>
            <a:pPr>
              <a:lnSpc>
                <a:spcPct val="110000"/>
              </a:lnSpc>
              <a:buClr>
                <a:srgbClr val="FF0000"/>
              </a:buClr>
              <a:buFont typeface="Wingdings" pitchFamily="2" charset="2"/>
              <a:buChar char="§"/>
            </a:pPr>
            <a:r>
              <a:rPr lang="de-DE" sz="2600"/>
              <a:t>Customer obligations</a:t>
            </a:r>
          </a:p>
          <a:p>
            <a:pPr>
              <a:lnSpc>
                <a:spcPct val="110000"/>
              </a:lnSpc>
              <a:buClr>
                <a:srgbClr val="FF0000"/>
              </a:buClr>
              <a:buFont typeface="Wingdings" pitchFamily="2" charset="2"/>
              <a:buChar char="§"/>
            </a:pPr>
            <a:endParaRPr lang="de-DE" sz="2600"/>
          </a:p>
        </p:txBody>
      </p:sp>
    </p:spTree>
  </p:cSld>
  <p:clrMapOvr>
    <a:masterClrMapping/>
  </p:clrMapOvr>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TotalTime>
  <Words>543</Words>
  <Application>Microsoft Office PowerPoint</Application>
  <PresentationFormat>On-screen Show (4:3)</PresentationFormat>
  <Paragraphs>102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Times New Roman</vt:lpstr>
      <vt:lpstr>Wingdings</vt:lpstr>
      <vt:lpstr>Watermark</vt:lpstr>
      <vt:lpstr>UITP position on the draft regulation on passenger rights for bus/coach    Ulrich Weber, UITP-EuroTeam</vt:lpstr>
      <vt:lpstr>Overview</vt:lpstr>
      <vt:lpstr>Slide 3</vt:lpstr>
      <vt:lpstr>COM proposal on bus/coach transport – main problems for local/regional PT</vt:lpstr>
      <vt:lpstr>COM(2008)817 passenger rights bus/coach - Joint transport industry proposals- </vt:lpstr>
      <vt:lpstr>COM(2008)817 passenger rights bus/coach - Current discussions in the Council - </vt:lpstr>
      <vt:lpstr>COM(2008)816 passenger rights waterborne transport - Political Agreement Council from 9 October - </vt:lpstr>
      <vt:lpstr>A possible solution:  The UITP Passenger Charter</vt:lpstr>
      <vt:lpstr>The UITP Passenger Charter - Content - </vt:lpstr>
      <vt:lpstr>Slide 10</vt:lpstr>
    </vt:vector>
  </TitlesOfParts>
  <Company>UITP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90th meeting of the  UITP EU Committee</dc:title>
  <dc:creator>UITP</dc:creator>
  <cp:lastModifiedBy>Migration2</cp:lastModifiedBy>
  <cp:revision>49</cp:revision>
  <dcterms:created xsi:type="dcterms:W3CDTF">2005-01-24T13:39:10Z</dcterms:created>
  <dcterms:modified xsi:type="dcterms:W3CDTF">2016-06-01T13:00:25Z</dcterms:modified>
</cp:coreProperties>
</file>