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11"/>
  </p:handoutMasterIdLst>
  <p:sldIdLst>
    <p:sldId id="257" r:id="rId2"/>
    <p:sldId id="258" r:id="rId3"/>
    <p:sldId id="259" r:id="rId4"/>
    <p:sldId id="262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75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CF61F48-A1D2-4607-9D8F-F97C52B6A143}" type="datetimeFigureOut">
              <a:rPr lang="fr-BE"/>
              <a:pPr>
                <a:defRPr/>
              </a:pPr>
              <a:t>1/06/2016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C3D69DA-CA66-4A0A-97F6-2376ABD2D81F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9C0A9-5E56-4AE4-AB98-C7E808ED3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C30FA-FC3A-4C92-8EFF-33EF402D7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76751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76751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071C3-16B6-4D5E-AEEE-189B04FAB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0BCC2-7456-4978-979A-3D4CE152BB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11E7C-A2EE-447A-8E13-E5108302AD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73D92-68F2-41C0-8F8E-B32B89E463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70C71-89FA-490D-9BE0-D02AE9C60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878BE7-252E-4D18-8E1A-A3EF48248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72C1B9-E72D-4B4D-8590-7A9F52507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52A93-D851-4094-BAAF-1233AEA45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>
              <a:sym typeface="Arial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BB0A1-F32A-4FF4-B13F-83AA3A42B1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457200" y="90488"/>
            <a:ext cx="8229600" cy="1509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text styles</a:t>
            </a:r>
          </a:p>
          <a:p>
            <a:pPr lvl="1"/>
            <a:r>
              <a:rPr lang="en-US" smtClean="0">
                <a:sym typeface="Arial" charset="0"/>
              </a:rPr>
              <a:t>Second level</a:t>
            </a:r>
          </a:p>
          <a:p>
            <a:pPr lvl="2"/>
            <a:r>
              <a:rPr lang="en-US" smtClean="0">
                <a:sym typeface="Arial" charset="0"/>
              </a:rPr>
              <a:t>Third level</a:t>
            </a:r>
          </a:p>
          <a:p>
            <a:pPr lvl="3"/>
            <a:r>
              <a:rPr lang="en-US" smtClean="0">
                <a:sym typeface="Arial" charset="0"/>
              </a:rPr>
              <a:t>Fourth level</a:t>
            </a:r>
          </a:p>
          <a:p>
            <a:pPr lvl="4"/>
            <a:r>
              <a:rPr lang="en-US" smtClean="0">
                <a:sym typeface="Arial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+mn-lt"/>
                <a:cs typeface="Arial" charset="0"/>
              </a:defRPr>
            </a:lvl1pPr>
            <a:lvl2pPr>
              <a:defRPr sz="1200">
                <a:solidFill>
                  <a:schemeClr val="tx1"/>
                </a:solidFill>
                <a:latin typeface="+mn-lt"/>
              </a:defRPr>
            </a:lvl2pPr>
            <a:lvl3pPr>
              <a:defRPr sz="1200">
                <a:solidFill>
                  <a:schemeClr val="tx1"/>
                </a:solidFill>
                <a:latin typeface="+mn-lt"/>
              </a:defRPr>
            </a:lvl3pPr>
            <a:lvl4pPr>
              <a:defRPr sz="1200">
                <a:solidFill>
                  <a:schemeClr val="tx1"/>
                </a:solidFill>
                <a:latin typeface="+mn-lt"/>
              </a:defRPr>
            </a:lvl4pPr>
            <a:lvl5pPr>
              <a:defRPr sz="1200">
                <a:solidFill>
                  <a:schemeClr val="tx1"/>
                </a:solidFill>
                <a:latin typeface="+mn-lt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fld id="{E93FCFB0-FC58-435C-B855-9E74C2602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Arial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9pPr>
    </p:titleStyle>
    <p:bodyStyle>
      <a:lvl1pPr marL="382588" indent="-342900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1pPr>
      <a:lvl2pPr marL="731838" indent="-285750" algn="l" rtl="0" eaLnBrk="0" fontAlgn="base" hangingPunct="0">
        <a:spcBef>
          <a:spcPts val="600"/>
        </a:spcBef>
        <a:spcAft>
          <a:spcPct val="0"/>
        </a:spcAft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2pPr>
      <a:lvl3pPr marL="1131888" indent="-228600" algn="l" rtl="0" eaLnBrk="0" fontAlgn="base" hangingPunct="0">
        <a:spcBef>
          <a:spcPts val="600"/>
        </a:spcBef>
        <a:spcAft>
          <a:spcPct val="0"/>
        </a:spcAft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3pPr>
      <a:lvl4pPr marL="1589088" indent="-228600" algn="l" rtl="0" eaLnBrk="0" fontAlgn="base" hangingPunct="0">
        <a:spcBef>
          <a:spcPts val="500"/>
        </a:spcBef>
        <a:spcAft>
          <a:spcPct val="0"/>
        </a:spcAft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4pPr>
      <a:lvl5pPr marL="2046288" indent="-228600" algn="l" rtl="0" eaLnBrk="0" fontAlgn="base" hangingPunct="0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5pPr>
      <a:lvl6pPr marL="25034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6pPr>
      <a:lvl7pPr marL="29606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7pPr>
      <a:lvl8pPr marL="34178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8pPr>
      <a:lvl9pPr marL="38750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A56F1289-F982-4360-A858-9E98F889D857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1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>
          <a:xfrm>
            <a:off x="1042988" y="2708275"/>
            <a:ext cx="7058025" cy="2376488"/>
          </a:xfrm>
        </p:spPr>
        <p:txBody>
          <a:bodyPr rIns="132080"/>
          <a:lstStyle/>
          <a:p>
            <a:pPr indent="0" eaLnBrk="1" hangingPunct="1">
              <a:defRPr/>
            </a:pPr>
            <a:r>
              <a:rPr lang="en-US" sz="3600" b="1" dirty="0" smtClean="0">
                <a:latin typeface="+mn-lt"/>
              </a:rPr>
              <a:t>Successful cooperation between modes coach/train/air/shipping (integrated services): the travel agent’s perspective</a:t>
            </a:r>
            <a:r>
              <a:rPr lang="en-US" sz="3200" b="1" dirty="0" smtClean="0">
                <a:solidFill>
                  <a:srgbClr val="163D6A"/>
                </a:solidFill>
                <a:latin typeface="+mn-lt"/>
                <a:sym typeface="Wingdings" pitchFamily="2" charset="2"/>
              </a:rPr>
              <a:t/>
            </a:r>
            <a:br>
              <a:rPr lang="en-US" sz="3200" b="1" dirty="0" smtClean="0">
                <a:solidFill>
                  <a:srgbClr val="163D6A"/>
                </a:solidFill>
                <a:latin typeface="+mn-lt"/>
                <a:sym typeface="Wingdings" pitchFamily="2" charset="2"/>
              </a:rPr>
            </a:br>
            <a:r>
              <a:rPr lang="en-US" sz="3200" b="1" dirty="0" smtClean="0">
                <a:solidFill>
                  <a:srgbClr val="163D6A"/>
                </a:solidFill>
                <a:sym typeface="Wingdings" pitchFamily="2" charset="2"/>
              </a:rPr>
              <a:t/>
            </a:r>
            <a:br>
              <a:rPr lang="en-US" sz="3200" b="1" dirty="0" smtClean="0">
                <a:solidFill>
                  <a:srgbClr val="163D6A"/>
                </a:solidFill>
                <a:sym typeface="Wingdings" pitchFamily="2" charset="2"/>
              </a:rPr>
            </a:br>
            <a:r>
              <a:rPr lang="fr-FR" sz="3200" b="1" dirty="0" smtClean="0">
                <a:solidFill>
                  <a:srgbClr val="163D6A"/>
                </a:solidFill>
                <a:sym typeface="Wingdings" pitchFamily="2" charset="2"/>
              </a:rPr>
              <a:t/>
            </a:r>
            <a:br>
              <a:rPr lang="fr-FR" sz="3200" b="1" dirty="0" smtClean="0">
                <a:solidFill>
                  <a:srgbClr val="163D6A"/>
                </a:solidFill>
                <a:sym typeface="Wingdings" pitchFamily="2" charset="2"/>
              </a:rPr>
            </a:br>
            <a:endParaRPr lang="en-US" sz="3200" dirty="0" smtClean="0">
              <a:solidFill>
                <a:srgbClr val="006699"/>
              </a:solidFill>
            </a:endParaRPr>
          </a:p>
        </p:txBody>
      </p:sp>
      <p:sp>
        <p:nvSpPr>
          <p:cNvPr id="2053" name="Rectangle 1"/>
          <p:cNvSpPr>
            <a:spLocks noChangeArrowheads="1"/>
          </p:cNvSpPr>
          <p:nvPr/>
        </p:nvSpPr>
        <p:spPr bwMode="auto">
          <a:xfrm>
            <a:off x="323850" y="804863"/>
            <a:ext cx="7596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7</a:t>
            </a:r>
            <a:r>
              <a:rPr lang="en-US" sz="2000" b="1" baseline="30000">
                <a:solidFill>
                  <a:schemeClr val="bg1"/>
                </a:solidFill>
              </a:rPr>
              <a:t>th</a:t>
            </a:r>
            <a:r>
              <a:rPr lang="en-US" sz="2000" b="1">
                <a:solidFill>
                  <a:schemeClr val="bg1"/>
                </a:solidFill>
              </a:rPr>
              <a:t> European Bus and Coach Forum, 20 October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B585A697-8FB0-4615-889E-2FA8127FDB1F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2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076" name="Rectangle 1"/>
          <p:cNvSpPr>
            <a:spLocks noChangeArrowheads="1"/>
          </p:cNvSpPr>
          <p:nvPr/>
        </p:nvSpPr>
        <p:spPr bwMode="auto">
          <a:xfrm>
            <a:off x="323850" y="804863"/>
            <a:ext cx="7596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7</a:t>
            </a:r>
            <a:r>
              <a:rPr lang="en-US" sz="2000" b="1" baseline="30000">
                <a:solidFill>
                  <a:schemeClr val="bg1"/>
                </a:solidFill>
              </a:rPr>
              <a:t>th</a:t>
            </a:r>
            <a:r>
              <a:rPr lang="en-US" sz="2000" b="1">
                <a:solidFill>
                  <a:schemeClr val="bg1"/>
                </a:solidFill>
              </a:rPr>
              <a:t> European Bus and Coach Forum, 20 October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288" y="1484313"/>
            <a:ext cx="8280400" cy="3970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 err="1"/>
              <a:t>Intermodality</a:t>
            </a:r>
            <a:r>
              <a:rPr lang="en-GB" sz="3600" dirty="0"/>
              <a:t> is key for travel and tourism: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Enhances efficiency on the side of the transport operators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Improves ease of travelling for travellers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Minimises impact on the environment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5342201F-329A-46B0-8D15-B0FCC2A653FC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3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4100" name="Rectangle 1"/>
          <p:cNvSpPr>
            <a:spLocks noChangeArrowheads="1"/>
          </p:cNvSpPr>
          <p:nvPr/>
        </p:nvSpPr>
        <p:spPr bwMode="auto">
          <a:xfrm>
            <a:off x="323850" y="804863"/>
            <a:ext cx="7596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7</a:t>
            </a:r>
            <a:r>
              <a:rPr lang="en-US" sz="2000" b="1" baseline="30000">
                <a:solidFill>
                  <a:schemeClr val="bg1"/>
                </a:solidFill>
              </a:rPr>
              <a:t>th</a:t>
            </a:r>
            <a:r>
              <a:rPr lang="en-US" sz="2000" b="1">
                <a:solidFill>
                  <a:schemeClr val="bg1"/>
                </a:solidFill>
              </a:rPr>
              <a:t> European Bus and Coach Forum, 20 October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288" y="1484313"/>
            <a:ext cx="8280400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/>
              <a:t>From travel agents and tour operators’ perspective it is very important: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Offer a seamless travel experience to customers: door-to-door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Offer a greater choice: routes, prices, carbon footprint, etc. </a:t>
            </a:r>
          </a:p>
          <a:p>
            <a:pPr marL="273050" indent="-273050">
              <a:defRPr/>
            </a:pPr>
            <a:endParaRPr lang="fr-BE" sz="3600" dirty="0"/>
          </a:p>
          <a:p>
            <a:pPr marL="273050" indent="-273050">
              <a:buFontTx/>
              <a:buChar char="-"/>
              <a:defRPr/>
            </a:pPr>
            <a:endParaRPr lang="fr-BE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05110C8C-6677-4033-8652-02AAA91FBDB3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4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5124" name="Rectangle 1"/>
          <p:cNvSpPr>
            <a:spLocks noChangeArrowheads="1"/>
          </p:cNvSpPr>
          <p:nvPr/>
        </p:nvSpPr>
        <p:spPr bwMode="auto">
          <a:xfrm>
            <a:off x="323850" y="804863"/>
            <a:ext cx="7596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7</a:t>
            </a:r>
            <a:r>
              <a:rPr lang="en-US" sz="2000" b="1" baseline="30000">
                <a:solidFill>
                  <a:schemeClr val="bg1"/>
                </a:solidFill>
              </a:rPr>
              <a:t>th</a:t>
            </a:r>
            <a:r>
              <a:rPr lang="en-US" sz="2000" b="1">
                <a:solidFill>
                  <a:schemeClr val="bg1"/>
                </a:solidFill>
              </a:rPr>
              <a:t> European Bus and Coach Forum, 20 October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288" y="1484313"/>
            <a:ext cx="8280400" cy="84026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/>
              <a:t>Travel agents / tour operators need: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Access to fares and route information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Reservation and issuance of tickets – </a:t>
            </a:r>
            <a:r>
              <a:rPr lang="en-GB" sz="2400" dirty="0"/>
              <a:t>(GDSs or other reservation system)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Settlement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Multi-modal journey planning – bus often integrated in national MMJP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Long-term vision: multi-modal					reservation and ticketing </a:t>
            </a:r>
          </a:p>
          <a:p>
            <a:pPr marL="273050" indent="-273050">
              <a:buFontTx/>
              <a:buChar char="-"/>
              <a:defRPr/>
            </a:pPr>
            <a:endParaRPr lang="fr-BE" sz="3600" dirty="0"/>
          </a:p>
          <a:p>
            <a:pPr marL="273050" indent="-273050">
              <a:buFontTx/>
              <a:buChar char="-"/>
              <a:defRPr/>
            </a:pPr>
            <a:endParaRPr lang="fr-BE" sz="3600" dirty="0"/>
          </a:p>
          <a:p>
            <a:pPr marL="273050" indent="-273050">
              <a:buFontTx/>
              <a:buChar char="-"/>
              <a:defRPr/>
            </a:pPr>
            <a:endParaRPr lang="fr-BE" sz="3600" dirty="0"/>
          </a:p>
          <a:p>
            <a:pPr marL="273050" indent="-273050">
              <a:buFontTx/>
              <a:buChar char="-"/>
              <a:defRPr/>
            </a:pPr>
            <a:endParaRPr lang="fr-BE" sz="3600" dirty="0"/>
          </a:p>
          <a:p>
            <a:pPr marL="273050" indent="-273050">
              <a:defRPr/>
            </a:pPr>
            <a:endParaRPr lang="fr-BE" sz="3600" dirty="0"/>
          </a:p>
          <a:p>
            <a:pPr marL="273050" indent="-273050">
              <a:buFontTx/>
              <a:buChar char="-"/>
              <a:defRPr/>
            </a:pPr>
            <a:endParaRPr lang="fr-BE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B120F7FA-981F-40E4-AF79-BCDC66DC9634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5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6148" name="Rectangle 1"/>
          <p:cNvSpPr>
            <a:spLocks noChangeArrowheads="1"/>
          </p:cNvSpPr>
          <p:nvPr/>
        </p:nvSpPr>
        <p:spPr bwMode="auto">
          <a:xfrm>
            <a:off x="323850" y="804863"/>
            <a:ext cx="7596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7</a:t>
            </a:r>
            <a:r>
              <a:rPr lang="en-US" sz="2000" b="1" baseline="30000">
                <a:solidFill>
                  <a:schemeClr val="bg1"/>
                </a:solidFill>
              </a:rPr>
              <a:t>th</a:t>
            </a:r>
            <a:r>
              <a:rPr lang="en-US" sz="2000" b="1">
                <a:solidFill>
                  <a:schemeClr val="bg1"/>
                </a:solidFill>
              </a:rPr>
              <a:t> European Bus and Coach Forum, 20 October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288" y="1341438"/>
            <a:ext cx="8280400" cy="6184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/>
              <a:t>Many good initiatives:</a:t>
            </a:r>
          </a:p>
          <a:p>
            <a:pPr marL="447675" indent="-174625">
              <a:buClr>
                <a:srgbClr val="FF9900"/>
              </a:buClr>
              <a:buFont typeface="Wingdings" pitchFamily="2" charset="2"/>
              <a:buChar char="§"/>
              <a:defRPr/>
            </a:pPr>
            <a:r>
              <a:rPr lang="en-GB" sz="3600" dirty="0"/>
              <a:t> Air – rail</a:t>
            </a:r>
          </a:p>
          <a:p>
            <a:pPr marL="447675" indent="-174625">
              <a:buClr>
                <a:srgbClr val="FF9900"/>
              </a:buClr>
              <a:buFont typeface="Wingdings" pitchFamily="2" charset="2"/>
              <a:buChar char="§"/>
              <a:defRPr/>
            </a:pPr>
            <a:r>
              <a:rPr lang="en-GB" sz="3600" dirty="0"/>
              <a:t> Air – cruise</a:t>
            </a:r>
          </a:p>
          <a:p>
            <a:pPr marL="447675" indent="-174625">
              <a:buClr>
                <a:srgbClr val="FF9900"/>
              </a:buClr>
              <a:buFont typeface="Wingdings" pitchFamily="2" charset="2"/>
              <a:buChar char="§"/>
              <a:defRPr/>
            </a:pPr>
            <a:r>
              <a:rPr lang="en-GB" sz="3600" dirty="0"/>
              <a:t> Rail – bus </a:t>
            </a:r>
          </a:p>
          <a:p>
            <a:pPr marL="447675" indent="-174625">
              <a:buClr>
                <a:srgbClr val="FF9900"/>
              </a:buClr>
              <a:buFont typeface="Wingdings" pitchFamily="2" charset="2"/>
              <a:buChar char="§"/>
              <a:defRPr/>
            </a:pPr>
            <a:r>
              <a:rPr lang="en-GB" sz="3600" dirty="0"/>
              <a:t> Air – bus </a:t>
            </a:r>
          </a:p>
          <a:p>
            <a:pPr>
              <a:defRPr/>
            </a:pPr>
            <a:r>
              <a:rPr lang="en-GB" sz="3600" dirty="0">
                <a:solidFill>
                  <a:srgbClr val="FF0000"/>
                </a:solidFill>
              </a:rPr>
              <a:t>BUT</a:t>
            </a:r>
            <a:r>
              <a:rPr lang="en-GB" sz="3600" dirty="0"/>
              <a:t>: They remain initiatives – no political, legal and technical framework in place yet</a:t>
            </a:r>
          </a:p>
          <a:p>
            <a:pPr>
              <a:buFontTx/>
              <a:buChar char="-"/>
              <a:defRPr/>
            </a:pPr>
            <a:endParaRPr lang="fr-BE" sz="3600" dirty="0"/>
          </a:p>
          <a:p>
            <a:pPr marL="273050" indent="-273050">
              <a:defRPr/>
            </a:pPr>
            <a:endParaRPr lang="fr-BE" sz="3600" dirty="0"/>
          </a:p>
          <a:p>
            <a:pPr marL="273050" indent="-273050">
              <a:buFontTx/>
              <a:buChar char="-"/>
              <a:defRPr/>
            </a:pPr>
            <a:endParaRPr lang="fr-BE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258B30EB-311D-4091-93D7-2193A3D49F4C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6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7172" name="Rectangle 1"/>
          <p:cNvSpPr>
            <a:spLocks noChangeArrowheads="1"/>
          </p:cNvSpPr>
          <p:nvPr/>
        </p:nvSpPr>
        <p:spPr bwMode="auto">
          <a:xfrm>
            <a:off x="323850" y="804863"/>
            <a:ext cx="7596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7</a:t>
            </a:r>
            <a:r>
              <a:rPr lang="en-US" sz="2000" b="1" baseline="30000">
                <a:solidFill>
                  <a:schemeClr val="bg1"/>
                </a:solidFill>
              </a:rPr>
              <a:t>th</a:t>
            </a:r>
            <a:r>
              <a:rPr lang="en-US" sz="2000" b="1">
                <a:solidFill>
                  <a:schemeClr val="bg1"/>
                </a:solidFill>
              </a:rPr>
              <a:t> European Bus and Coach Forum, 20 October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288" y="1341438"/>
            <a:ext cx="8497887" cy="78470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/>
              <a:t>EU political framework – One of the goals of the White Paper on Transport 2011:</a:t>
            </a:r>
          </a:p>
          <a:p>
            <a:pPr>
              <a:defRPr/>
            </a:pPr>
            <a:r>
              <a:rPr lang="en-GB" sz="3600" dirty="0"/>
              <a:t>By 2020, establish the framework for a European multimodal transport information, management and payment system</a:t>
            </a:r>
          </a:p>
          <a:p>
            <a:pPr marL="534988" indent="-534988">
              <a:defRPr/>
            </a:pPr>
            <a:r>
              <a:rPr lang="en-GB" sz="3600" dirty="0">
                <a:solidFill>
                  <a:srgbClr val="FF0000"/>
                </a:solidFill>
                <a:sym typeface="Wingdings"/>
              </a:rPr>
              <a:t></a:t>
            </a:r>
            <a:r>
              <a:rPr lang="en-GB" sz="3600" dirty="0">
                <a:sym typeface="Wingdings"/>
              </a:rPr>
              <a:t>	</a:t>
            </a:r>
            <a:r>
              <a:rPr lang="en-GB" sz="3600" dirty="0">
                <a:solidFill>
                  <a:srgbClr val="FF0000"/>
                </a:solidFill>
                <a:sym typeface="Wingdings"/>
              </a:rPr>
              <a:t>Support of travel agents &amp; tour 					operators</a:t>
            </a:r>
            <a:endParaRPr lang="en-GB" sz="3600" dirty="0">
              <a:solidFill>
                <a:srgbClr val="FF0000"/>
              </a:solidFill>
            </a:endParaRPr>
          </a:p>
          <a:p>
            <a:pPr>
              <a:defRPr/>
            </a:pPr>
            <a:endParaRPr lang="fr-BE" sz="3600" dirty="0"/>
          </a:p>
          <a:p>
            <a:pPr>
              <a:defRPr/>
            </a:pPr>
            <a:endParaRPr lang="fr-BE" sz="3600" dirty="0"/>
          </a:p>
          <a:p>
            <a:pPr>
              <a:buFontTx/>
              <a:buChar char="-"/>
              <a:defRPr/>
            </a:pPr>
            <a:endParaRPr lang="fr-BE" sz="3600" dirty="0"/>
          </a:p>
          <a:p>
            <a:pPr marL="273050" indent="-273050">
              <a:defRPr/>
            </a:pPr>
            <a:endParaRPr lang="fr-BE" sz="3600" dirty="0"/>
          </a:p>
          <a:p>
            <a:pPr marL="273050" indent="-273050">
              <a:buFontTx/>
              <a:buChar char="-"/>
              <a:defRPr/>
            </a:pPr>
            <a:endParaRPr lang="fr-BE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DD117A44-E6BE-4A2F-9031-ECFEAB0AD815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7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8196" name="Rectangle 1"/>
          <p:cNvSpPr>
            <a:spLocks noChangeArrowheads="1"/>
          </p:cNvSpPr>
          <p:nvPr/>
        </p:nvSpPr>
        <p:spPr bwMode="auto">
          <a:xfrm>
            <a:off x="323850" y="804863"/>
            <a:ext cx="7596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7</a:t>
            </a:r>
            <a:r>
              <a:rPr lang="en-US" sz="2000" b="1" baseline="30000">
                <a:solidFill>
                  <a:schemeClr val="bg1"/>
                </a:solidFill>
              </a:rPr>
              <a:t>th</a:t>
            </a:r>
            <a:r>
              <a:rPr lang="en-US" sz="2000" b="1">
                <a:solidFill>
                  <a:schemeClr val="bg1"/>
                </a:solidFill>
              </a:rPr>
              <a:t> European Bus and Coach Forum, 20 October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288" y="1341438"/>
            <a:ext cx="8280400" cy="4892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3600" dirty="0"/>
              <a:t>However, many challenges &amp; barriers: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Lack of support of </a:t>
            </a:r>
            <a:r>
              <a:rPr lang="en-GB" sz="3600" dirty="0" err="1"/>
              <a:t>intermodality</a:t>
            </a:r>
            <a:r>
              <a:rPr lang="en-GB" sz="3600" dirty="0"/>
              <a:t> </a:t>
            </a:r>
          </a:p>
          <a:p>
            <a:pPr marL="273050" indent="-273050">
              <a:defRPr/>
            </a:pPr>
            <a:r>
              <a:rPr lang="en-GB" sz="2000" dirty="0"/>
              <a:t>	</a:t>
            </a:r>
            <a:r>
              <a:rPr lang="en-GB" sz="2400" dirty="0"/>
              <a:t>(multi-stakeholders &amp; competitors)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Data collection and sharing</a:t>
            </a:r>
          </a:p>
          <a:p>
            <a:pPr marL="273050" indent="-273050">
              <a:defRPr/>
            </a:pPr>
            <a:r>
              <a:rPr lang="en-GB" sz="2400" dirty="0"/>
              <a:t>	(reliability of data, ownership of data, cost of data, real-time data, etc.)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Standardisation of data and processes</a:t>
            </a:r>
          </a:p>
          <a:p>
            <a:pPr marL="273050" indent="-273050">
              <a:defRPr/>
            </a:pPr>
            <a:r>
              <a:rPr lang="en-GB" sz="2400" dirty="0"/>
              <a:t>	(air standardised, rail only now under way - TAP TSI)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 Commercial: Revenue-sharing </a:t>
            </a:r>
          </a:p>
          <a:p>
            <a:pPr>
              <a:buFontTx/>
              <a:buChar char="-"/>
              <a:defRPr/>
            </a:pPr>
            <a:endParaRPr lang="fr-BE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08FEA9EF-06A0-4B69-ADC8-FD6B1192097E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8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220" name="Rectangle 1"/>
          <p:cNvSpPr>
            <a:spLocks noChangeArrowheads="1"/>
          </p:cNvSpPr>
          <p:nvPr/>
        </p:nvSpPr>
        <p:spPr bwMode="auto">
          <a:xfrm>
            <a:off x="323850" y="804863"/>
            <a:ext cx="7596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7</a:t>
            </a:r>
            <a:r>
              <a:rPr lang="en-US" sz="2000" b="1" baseline="30000">
                <a:solidFill>
                  <a:schemeClr val="bg1"/>
                </a:solidFill>
              </a:rPr>
              <a:t>th</a:t>
            </a:r>
            <a:r>
              <a:rPr lang="en-US" sz="2000" b="1">
                <a:solidFill>
                  <a:schemeClr val="bg1"/>
                </a:solidFill>
              </a:rPr>
              <a:t> European Bus and Coach Forum, 20 October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288" y="1341438"/>
            <a:ext cx="8280400" cy="5078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Tx/>
              <a:buChar char="-"/>
              <a:defRPr/>
            </a:pPr>
            <a:endParaRPr lang="fr-BE" sz="3600" dirty="0"/>
          </a:p>
          <a:p>
            <a:pPr>
              <a:defRPr/>
            </a:pPr>
            <a:r>
              <a:rPr lang="en-GB" sz="3600" dirty="0"/>
              <a:t>The potential of multimodal travel has not yet been fully exploited, but: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Political will to set framework conditions</a:t>
            </a:r>
          </a:p>
          <a:p>
            <a:pPr marL="273050" indent="-273050">
              <a:buFontTx/>
              <a:buChar char="-"/>
              <a:defRPr/>
            </a:pPr>
            <a:r>
              <a:rPr lang="en-GB" sz="3600" dirty="0"/>
              <a:t>Successful cooperation examples are in place</a:t>
            </a:r>
          </a:p>
          <a:p>
            <a:pPr marL="273050" indent="-273050">
              <a:defRPr/>
            </a:pPr>
            <a:endParaRPr lang="fr-BE" sz="3600" dirty="0"/>
          </a:p>
          <a:p>
            <a:pPr>
              <a:defRPr/>
            </a:pPr>
            <a:r>
              <a:rPr lang="fr-BE" sz="3600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3611E8FA-E843-47CB-9191-B49C020B727D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9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0244" name="Rectangle 1"/>
          <p:cNvSpPr>
            <a:spLocks noChangeArrowheads="1"/>
          </p:cNvSpPr>
          <p:nvPr/>
        </p:nvSpPr>
        <p:spPr bwMode="auto">
          <a:xfrm>
            <a:off x="323850" y="804863"/>
            <a:ext cx="75961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</a:rPr>
              <a:t>7</a:t>
            </a:r>
            <a:r>
              <a:rPr lang="en-US" sz="2000" b="1" baseline="30000">
                <a:solidFill>
                  <a:schemeClr val="bg1"/>
                </a:solidFill>
              </a:rPr>
              <a:t>th</a:t>
            </a:r>
            <a:r>
              <a:rPr lang="en-US" sz="2000" b="1">
                <a:solidFill>
                  <a:schemeClr val="bg1"/>
                </a:solidFill>
              </a:rPr>
              <a:t> European Bus and Coach Forum, 20 October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288" y="1341438"/>
            <a:ext cx="8280400" cy="3908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buFontTx/>
              <a:buChar char="-"/>
              <a:defRPr/>
            </a:pPr>
            <a:endParaRPr lang="fr-BE" sz="4400" dirty="0"/>
          </a:p>
          <a:p>
            <a:pPr algn="ctr">
              <a:defRPr/>
            </a:pPr>
            <a:endParaRPr lang="fr-BE" sz="4400" dirty="0"/>
          </a:p>
          <a:p>
            <a:pPr algn="ctr">
              <a:defRPr/>
            </a:pPr>
            <a:endParaRPr lang="fr-BE" sz="4400" dirty="0"/>
          </a:p>
          <a:p>
            <a:pPr algn="ctr">
              <a:defRPr/>
            </a:pPr>
            <a:r>
              <a:rPr lang="fr-BE" sz="4400" dirty="0" err="1"/>
              <a:t>Thank</a:t>
            </a:r>
            <a:r>
              <a:rPr lang="fr-BE" sz="4400" dirty="0"/>
              <a:t> </a:t>
            </a:r>
            <a:r>
              <a:rPr lang="fr-BE" sz="4400" dirty="0" err="1"/>
              <a:t>you</a:t>
            </a:r>
            <a:r>
              <a:rPr lang="fr-BE" sz="4400" dirty="0"/>
              <a:t> for </a:t>
            </a:r>
            <a:r>
              <a:rPr lang="fr-BE" sz="4400" dirty="0" err="1"/>
              <a:t>your</a:t>
            </a:r>
            <a:r>
              <a:rPr lang="fr-BE" sz="4400" dirty="0"/>
              <a:t> attention!</a:t>
            </a:r>
          </a:p>
          <a:p>
            <a:pPr marL="273050" indent="-273050">
              <a:defRPr/>
            </a:pPr>
            <a:endParaRPr lang="fr-BE" sz="3600" dirty="0"/>
          </a:p>
          <a:p>
            <a:pPr>
              <a:defRPr/>
            </a:pPr>
            <a:r>
              <a:rPr lang="fr-BE" sz="3600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Arial"/>
        <a:ea typeface="ヒラギノ角ゴ ProN W3"/>
        <a:cs typeface="ヒラギノ角ゴ ProN W3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Pages>0</Pages>
  <Words>333</Words>
  <Characters>0</Characters>
  <Application>Microsoft Office PowerPoint</Application>
  <PresentationFormat>On-screen Show (4:3)</PresentationFormat>
  <Lines>0</Lines>
  <Paragraphs>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ヒラギノ角ゴ ProN W3</vt:lpstr>
      <vt:lpstr>Calibri</vt:lpstr>
      <vt:lpstr>Wingdings</vt:lpstr>
      <vt:lpstr>Title &amp; Bullets</vt:lpstr>
      <vt:lpstr>Successful cooperation between modes coach/train/air/shipping (integrated services): the travel agent’s perspective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for Tourism in the European Part of the Mediterranean   The views of the European Travel Agents and Tour Operators</dc:title>
  <dc:creator>ectaa</dc:creator>
  <cp:lastModifiedBy>Migration2</cp:lastModifiedBy>
  <cp:revision>20</cp:revision>
  <dcterms:modified xsi:type="dcterms:W3CDTF">2016-06-01T11:29:07Z</dcterms:modified>
</cp:coreProperties>
</file>