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37"/>
  </p:notesMasterIdLst>
  <p:handoutMasterIdLst>
    <p:handoutMasterId r:id="rId38"/>
  </p:handoutMasterIdLst>
  <p:sldIdLst>
    <p:sldId id="387" r:id="rId2"/>
    <p:sldId id="395" r:id="rId3"/>
    <p:sldId id="430" r:id="rId4"/>
    <p:sldId id="396" r:id="rId5"/>
    <p:sldId id="371" r:id="rId6"/>
    <p:sldId id="351" r:id="rId7"/>
    <p:sldId id="374" r:id="rId8"/>
    <p:sldId id="372" r:id="rId9"/>
    <p:sldId id="373" r:id="rId10"/>
    <p:sldId id="375" r:id="rId11"/>
    <p:sldId id="422" r:id="rId12"/>
    <p:sldId id="323" r:id="rId13"/>
    <p:sldId id="424" r:id="rId14"/>
    <p:sldId id="425" r:id="rId15"/>
    <p:sldId id="426" r:id="rId16"/>
    <p:sldId id="427" r:id="rId17"/>
    <p:sldId id="428" r:id="rId18"/>
    <p:sldId id="392" r:id="rId19"/>
    <p:sldId id="417" r:id="rId20"/>
    <p:sldId id="418" r:id="rId21"/>
    <p:sldId id="419" r:id="rId22"/>
    <p:sldId id="429" r:id="rId23"/>
    <p:sldId id="416" r:id="rId24"/>
    <p:sldId id="432" r:id="rId25"/>
    <p:sldId id="433" r:id="rId26"/>
    <p:sldId id="434" r:id="rId27"/>
    <p:sldId id="435" r:id="rId28"/>
    <p:sldId id="436" r:id="rId29"/>
    <p:sldId id="440" r:id="rId30"/>
    <p:sldId id="437" r:id="rId31"/>
    <p:sldId id="438" r:id="rId32"/>
    <p:sldId id="439" r:id="rId33"/>
    <p:sldId id="441" r:id="rId34"/>
    <p:sldId id="431" r:id="rId35"/>
    <p:sldId id="388" r:id="rId36"/>
  </p:sldIdLst>
  <p:sldSz cx="9144000" cy="6858000" type="screen4x3"/>
  <p:notesSz cx="6669088" cy="9928225"/>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48"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48"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48"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48"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48" charset="-128"/>
        <a:cs typeface="+mn-cs"/>
      </a:defRPr>
    </a:lvl5pPr>
    <a:lvl6pPr marL="2286000" algn="l" defTabSz="914400" rtl="0" eaLnBrk="1" latinLnBrk="0" hangingPunct="1">
      <a:defRPr sz="2400" kern="1200">
        <a:solidFill>
          <a:schemeClr val="tx1"/>
        </a:solidFill>
        <a:latin typeface="Arial" charset="0"/>
        <a:ea typeface="ＭＳ Ｐゴシック" pitchFamily="48" charset="-128"/>
        <a:cs typeface="+mn-cs"/>
      </a:defRPr>
    </a:lvl6pPr>
    <a:lvl7pPr marL="2743200" algn="l" defTabSz="914400" rtl="0" eaLnBrk="1" latinLnBrk="0" hangingPunct="1">
      <a:defRPr sz="2400" kern="1200">
        <a:solidFill>
          <a:schemeClr val="tx1"/>
        </a:solidFill>
        <a:latin typeface="Arial" charset="0"/>
        <a:ea typeface="ＭＳ Ｐゴシック" pitchFamily="48" charset="-128"/>
        <a:cs typeface="+mn-cs"/>
      </a:defRPr>
    </a:lvl7pPr>
    <a:lvl8pPr marL="3200400" algn="l" defTabSz="914400" rtl="0" eaLnBrk="1" latinLnBrk="0" hangingPunct="1">
      <a:defRPr sz="2400" kern="1200">
        <a:solidFill>
          <a:schemeClr val="tx1"/>
        </a:solidFill>
        <a:latin typeface="Arial" charset="0"/>
        <a:ea typeface="ＭＳ Ｐゴシック" pitchFamily="48" charset="-128"/>
        <a:cs typeface="+mn-cs"/>
      </a:defRPr>
    </a:lvl8pPr>
    <a:lvl9pPr marL="3657600" algn="l" defTabSz="914400" rtl="0" eaLnBrk="1" latinLnBrk="0" hangingPunct="1">
      <a:defRPr sz="2400" kern="1200">
        <a:solidFill>
          <a:schemeClr val="tx1"/>
        </a:solidFill>
        <a:latin typeface="Arial" charset="0"/>
        <a:ea typeface="ＭＳ Ｐゴシック" pitchFamily="48"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oroskr"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6600"/>
    <a:srgbClr val="99FF99"/>
    <a:srgbClr val="3333FF"/>
    <a:srgbClr val="33CC33"/>
    <a:srgbClr val="333399"/>
    <a:srgbClr val="CCECFF"/>
    <a:srgbClr val="996600"/>
    <a:srgbClr val="99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7269" autoAdjust="0"/>
    <p:restoredTop sz="98805" autoAdjust="0"/>
  </p:normalViewPr>
  <p:slideViewPr>
    <p:cSldViewPr>
      <p:cViewPr>
        <p:scale>
          <a:sx n="66" d="100"/>
          <a:sy n="66" d="100"/>
        </p:scale>
        <p:origin x="-2130" y="-9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7926"/>
    </p:cViewPr>
  </p:sorterViewPr>
  <p:notesViewPr>
    <p:cSldViewPr>
      <p:cViewPr>
        <p:scale>
          <a:sx n="100" d="100"/>
          <a:sy n="100" d="100"/>
        </p:scale>
        <p:origin x="-798" y="-72"/>
      </p:cViewPr>
      <p:guideLst>
        <p:guide orient="horz" pos="3128"/>
        <p:guide pos="210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890838" cy="496888"/>
          </a:xfrm>
          <a:prstGeom prst="rect">
            <a:avLst/>
          </a:prstGeom>
          <a:noFill/>
          <a:ln w="9525">
            <a:noFill/>
            <a:miter lim="800000"/>
            <a:headEnd/>
            <a:tailEnd/>
          </a:ln>
        </p:spPr>
        <p:txBody>
          <a:bodyPr vert="horz" wrap="square" lIns="90102" tIns="45050" rIns="90102" bIns="45050" numCol="1" anchor="t" anchorCtr="0" compatLnSpc="1">
            <a:prstTxWarp prst="textNoShape">
              <a:avLst/>
            </a:prstTxWarp>
          </a:bodyPr>
          <a:lstStyle>
            <a:lvl1pPr defTabSz="901700">
              <a:defRPr sz="1200">
                <a:latin typeface="Times New Roman" pitchFamily="18" charset="0"/>
              </a:defRPr>
            </a:lvl1pPr>
          </a:lstStyle>
          <a:p>
            <a:pPr>
              <a:defRPr/>
            </a:pPr>
            <a:endParaRPr lang="en-US"/>
          </a:p>
        </p:txBody>
      </p:sp>
      <p:sp>
        <p:nvSpPr>
          <p:cNvPr id="17411" name="Rectangle 3"/>
          <p:cNvSpPr>
            <a:spLocks noGrp="1" noChangeArrowheads="1"/>
          </p:cNvSpPr>
          <p:nvPr>
            <p:ph type="dt" sz="quarter" idx="1"/>
          </p:nvPr>
        </p:nvSpPr>
        <p:spPr bwMode="auto">
          <a:xfrm>
            <a:off x="3778250" y="0"/>
            <a:ext cx="2890838" cy="496888"/>
          </a:xfrm>
          <a:prstGeom prst="rect">
            <a:avLst/>
          </a:prstGeom>
          <a:noFill/>
          <a:ln w="9525">
            <a:noFill/>
            <a:miter lim="800000"/>
            <a:headEnd/>
            <a:tailEnd/>
          </a:ln>
        </p:spPr>
        <p:txBody>
          <a:bodyPr vert="horz" wrap="square" lIns="90102" tIns="45050" rIns="90102" bIns="45050" numCol="1" anchor="t" anchorCtr="0" compatLnSpc="1">
            <a:prstTxWarp prst="textNoShape">
              <a:avLst/>
            </a:prstTxWarp>
          </a:bodyPr>
          <a:lstStyle>
            <a:lvl1pPr algn="r" defTabSz="901700">
              <a:defRPr sz="1200">
                <a:latin typeface="Times New Roman" pitchFamily="18" charset="0"/>
              </a:defRPr>
            </a:lvl1pPr>
          </a:lstStyle>
          <a:p>
            <a:pPr>
              <a:defRPr/>
            </a:pPr>
            <a:endParaRPr lang="en-US"/>
          </a:p>
        </p:txBody>
      </p:sp>
      <p:sp>
        <p:nvSpPr>
          <p:cNvPr id="17412" name="Rectangle 4"/>
          <p:cNvSpPr>
            <a:spLocks noGrp="1" noChangeArrowheads="1"/>
          </p:cNvSpPr>
          <p:nvPr>
            <p:ph type="ftr" sz="quarter" idx="2"/>
          </p:nvPr>
        </p:nvSpPr>
        <p:spPr bwMode="auto">
          <a:xfrm>
            <a:off x="0" y="9431338"/>
            <a:ext cx="2890838" cy="496887"/>
          </a:xfrm>
          <a:prstGeom prst="rect">
            <a:avLst/>
          </a:prstGeom>
          <a:noFill/>
          <a:ln w="9525">
            <a:noFill/>
            <a:miter lim="800000"/>
            <a:headEnd/>
            <a:tailEnd/>
          </a:ln>
        </p:spPr>
        <p:txBody>
          <a:bodyPr vert="horz" wrap="square" lIns="90102" tIns="45050" rIns="90102" bIns="45050" numCol="1" anchor="b" anchorCtr="0" compatLnSpc="1">
            <a:prstTxWarp prst="textNoShape">
              <a:avLst/>
            </a:prstTxWarp>
          </a:bodyPr>
          <a:lstStyle>
            <a:lvl1pPr defTabSz="901700">
              <a:defRPr sz="1200">
                <a:latin typeface="Times New Roman" pitchFamily="18" charset="0"/>
              </a:defRPr>
            </a:lvl1pPr>
          </a:lstStyle>
          <a:p>
            <a:pPr>
              <a:defRPr/>
            </a:pPr>
            <a:endParaRPr lang="en-US"/>
          </a:p>
        </p:txBody>
      </p:sp>
      <p:sp>
        <p:nvSpPr>
          <p:cNvPr id="17413" name="Rectangle 5"/>
          <p:cNvSpPr>
            <a:spLocks noGrp="1" noChangeArrowheads="1"/>
          </p:cNvSpPr>
          <p:nvPr>
            <p:ph type="sldNum" sz="quarter" idx="3"/>
          </p:nvPr>
        </p:nvSpPr>
        <p:spPr bwMode="auto">
          <a:xfrm>
            <a:off x="3778250" y="9431338"/>
            <a:ext cx="2890838" cy="496887"/>
          </a:xfrm>
          <a:prstGeom prst="rect">
            <a:avLst/>
          </a:prstGeom>
          <a:noFill/>
          <a:ln w="9525">
            <a:noFill/>
            <a:miter lim="800000"/>
            <a:headEnd/>
            <a:tailEnd/>
          </a:ln>
        </p:spPr>
        <p:txBody>
          <a:bodyPr vert="horz" wrap="square" lIns="90102" tIns="45050" rIns="90102" bIns="45050" numCol="1" anchor="b" anchorCtr="0" compatLnSpc="1">
            <a:prstTxWarp prst="textNoShape">
              <a:avLst/>
            </a:prstTxWarp>
          </a:bodyPr>
          <a:lstStyle>
            <a:lvl1pPr algn="r" defTabSz="901700">
              <a:defRPr sz="1200">
                <a:latin typeface="Times New Roman" pitchFamily="18" charset="0"/>
              </a:defRPr>
            </a:lvl1pPr>
          </a:lstStyle>
          <a:p>
            <a:pPr>
              <a:defRPr/>
            </a:pPr>
            <a:fld id="{FCC1CB47-7B18-4617-A644-A05EC82BDE9B}"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890838" cy="496888"/>
          </a:xfrm>
          <a:prstGeom prst="rect">
            <a:avLst/>
          </a:prstGeom>
          <a:noFill/>
          <a:ln w="9525">
            <a:noFill/>
            <a:miter lim="800000"/>
            <a:headEnd/>
            <a:tailEnd/>
          </a:ln>
        </p:spPr>
        <p:txBody>
          <a:bodyPr vert="horz" wrap="square" lIns="90102" tIns="45050" rIns="90102" bIns="45050" numCol="1" anchor="t" anchorCtr="0" compatLnSpc="1">
            <a:prstTxWarp prst="textNoShape">
              <a:avLst/>
            </a:prstTxWarp>
          </a:bodyPr>
          <a:lstStyle>
            <a:lvl1pPr defTabSz="901700">
              <a:defRPr sz="1200">
                <a:latin typeface="Times New Roman" pitchFamily="18" charset="0"/>
              </a:defRPr>
            </a:lvl1pPr>
          </a:lstStyle>
          <a:p>
            <a:pPr>
              <a:defRPr/>
            </a:pPr>
            <a:endParaRPr lang="en-GB"/>
          </a:p>
        </p:txBody>
      </p:sp>
      <p:sp>
        <p:nvSpPr>
          <p:cNvPr id="34819" name="Rectangle 3"/>
          <p:cNvSpPr>
            <a:spLocks noGrp="1" noChangeArrowheads="1"/>
          </p:cNvSpPr>
          <p:nvPr>
            <p:ph type="dt" idx="1"/>
          </p:nvPr>
        </p:nvSpPr>
        <p:spPr bwMode="auto">
          <a:xfrm>
            <a:off x="3776663" y="0"/>
            <a:ext cx="2890837" cy="496888"/>
          </a:xfrm>
          <a:prstGeom prst="rect">
            <a:avLst/>
          </a:prstGeom>
          <a:noFill/>
          <a:ln w="9525">
            <a:noFill/>
            <a:miter lim="800000"/>
            <a:headEnd/>
            <a:tailEnd/>
          </a:ln>
        </p:spPr>
        <p:txBody>
          <a:bodyPr vert="horz" wrap="square" lIns="90102" tIns="45050" rIns="90102" bIns="45050" numCol="1" anchor="t" anchorCtr="0" compatLnSpc="1">
            <a:prstTxWarp prst="textNoShape">
              <a:avLst/>
            </a:prstTxWarp>
          </a:bodyPr>
          <a:lstStyle>
            <a:lvl1pPr algn="r" defTabSz="901700">
              <a:defRPr sz="1200">
                <a:latin typeface="Times New Roman" pitchFamily="18" charset="0"/>
              </a:defRPr>
            </a:lvl1pPr>
          </a:lstStyle>
          <a:p>
            <a:pPr>
              <a:defRPr/>
            </a:pPr>
            <a:endParaRPr lang="en-GB"/>
          </a:p>
        </p:txBody>
      </p:sp>
      <p:sp>
        <p:nvSpPr>
          <p:cNvPr id="26628" name="Rectangle 4"/>
          <p:cNvSpPr>
            <a:spLocks noRot="1" noChangeArrowheads="1" noTextEdit="1"/>
          </p:cNvSpPr>
          <p:nvPr>
            <p:ph type="sldImg" idx="2"/>
          </p:nvPr>
        </p:nvSpPr>
        <p:spPr bwMode="auto">
          <a:xfrm>
            <a:off x="854075" y="746125"/>
            <a:ext cx="4962525" cy="3721100"/>
          </a:xfrm>
          <a:prstGeom prst="rect">
            <a:avLst/>
          </a:prstGeom>
          <a:noFill/>
          <a:ln w="9525">
            <a:solidFill>
              <a:srgbClr val="000000"/>
            </a:solidFill>
            <a:miter lim="800000"/>
            <a:headEnd/>
            <a:tailEnd/>
          </a:ln>
        </p:spPr>
      </p:sp>
      <p:sp>
        <p:nvSpPr>
          <p:cNvPr id="34821" name="Rectangle 5"/>
          <p:cNvSpPr>
            <a:spLocks noGrp="1" noChangeArrowheads="1"/>
          </p:cNvSpPr>
          <p:nvPr>
            <p:ph type="body" sz="quarter" idx="3"/>
          </p:nvPr>
        </p:nvSpPr>
        <p:spPr bwMode="auto">
          <a:xfrm>
            <a:off x="668338" y="4716463"/>
            <a:ext cx="5332412" cy="4465637"/>
          </a:xfrm>
          <a:prstGeom prst="rect">
            <a:avLst/>
          </a:prstGeom>
          <a:noFill/>
          <a:ln w="9525">
            <a:noFill/>
            <a:miter lim="800000"/>
            <a:headEnd/>
            <a:tailEnd/>
          </a:ln>
        </p:spPr>
        <p:txBody>
          <a:bodyPr vert="horz" wrap="square" lIns="90102" tIns="45050" rIns="90102" bIns="4505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4822" name="Rectangle 6"/>
          <p:cNvSpPr>
            <a:spLocks noGrp="1" noChangeArrowheads="1"/>
          </p:cNvSpPr>
          <p:nvPr>
            <p:ph type="ftr" sz="quarter" idx="4"/>
          </p:nvPr>
        </p:nvSpPr>
        <p:spPr bwMode="auto">
          <a:xfrm>
            <a:off x="0" y="9429750"/>
            <a:ext cx="2890838" cy="496888"/>
          </a:xfrm>
          <a:prstGeom prst="rect">
            <a:avLst/>
          </a:prstGeom>
          <a:noFill/>
          <a:ln w="9525">
            <a:noFill/>
            <a:miter lim="800000"/>
            <a:headEnd/>
            <a:tailEnd/>
          </a:ln>
        </p:spPr>
        <p:txBody>
          <a:bodyPr vert="horz" wrap="square" lIns="90102" tIns="45050" rIns="90102" bIns="45050" numCol="1" anchor="b" anchorCtr="0" compatLnSpc="1">
            <a:prstTxWarp prst="textNoShape">
              <a:avLst/>
            </a:prstTxWarp>
          </a:bodyPr>
          <a:lstStyle>
            <a:lvl1pPr defTabSz="901700">
              <a:defRPr sz="1200">
                <a:latin typeface="Times New Roman" pitchFamily="18" charset="0"/>
              </a:defRPr>
            </a:lvl1pPr>
          </a:lstStyle>
          <a:p>
            <a:pPr>
              <a:defRPr/>
            </a:pPr>
            <a:endParaRPr lang="en-GB"/>
          </a:p>
        </p:txBody>
      </p:sp>
      <p:sp>
        <p:nvSpPr>
          <p:cNvPr id="34823" name="Rectangle 7"/>
          <p:cNvSpPr>
            <a:spLocks noGrp="1" noChangeArrowheads="1"/>
          </p:cNvSpPr>
          <p:nvPr>
            <p:ph type="sldNum" sz="quarter" idx="5"/>
          </p:nvPr>
        </p:nvSpPr>
        <p:spPr bwMode="auto">
          <a:xfrm>
            <a:off x="3776663" y="9429750"/>
            <a:ext cx="2890837" cy="496888"/>
          </a:xfrm>
          <a:prstGeom prst="rect">
            <a:avLst/>
          </a:prstGeom>
          <a:noFill/>
          <a:ln w="9525">
            <a:noFill/>
            <a:miter lim="800000"/>
            <a:headEnd/>
            <a:tailEnd/>
          </a:ln>
        </p:spPr>
        <p:txBody>
          <a:bodyPr vert="horz" wrap="square" lIns="90102" tIns="45050" rIns="90102" bIns="45050" numCol="1" anchor="b" anchorCtr="0" compatLnSpc="1">
            <a:prstTxWarp prst="textNoShape">
              <a:avLst/>
            </a:prstTxWarp>
          </a:bodyPr>
          <a:lstStyle>
            <a:lvl1pPr algn="r" defTabSz="901700">
              <a:defRPr sz="1200">
                <a:latin typeface="Times New Roman" pitchFamily="18" charset="0"/>
              </a:defRPr>
            </a:lvl1pPr>
          </a:lstStyle>
          <a:p>
            <a:pPr>
              <a:defRPr/>
            </a:pPr>
            <a:fld id="{FCACDD95-2C27-42B7-BAF0-1D5163BA62F7}"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Rot="1" noChangeArrowheads="1" noTextEdit="1"/>
          </p:cNvSpPr>
          <p:nvPr>
            <p:ph type="sldImg"/>
          </p:nvPr>
        </p:nvSpPr>
        <p:spPr>
          <a:ln/>
        </p:spPr>
      </p:sp>
      <p:sp>
        <p:nvSpPr>
          <p:cNvPr id="115715" name="Rectangle 3"/>
          <p:cNvSpPr>
            <a:spLocks noGrp="1" noChangeArrowheads="1"/>
          </p:cNvSpPr>
          <p:nvPr>
            <p:ph type="body" idx="1"/>
          </p:nvPr>
        </p:nvSpPr>
        <p:spPr/>
        <p:txBody>
          <a:bodyPr/>
          <a:lstStyle/>
          <a:p>
            <a:endParaRPr lang="fr-F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Rot="1" noChangeArrowheads="1" noTextEdit="1"/>
          </p:cNvSpPr>
          <p:nvPr>
            <p:ph type="sldImg"/>
          </p:nvPr>
        </p:nvSpPr>
        <p:spPr>
          <a:ln/>
        </p:spPr>
      </p:sp>
      <p:sp>
        <p:nvSpPr>
          <p:cNvPr id="195587" name="Rectangle 3"/>
          <p:cNvSpPr>
            <a:spLocks noGrp="1" noChangeArrowheads="1"/>
          </p:cNvSpPr>
          <p:nvPr>
            <p:ph type="body" idx="1"/>
          </p:nvPr>
        </p:nvSpPr>
        <p:spPr/>
        <p:txBody>
          <a:bodyPr/>
          <a:lstStyle/>
          <a:p>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Rot="1" noChangeArrowheads="1" noTextEdit="1"/>
          </p:cNvSpPr>
          <p:nvPr>
            <p:ph type="sldImg"/>
          </p:nvPr>
        </p:nvSpPr>
        <p:spPr>
          <a:ln/>
        </p:spPr>
      </p:sp>
      <p:sp>
        <p:nvSpPr>
          <p:cNvPr id="194563" name="Rectangle 3"/>
          <p:cNvSpPr>
            <a:spLocks noGrp="1" noChangeArrowheads="1"/>
          </p:cNvSpPr>
          <p:nvPr>
            <p:ph type="body" idx="1"/>
          </p:nvPr>
        </p:nvSpPr>
        <p:spPr/>
        <p:txBody>
          <a:bodyPr/>
          <a:lstStyle/>
          <a:p>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Rot="1" noChangeArrowheads="1" noTextEdit="1"/>
          </p:cNvSpPr>
          <p:nvPr>
            <p:ph type="sldImg"/>
          </p:nvPr>
        </p:nvSpPr>
        <p:spPr>
          <a:ln/>
        </p:spPr>
      </p:sp>
      <p:sp>
        <p:nvSpPr>
          <p:cNvPr id="192515" name="Rectangle 3"/>
          <p:cNvSpPr>
            <a:spLocks noGrp="1" noChangeArrowheads="1"/>
          </p:cNvSpPr>
          <p:nvPr>
            <p:ph type="body" idx="1"/>
          </p:nvPr>
        </p:nvSpPr>
        <p:spPr/>
        <p:txBody>
          <a:bodyPr/>
          <a:lstStyle/>
          <a:p>
            <a:pPr eaLnBrk="1" hangingPunct="1">
              <a:spcBef>
                <a:spcPct val="50000"/>
              </a:spcBef>
              <a:buFont typeface="Wingdings" pitchFamily="2" charset="2"/>
              <a:buNone/>
            </a:pPr>
            <a:r>
              <a:rPr lang="en-GB" smtClean="0"/>
              <a:t>Key challenges:</a:t>
            </a:r>
          </a:p>
          <a:p>
            <a:pPr eaLnBrk="1" hangingPunct="1">
              <a:spcBef>
                <a:spcPct val="50000"/>
              </a:spcBef>
              <a:buFont typeface="Wingdings" pitchFamily="2" charset="2"/>
              <a:buChar char="Ø"/>
            </a:pPr>
            <a:r>
              <a:rPr lang="en-GB" smtClean="0"/>
              <a:t>Reducing the </a:t>
            </a:r>
            <a:r>
              <a:rPr lang="en-GB" b="1" smtClean="0"/>
              <a:t>seasonality of demand</a:t>
            </a:r>
          </a:p>
          <a:p>
            <a:pPr eaLnBrk="1" hangingPunct="1">
              <a:spcBef>
                <a:spcPct val="50000"/>
              </a:spcBef>
              <a:buFont typeface="Wingdings" pitchFamily="2" charset="2"/>
              <a:buChar char="Ø"/>
            </a:pPr>
            <a:r>
              <a:rPr lang="en-GB" smtClean="0"/>
              <a:t>Addressing the impact of </a:t>
            </a:r>
            <a:r>
              <a:rPr lang="en-GB" b="1" smtClean="0"/>
              <a:t>tourism transport</a:t>
            </a:r>
          </a:p>
          <a:p>
            <a:pPr eaLnBrk="1" hangingPunct="1">
              <a:spcBef>
                <a:spcPct val="50000"/>
              </a:spcBef>
              <a:buFont typeface="Wingdings" pitchFamily="2" charset="2"/>
              <a:buChar char="Ø"/>
            </a:pPr>
            <a:r>
              <a:rPr lang="en-GB" smtClean="0"/>
              <a:t>Improving the </a:t>
            </a:r>
            <a:r>
              <a:rPr lang="en-GB" b="1" smtClean="0"/>
              <a:t>quality of tourism jobs</a:t>
            </a:r>
          </a:p>
          <a:p>
            <a:pPr eaLnBrk="1" hangingPunct="1">
              <a:spcBef>
                <a:spcPct val="50000"/>
              </a:spcBef>
              <a:buFont typeface="Wingdings" pitchFamily="2" charset="2"/>
              <a:buChar char="Ø"/>
            </a:pPr>
            <a:r>
              <a:rPr lang="en-GB" smtClean="0"/>
              <a:t>Minimising resource use and production of waste</a:t>
            </a:r>
          </a:p>
          <a:p>
            <a:pPr eaLnBrk="1" hangingPunct="1">
              <a:spcBef>
                <a:spcPct val="50000"/>
              </a:spcBef>
              <a:buFont typeface="Wingdings" pitchFamily="2" charset="2"/>
              <a:buChar char="Ø"/>
            </a:pPr>
            <a:r>
              <a:rPr lang="en-GB" smtClean="0"/>
              <a:t>Preserving &amp; giving value to </a:t>
            </a:r>
            <a:r>
              <a:rPr lang="en-GB" b="1" smtClean="0"/>
              <a:t>natural/cultural heritage</a:t>
            </a:r>
          </a:p>
          <a:p>
            <a:pPr eaLnBrk="1" hangingPunct="1">
              <a:spcBef>
                <a:spcPct val="50000"/>
              </a:spcBef>
              <a:buFont typeface="Wingdings" pitchFamily="2" charset="2"/>
              <a:buChar char="Ø"/>
            </a:pPr>
            <a:r>
              <a:rPr lang="en-GB" smtClean="0"/>
              <a:t>Making </a:t>
            </a:r>
            <a:r>
              <a:rPr lang="en-GB" b="1" smtClean="0"/>
              <a:t>holidays available to all</a:t>
            </a:r>
          </a:p>
          <a:p>
            <a:pPr eaLnBrk="1" hangingPunct="1">
              <a:spcBef>
                <a:spcPct val="50000"/>
              </a:spcBef>
              <a:buFont typeface="Wingdings" pitchFamily="2" charset="2"/>
              <a:buChar char="Ø"/>
            </a:pPr>
            <a:r>
              <a:rPr lang="en-GB" smtClean="0"/>
              <a:t>Demographic changes</a:t>
            </a:r>
            <a:r>
              <a:rPr lang="es-ES_tradnl" smtClean="0"/>
              <a:t> </a:t>
            </a:r>
          </a:p>
          <a:p>
            <a:pPr eaLnBrk="1" hangingPunct="1">
              <a:spcBef>
                <a:spcPct val="50000"/>
              </a:spcBef>
              <a:buFont typeface="Wingdings" pitchFamily="2" charset="2"/>
              <a:buChar char="Ø"/>
            </a:pPr>
            <a:r>
              <a:rPr lang="en-GB" smtClean="0"/>
              <a:t>Evolution of  tourists’ demand and patterns</a:t>
            </a:r>
          </a:p>
          <a:p>
            <a:pPr eaLnBrk="1" hangingPunct="1">
              <a:spcBef>
                <a:spcPct val="50000"/>
              </a:spcBef>
              <a:buFont typeface="Wingdings" pitchFamily="2" charset="2"/>
              <a:buChar char="Ø"/>
            </a:pPr>
            <a:r>
              <a:rPr lang="en-GB" smtClean="0"/>
              <a:t>Global economic situation</a:t>
            </a:r>
          </a:p>
          <a:p>
            <a:pPr eaLnBrk="1" hangingPunct="1">
              <a:spcBef>
                <a:spcPct val="50000"/>
              </a:spcBef>
              <a:buFont typeface="Wingdings" pitchFamily="2" charset="2"/>
              <a:buChar char="Ø"/>
            </a:pPr>
            <a:r>
              <a:rPr lang="en-GB" smtClean="0"/>
              <a:t>New markets and products</a:t>
            </a:r>
            <a:endParaRPr lang="es-ES_tradnl" smtClean="0"/>
          </a:p>
          <a:p>
            <a:pPr eaLnBrk="1" hangingPunct="1">
              <a:spcBef>
                <a:spcPct val="50000"/>
              </a:spcBef>
              <a:buFont typeface="Wingdings" pitchFamily="2" charset="2"/>
              <a:buNone/>
            </a:pPr>
            <a:endParaRPr lang="en-GB" b="1" smtClean="0"/>
          </a:p>
          <a:p>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Rot="1" noChangeArrowheads="1" noTextEdit="1"/>
          </p:cNvSpPr>
          <p:nvPr>
            <p:ph type="sldImg"/>
          </p:nvPr>
        </p:nvSpPr>
        <p:spPr>
          <a:ln/>
        </p:spPr>
      </p:sp>
      <p:sp>
        <p:nvSpPr>
          <p:cNvPr id="132099" name="Rectangle 3"/>
          <p:cNvSpPr>
            <a:spLocks noGrp="1" noChangeArrowheads="1"/>
          </p:cNvSpPr>
          <p:nvPr>
            <p:ph type="body" idx="1"/>
          </p:nvPr>
        </p:nvSpPr>
        <p:spPr/>
        <p:txBody>
          <a:bodyPr/>
          <a:lstStyle/>
          <a:p>
            <a:r>
              <a:rPr lang="fr-FR" smtClean="0"/>
              <a:t>Tourism is a cross-cutting sector, involving a big diversity of services and professions, linked to many other economic activities. It impacts on sectors such as transport, construction, retail and on the numerous sectors that produce holiday products or provide leisure and business travel-related services. Although some big international companies contribute to this sector, it is mainly dominated by SMEs.</a:t>
            </a:r>
          </a:p>
          <a:p>
            <a:endParaRPr lang="fr-F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Ro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Rot="1" noChangeArrowheads="1" noTextEdit="1"/>
          </p:cNvSpPr>
          <p:nvPr>
            <p:ph type="sldImg"/>
          </p:nvPr>
        </p:nvSpPr>
        <p:spPr>
          <a:ln/>
        </p:spPr>
      </p:sp>
      <p:sp>
        <p:nvSpPr>
          <p:cNvPr id="90115" name="Rectangle 3"/>
          <p:cNvSpPr>
            <a:spLocks noGrp="1" noChangeArrowheads="1"/>
          </p:cNvSpPr>
          <p:nvPr>
            <p:ph type="body" idx="1"/>
          </p:nvPr>
        </p:nvSpPr>
        <p:spPr/>
        <p:txBody>
          <a:bodyPr/>
          <a:lstStyle/>
          <a:p>
            <a:endParaRPr lang="fr-F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Rot="1" noChangeArrowheads="1" noTextEdit="1"/>
          </p:cNvSpPr>
          <p:nvPr>
            <p:ph type="sldImg"/>
          </p:nvPr>
        </p:nvSpPr>
        <p:spPr>
          <a:ln/>
        </p:spPr>
      </p:sp>
      <p:sp>
        <p:nvSpPr>
          <p:cNvPr id="86019" name="Rectangle 3"/>
          <p:cNvSpPr>
            <a:spLocks noGrp="1" noChangeArrowheads="1"/>
          </p:cNvSpPr>
          <p:nvPr>
            <p:ph type="body" idx="1"/>
          </p:nvPr>
        </p:nvSpPr>
        <p:spPr/>
        <p:txBody>
          <a:bodyPr/>
          <a:lstStyle/>
          <a:p>
            <a:endParaRPr lang="fr-F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Rot="1" noChangeArrowheads="1" noTextEdit="1"/>
          </p:cNvSpPr>
          <p:nvPr>
            <p:ph type="sldImg"/>
          </p:nvPr>
        </p:nvSpPr>
        <p:spPr>
          <a:ln/>
        </p:spPr>
      </p:sp>
      <p:sp>
        <p:nvSpPr>
          <p:cNvPr id="88067" name="Rectangle 3"/>
          <p:cNvSpPr>
            <a:spLocks noGrp="1" noChangeArrowheads="1"/>
          </p:cNvSpPr>
          <p:nvPr>
            <p:ph type="body" idx="1"/>
          </p:nvPr>
        </p:nvSpPr>
        <p:spPr/>
        <p:txBody>
          <a:bodyPr/>
          <a:lstStyle/>
          <a:p>
            <a:endParaRPr lang="fr-F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7"/>
          <p:cNvSpPr txBox="1">
            <a:spLocks noGrp="1" noChangeArrowheads="1"/>
          </p:cNvSpPr>
          <p:nvPr/>
        </p:nvSpPr>
        <p:spPr bwMode="auto">
          <a:xfrm>
            <a:off x="3776663" y="9429750"/>
            <a:ext cx="2890837" cy="496888"/>
          </a:xfrm>
          <a:prstGeom prst="rect">
            <a:avLst/>
          </a:prstGeom>
          <a:noFill/>
          <a:ln w="9525">
            <a:noFill/>
            <a:miter lim="800000"/>
            <a:headEnd/>
            <a:tailEnd/>
          </a:ln>
        </p:spPr>
        <p:txBody>
          <a:bodyPr lIns="90102" tIns="45050" rIns="90102" bIns="45050" anchor="b"/>
          <a:lstStyle/>
          <a:p>
            <a:pPr algn="r" defTabSz="901700"/>
            <a:fld id="{746D1437-D364-425B-B26F-A518D1C37418}" type="slidenum">
              <a:rPr lang="en-GB" sz="1200">
                <a:latin typeface="Times New Roman" pitchFamily="18" charset="0"/>
              </a:rPr>
              <a:pPr algn="r" defTabSz="901700"/>
              <a:t>11</a:t>
            </a:fld>
            <a:endParaRPr lang="en-GB" sz="1200">
              <a:latin typeface="Times New Roman" pitchFamily="18" charset="0"/>
            </a:endParaRPr>
          </a:p>
        </p:txBody>
      </p:sp>
      <p:sp>
        <p:nvSpPr>
          <p:cNvPr id="183299" name="Rectangle 2"/>
          <p:cNvSpPr>
            <a:spLocks noRot="1" noChangeArrowheads="1" noTextEdit="1"/>
          </p:cNvSpPr>
          <p:nvPr>
            <p:ph type="sldImg"/>
          </p:nvPr>
        </p:nvSpPr>
        <p:spPr>
          <a:ln/>
        </p:spPr>
      </p:sp>
      <p:sp>
        <p:nvSpPr>
          <p:cNvPr id="183300" name="Rectangle 3"/>
          <p:cNvSpPr>
            <a:spLocks noGrp="1" noChangeArrowheads="1"/>
          </p:cNvSpPr>
          <p:nvPr>
            <p:ph type="body" idx="1"/>
          </p:nvPr>
        </p:nvSpPr>
        <p:spPr/>
        <p:txBody>
          <a:bodyPr/>
          <a:lstStyle/>
          <a:p>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p:txBody>
          <a:bodyPr/>
          <a:lstStyle/>
          <a:p>
            <a:fld id="{C830C1F2-48C6-4636-9EF0-9D19D342639B}" type="slidenum">
              <a:rPr lang="en-GB" smtClean="0"/>
              <a:pPr/>
              <a:t>12</a:t>
            </a:fld>
            <a:endParaRPr lang="en-GB" smtClean="0"/>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p:txBody>
          <a:bodyPr/>
          <a:lstStyle/>
          <a:p>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Rot="1" noChangeArrowheads="1" noTextEdit="1"/>
          </p:cNvSpPr>
          <p:nvPr>
            <p:ph type="sldImg"/>
          </p:nvPr>
        </p:nvSpPr>
        <p:spPr>
          <a:ln/>
        </p:spPr>
      </p:sp>
      <p:sp>
        <p:nvSpPr>
          <p:cNvPr id="196611" name="Rectangle 3"/>
          <p:cNvSpPr>
            <a:spLocks noGrp="1" noChangeArrowheads="1"/>
          </p:cNvSpPr>
          <p:nvPr>
            <p:ph type="body" idx="1"/>
          </p:nvPr>
        </p:nvSpPr>
        <p:spPr/>
        <p:txBody>
          <a:bodyPr/>
          <a:lstStyle/>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r-H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hr-H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hr-H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fr-CH"/>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ClipArt Placeholder 3"/>
          <p:cNvSpPr>
            <a:spLocks noGrp="1"/>
          </p:cNvSpPr>
          <p:nvPr>
            <p:ph type="clipArt" sz="half" idx="2"/>
          </p:nvPr>
        </p:nvSpPr>
        <p:spPr>
          <a:xfrm>
            <a:off x="4648200" y="1981200"/>
            <a:ext cx="3810000" cy="4114800"/>
          </a:xfrm>
        </p:spPr>
        <p:txBody>
          <a:bodyPr/>
          <a:lstStyle/>
          <a:p>
            <a:endParaRPr lang="fr-C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hr-H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hr-H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hr-H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hr-H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r-H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et modifiez le titre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62" r:id="rId12"/>
  </p:sldLayoutIdLst>
  <p:txStyles>
    <p:titleStyle>
      <a:lvl1pPr algn="l" rtl="0" eaLnBrk="0" fontAlgn="base" hangingPunct="0">
        <a:spcBef>
          <a:spcPct val="0"/>
        </a:spcBef>
        <a:spcAft>
          <a:spcPct val="0"/>
        </a:spcAft>
        <a:defRPr sz="3600" b="1">
          <a:solidFill>
            <a:srgbClr val="AA7100"/>
          </a:solidFill>
          <a:latin typeface="+mj-lt"/>
          <a:ea typeface="+mj-ea"/>
          <a:cs typeface="+mj-cs"/>
        </a:defRPr>
      </a:lvl1pPr>
      <a:lvl2pPr algn="l" rtl="0" eaLnBrk="0" fontAlgn="base" hangingPunct="0">
        <a:spcBef>
          <a:spcPct val="0"/>
        </a:spcBef>
        <a:spcAft>
          <a:spcPct val="0"/>
        </a:spcAft>
        <a:defRPr sz="3600" b="1">
          <a:solidFill>
            <a:srgbClr val="AA7100"/>
          </a:solidFill>
          <a:latin typeface="Arial" charset="0"/>
          <a:ea typeface="ＭＳ Ｐゴシック" pitchFamily="48" charset="-128"/>
        </a:defRPr>
      </a:lvl2pPr>
      <a:lvl3pPr algn="l" rtl="0" eaLnBrk="0" fontAlgn="base" hangingPunct="0">
        <a:spcBef>
          <a:spcPct val="0"/>
        </a:spcBef>
        <a:spcAft>
          <a:spcPct val="0"/>
        </a:spcAft>
        <a:defRPr sz="3600" b="1">
          <a:solidFill>
            <a:srgbClr val="AA7100"/>
          </a:solidFill>
          <a:latin typeface="Arial" charset="0"/>
          <a:ea typeface="ＭＳ Ｐゴシック" pitchFamily="48" charset="-128"/>
        </a:defRPr>
      </a:lvl3pPr>
      <a:lvl4pPr algn="l" rtl="0" eaLnBrk="0" fontAlgn="base" hangingPunct="0">
        <a:spcBef>
          <a:spcPct val="0"/>
        </a:spcBef>
        <a:spcAft>
          <a:spcPct val="0"/>
        </a:spcAft>
        <a:defRPr sz="3600" b="1">
          <a:solidFill>
            <a:srgbClr val="AA7100"/>
          </a:solidFill>
          <a:latin typeface="Arial" charset="0"/>
          <a:ea typeface="ＭＳ Ｐゴシック" pitchFamily="48" charset="-128"/>
        </a:defRPr>
      </a:lvl4pPr>
      <a:lvl5pPr algn="l" rtl="0" eaLnBrk="0" fontAlgn="base" hangingPunct="0">
        <a:spcBef>
          <a:spcPct val="0"/>
        </a:spcBef>
        <a:spcAft>
          <a:spcPct val="0"/>
        </a:spcAft>
        <a:defRPr sz="3600" b="1">
          <a:solidFill>
            <a:srgbClr val="AA7100"/>
          </a:solidFill>
          <a:latin typeface="Arial" charset="0"/>
          <a:ea typeface="ＭＳ Ｐゴシック" pitchFamily="48" charset="-128"/>
        </a:defRPr>
      </a:lvl5pPr>
      <a:lvl6pPr marL="457200" algn="l" rtl="0" fontAlgn="base">
        <a:spcBef>
          <a:spcPct val="0"/>
        </a:spcBef>
        <a:spcAft>
          <a:spcPct val="0"/>
        </a:spcAft>
        <a:defRPr sz="3600" b="1">
          <a:solidFill>
            <a:srgbClr val="AA7100"/>
          </a:solidFill>
          <a:latin typeface="Arial" charset="0"/>
          <a:ea typeface="ＭＳ Ｐゴシック" pitchFamily="48" charset="-128"/>
        </a:defRPr>
      </a:lvl6pPr>
      <a:lvl7pPr marL="914400" algn="l" rtl="0" fontAlgn="base">
        <a:spcBef>
          <a:spcPct val="0"/>
        </a:spcBef>
        <a:spcAft>
          <a:spcPct val="0"/>
        </a:spcAft>
        <a:defRPr sz="3600" b="1">
          <a:solidFill>
            <a:srgbClr val="AA7100"/>
          </a:solidFill>
          <a:latin typeface="Arial" charset="0"/>
          <a:ea typeface="ＭＳ Ｐゴシック" pitchFamily="48" charset="-128"/>
        </a:defRPr>
      </a:lvl7pPr>
      <a:lvl8pPr marL="1371600" algn="l" rtl="0" fontAlgn="base">
        <a:spcBef>
          <a:spcPct val="0"/>
        </a:spcBef>
        <a:spcAft>
          <a:spcPct val="0"/>
        </a:spcAft>
        <a:defRPr sz="3600" b="1">
          <a:solidFill>
            <a:srgbClr val="AA7100"/>
          </a:solidFill>
          <a:latin typeface="Arial" charset="0"/>
          <a:ea typeface="ＭＳ Ｐゴシック" pitchFamily="48" charset="-128"/>
        </a:defRPr>
      </a:lvl8pPr>
      <a:lvl9pPr marL="1828800" algn="l" rtl="0" fontAlgn="base">
        <a:spcBef>
          <a:spcPct val="0"/>
        </a:spcBef>
        <a:spcAft>
          <a:spcPct val="0"/>
        </a:spcAft>
        <a:defRPr sz="3600" b="1">
          <a:solidFill>
            <a:srgbClr val="AA7100"/>
          </a:solidFill>
          <a:latin typeface="Arial" charset="0"/>
          <a:ea typeface="ＭＳ Ｐゴシック" pitchFamily="48" charset="-128"/>
        </a:defRPr>
      </a:lvl9pPr>
    </p:titleStyle>
    <p:bodyStyle>
      <a:lvl1pPr marL="342900" indent="-342900" algn="l" rtl="0" eaLnBrk="0" fontAlgn="base" hangingPunct="0">
        <a:spcBef>
          <a:spcPct val="20000"/>
        </a:spcBef>
        <a:spcAft>
          <a:spcPct val="0"/>
        </a:spcAft>
        <a:buClr>
          <a:srgbClr val="FFB93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6B6B6B"/>
        </a:buClr>
        <a:buFont typeface="Wingdings" pitchFamily="2" charset="2"/>
        <a:buChar char="§"/>
        <a:defRPr sz="2800">
          <a:solidFill>
            <a:schemeClr val="tx1"/>
          </a:solidFill>
          <a:latin typeface="+mn-lt"/>
          <a:ea typeface="+mn-ea"/>
        </a:defRPr>
      </a:lvl2pPr>
      <a:lvl3pPr marL="1143000" indent="-228600" algn="l" rtl="0" eaLnBrk="0" fontAlgn="base" hangingPunct="0">
        <a:spcBef>
          <a:spcPct val="20000"/>
        </a:spcBef>
        <a:spcAft>
          <a:spcPct val="0"/>
        </a:spcAft>
        <a:buClr>
          <a:srgbClr val="AA7100"/>
        </a:buClr>
        <a:buChar char="•"/>
        <a:defRPr sz="2400">
          <a:solidFill>
            <a:schemeClr val="tx1"/>
          </a:solidFill>
          <a:latin typeface="+mn-lt"/>
          <a:ea typeface="+mn-ea"/>
        </a:defRPr>
      </a:lvl3pPr>
      <a:lvl4pPr marL="1600200" indent="-228600" algn="l" rtl="0" eaLnBrk="0" fontAlgn="base" hangingPunct="0">
        <a:spcBef>
          <a:spcPct val="20000"/>
        </a:spcBef>
        <a:spcAft>
          <a:spcPct val="0"/>
        </a:spcAft>
        <a:buClr>
          <a:srgbClr val="6B6B6B"/>
        </a:buClr>
        <a:buFont typeface="Wingdings" pitchFamily="2" charset="2"/>
        <a:buChar char="§"/>
        <a:defRPr sz="2000">
          <a:solidFill>
            <a:schemeClr val="tx1"/>
          </a:solidFill>
          <a:latin typeface="+mn-lt"/>
          <a:ea typeface="+mn-ea"/>
        </a:defRPr>
      </a:lvl4pPr>
      <a:lvl5pPr marL="2057400" indent="-228600" algn="l" rtl="0" eaLnBrk="0" fontAlgn="base" hangingPunct="0">
        <a:spcBef>
          <a:spcPct val="20000"/>
        </a:spcBef>
        <a:spcAft>
          <a:spcPct val="0"/>
        </a:spcAft>
        <a:buClr>
          <a:srgbClr val="AA7100"/>
        </a:buClr>
        <a:buFont typeface="Times" pitchFamily="18" charset="0"/>
        <a:buChar char="•"/>
        <a:defRPr sz="2000">
          <a:solidFill>
            <a:schemeClr val="tx1"/>
          </a:solidFill>
          <a:latin typeface="+mn-lt"/>
          <a:ea typeface="+mn-ea"/>
        </a:defRPr>
      </a:lvl5pPr>
      <a:lvl6pPr marL="2514600" indent="-228600" algn="l" rtl="0" fontAlgn="base">
        <a:spcBef>
          <a:spcPct val="20000"/>
        </a:spcBef>
        <a:spcAft>
          <a:spcPct val="0"/>
        </a:spcAft>
        <a:buClr>
          <a:srgbClr val="AA7100"/>
        </a:buClr>
        <a:buFont typeface="Times" pitchFamily="18" charset="0"/>
        <a:buChar char="•"/>
        <a:defRPr sz="2000">
          <a:solidFill>
            <a:schemeClr val="tx1"/>
          </a:solidFill>
          <a:latin typeface="+mn-lt"/>
          <a:ea typeface="+mn-ea"/>
        </a:defRPr>
      </a:lvl6pPr>
      <a:lvl7pPr marL="2971800" indent="-228600" algn="l" rtl="0" fontAlgn="base">
        <a:spcBef>
          <a:spcPct val="20000"/>
        </a:spcBef>
        <a:spcAft>
          <a:spcPct val="0"/>
        </a:spcAft>
        <a:buClr>
          <a:srgbClr val="AA7100"/>
        </a:buClr>
        <a:buFont typeface="Times" pitchFamily="18" charset="0"/>
        <a:buChar char="•"/>
        <a:defRPr sz="2000">
          <a:solidFill>
            <a:schemeClr val="tx1"/>
          </a:solidFill>
          <a:latin typeface="+mn-lt"/>
          <a:ea typeface="+mn-ea"/>
        </a:defRPr>
      </a:lvl7pPr>
      <a:lvl8pPr marL="3429000" indent="-228600" algn="l" rtl="0" fontAlgn="base">
        <a:spcBef>
          <a:spcPct val="20000"/>
        </a:spcBef>
        <a:spcAft>
          <a:spcPct val="0"/>
        </a:spcAft>
        <a:buClr>
          <a:srgbClr val="AA7100"/>
        </a:buClr>
        <a:buFont typeface="Times" pitchFamily="18" charset="0"/>
        <a:buChar char="•"/>
        <a:defRPr sz="2000">
          <a:solidFill>
            <a:schemeClr val="tx1"/>
          </a:solidFill>
          <a:latin typeface="+mn-lt"/>
          <a:ea typeface="+mn-ea"/>
        </a:defRPr>
      </a:lvl8pPr>
      <a:lvl9pPr marL="3886200" indent="-228600" algn="l" rtl="0" fontAlgn="base">
        <a:spcBef>
          <a:spcPct val="20000"/>
        </a:spcBef>
        <a:spcAft>
          <a:spcPct val="0"/>
        </a:spcAft>
        <a:buClr>
          <a:srgbClr val="AA7100"/>
        </a:buClr>
        <a:buFont typeface="Times" pitchFamily="18" charset="0"/>
        <a:buChar char="•"/>
        <a:defRPr sz="2000">
          <a:solidFill>
            <a:schemeClr val="tx1"/>
          </a:solidFill>
          <a:latin typeface="+mn-lt"/>
          <a:ea typeface="+mn-ea"/>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hyperlink" Target="http://ec.europa.eu/enterprise/sectors/tourism/iron-curtain-trail/index_en.ht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ec.europa.eu/enterprise/sectors/tourism/calypso/index_en.htm" TargetMode="External"/><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ec.europa.eu/eden"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ec.europa.eu/enterprise/tourism/"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a:xfrm>
            <a:off x="971550" y="3789363"/>
            <a:ext cx="8172450" cy="1008062"/>
          </a:xfrm>
        </p:spPr>
        <p:txBody>
          <a:bodyPr/>
          <a:lstStyle/>
          <a:p>
            <a:pPr algn="ctr">
              <a:lnSpc>
                <a:spcPct val="80000"/>
              </a:lnSpc>
            </a:pPr>
            <a:r>
              <a:rPr lang="en-GB" smtClean="0"/>
              <a:t>The EU current and future framework for Tourism Policy: challenges and opportunities</a:t>
            </a:r>
            <a:br>
              <a:rPr lang="en-GB" smtClean="0"/>
            </a:br>
            <a:r>
              <a:rPr lang="en-US" sz="3400" smtClean="0">
                <a:latin typeface="Bookman Old Style" pitchFamily="18" charset="0"/>
              </a:rPr>
              <a:t/>
            </a:r>
            <a:br>
              <a:rPr lang="en-US" sz="3400" smtClean="0">
                <a:latin typeface="Bookman Old Style" pitchFamily="18" charset="0"/>
              </a:rPr>
            </a:br>
            <a:r>
              <a:rPr lang="en-US" sz="3400" smtClean="0">
                <a:latin typeface="Bookman Old Style" pitchFamily="18" charset="0"/>
              </a:rPr>
              <a:t>Mathieu Hoeberigs</a:t>
            </a:r>
            <a:br>
              <a:rPr lang="en-US" sz="3400" smtClean="0">
                <a:latin typeface="Bookman Old Style" pitchFamily="18" charset="0"/>
              </a:rPr>
            </a:br>
            <a:r>
              <a:rPr lang="en-US" sz="3400" smtClean="0">
                <a:latin typeface="Bookman Old Style" pitchFamily="18" charset="0"/>
              </a:rPr>
              <a:t>IRU 20 October 2011</a:t>
            </a:r>
            <a:endParaRPr lang="fr-FR" sz="3400" smtClean="0">
              <a:latin typeface="Bookman Old Style" pitchFamily="18" charset="0"/>
            </a:endParaRPr>
          </a:p>
        </p:txBody>
      </p:sp>
      <p:pic>
        <p:nvPicPr>
          <p:cNvPr id="114692" name="Picture 4" descr="img-banner"/>
          <p:cNvPicPr>
            <a:picLocks noChangeAspect="1" noChangeArrowheads="1"/>
          </p:cNvPicPr>
          <p:nvPr/>
        </p:nvPicPr>
        <p:blipFill>
          <a:blip r:embed="rId3" cstate="print"/>
          <a:srcRect/>
          <a:stretch>
            <a:fillRect/>
          </a:stretch>
        </p:blipFill>
        <p:spPr bwMode="auto">
          <a:xfrm>
            <a:off x="971550" y="0"/>
            <a:ext cx="8172450" cy="3017838"/>
          </a:xfrm>
          <a:prstGeom prst="rect">
            <a:avLst/>
          </a:prstGeom>
          <a:noFill/>
          <a:ln w="28575">
            <a:solidFill>
              <a:schemeClr val="accent2"/>
            </a:solidFill>
            <a:miter lim="800000"/>
            <a:headEnd/>
            <a:tailEnd/>
          </a:ln>
        </p:spPr>
      </p:pic>
      <p:pic>
        <p:nvPicPr>
          <p:cNvPr id="114693" name="Picture 5" descr="title_en"/>
          <p:cNvPicPr>
            <a:picLocks noChangeAspect="1" noChangeArrowheads="1"/>
          </p:cNvPicPr>
          <p:nvPr/>
        </p:nvPicPr>
        <p:blipFill>
          <a:blip r:embed="rId4" cstate="print"/>
          <a:srcRect/>
          <a:stretch>
            <a:fillRect/>
          </a:stretch>
        </p:blipFill>
        <p:spPr bwMode="auto">
          <a:xfrm>
            <a:off x="-36513" y="0"/>
            <a:ext cx="1006476" cy="6858000"/>
          </a:xfrm>
          <a:prstGeom prst="rect">
            <a:avLst/>
          </a:prstGeom>
          <a:solidFill>
            <a:schemeClr val="accent2"/>
          </a:solid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ctrTitle"/>
          </p:nvPr>
        </p:nvSpPr>
        <p:spPr>
          <a:xfrm>
            <a:off x="0" y="1916113"/>
            <a:ext cx="9144000" cy="2738437"/>
          </a:xfrm>
        </p:spPr>
        <p:txBody>
          <a:bodyPr/>
          <a:lstStyle/>
          <a:p>
            <a:pPr algn="ctr"/>
            <a:r>
              <a:rPr lang="en-US" smtClean="0">
                <a:latin typeface="Bookman Old Style" pitchFamily="18" charset="0"/>
              </a:rPr>
              <a:t>A new consolidated framework for the EU Tourism Policy </a:t>
            </a:r>
            <a:br>
              <a:rPr lang="en-US" smtClean="0">
                <a:latin typeface="Bookman Old Style" pitchFamily="18" charset="0"/>
              </a:rPr>
            </a:br>
            <a:r>
              <a:rPr lang="en-GB" sz="2400" smtClean="0">
                <a:latin typeface="Bookman Old Style" pitchFamily="18" charset="0"/>
              </a:rPr>
              <a:t>EC Communication COM(2010) 352 final</a:t>
            </a:r>
            <a:r>
              <a:rPr lang="en-GB" smtClean="0">
                <a:latin typeface="Bookman Old Style" pitchFamily="18" charset="0"/>
              </a:rPr>
              <a:t> </a:t>
            </a:r>
            <a:br>
              <a:rPr lang="en-GB" smtClean="0">
                <a:latin typeface="Bookman Old Style" pitchFamily="18" charset="0"/>
              </a:rPr>
            </a:br>
            <a:r>
              <a:rPr lang="en-GB" smtClean="0">
                <a:latin typeface="Bookman Old Style" pitchFamily="18" charset="0"/>
              </a:rPr>
              <a:t/>
            </a:r>
            <a:br>
              <a:rPr lang="en-GB" smtClean="0">
                <a:latin typeface="Bookman Old Style" pitchFamily="18" charset="0"/>
              </a:rPr>
            </a:br>
            <a:r>
              <a:rPr lang="en-GB" smtClean="0">
                <a:latin typeface="Bookman Old Style" pitchFamily="18" charset="0"/>
              </a:rPr>
              <a:t/>
            </a:r>
            <a:br>
              <a:rPr lang="en-GB" smtClean="0">
                <a:latin typeface="Bookman Old Style" pitchFamily="18" charset="0"/>
              </a:rPr>
            </a:br>
            <a:endParaRPr lang="en-GB" smtClean="0">
              <a:latin typeface="Bookman Old Style"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idx="4294967295"/>
          </p:nvPr>
        </p:nvSpPr>
        <p:spPr>
          <a:xfrm>
            <a:off x="0" y="333375"/>
            <a:ext cx="9144000" cy="863600"/>
          </a:xfrm>
        </p:spPr>
        <p:txBody>
          <a:bodyPr/>
          <a:lstStyle/>
          <a:p>
            <a:pPr algn="ctr" eaLnBrk="1" hangingPunct="1"/>
            <a:r>
              <a:rPr lang="en-US" smtClean="0">
                <a:ea typeface="宋体" charset="-122"/>
              </a:rPr>
              <a:t>Key principles</a:t>
            </a:r>
            <a:endParaRPr lang="en-GB" smtClean="0">
              <a:ea typeface="宋体" charset="-122"/>
            </a:endParaRPr>
          </a:p>
        </p:txBody>
      </p:sp>
      <p:sp>
        <p:nvSpPr>
          <p:cNvPr id="182275" name="Rectangle 3"/>
          <p:cNvSpPr>
            <a:spLocks noGrp="1" noChangeArrowheads="1"/>
          </p:cNvSpPr>
          <p:nvPr>
            <p:ph type="body" idx="4294967295"/>
          </p:nvPr>
        </p:nvSpPr>
        <p:spPr>
          <a:xfrm>
            <a:off x="611188" y="1557338"/>
            <a:ext cx="7993062" cy="4248150"/>
          </a:xfrm>
        </p:spPr>
        <p:txBody>
          <a:bodyPr/>
          <a:lstStyle/>
          <a:p>
            <a:pPr marL="533400" indent="-533400" algn="just" eaLnBrk="1" hangingPunct="1">
              <a:spcBef>
                <a:spcPct val="0"/>
              </a:spcBef>
              <a:spcAft>
                <a:spcPct val="60000"/>
              </a:spcAft>
              <a:buClr>
                <a:schemeClr val="tx1"/>
              </a:buClr>
              <a:buFontTx/>
              <a:buAutoNum type="arabicPeriod"/>
            </a:pPr>
            <a:r>
              <a:rPr lang="en-US" sz="2800" smtClean="0"/>
              <a:t>European or </a:t>
            </a:r>
            <a:r>
              <a:rPr lang="en-US" sz="2800" smtClean="0">
                <a:solidFill>
                  <a:srgbClr val="3333FF"/>
                </a:solidFill>
                <a:effectLst>
                  <a:outerShdw blurRad="38100" dist="38100" dir="2700000" algn="tl">
                    <a:srgbClr val="C0C0C0"/>
                  </a:outerShdw>
                </a:effectLst>
              </a:rPr>
              <a:t>multinational</a:t>
            </a:r>
            <a:r>
              <a:rPr lang="en-US" sz="2800" smtClean="0"/>
              <a:t> dimension</a:t>
            </a:r>
          </a:p>
          <a:p>
            <a:pPr marL="533400" indent="-533400" algn="just" eaLnBrk="1" hangingPunct="1">
              <a:spcBef>
                <a:spcPct val="0"/>
              </a:spcBef>
              <a:spcAft>
                <a:spcPct val="60000"/>
              </a:spcAft>
              <a:buClr>
                <a:schemeClr val="tx1"/>
              </a:buClr>
              <a:buFontTx/>
              <a:buAutoNum type="arabicPeriod"/>
            </a:pPr>
            <a:r>
              <a:rPr lang="en-US" sz="2800" smtClean="0"/>
              <a:t>European </a:t>
            </a:r>
            <a:r>
              <a:rPr lang="en-US" sz="2800" smtClean="0">
                <a:solidFill>
                  <a:srgbClr val="3333FF"/>
                </a:solidFill>
                <a:effectLst>
                  <a:outerShdw blurRad="38100" dist="38100" dir="2700000" algn="tl">
                    <a:srgbClr val="C0C0C0"/>
                  </a:outerShdw>
                </a:effectLst>
              </a:rPr>
              <a:t>added value</a:t>
            </a:r>
          </a:p>
          <a:p>
            <a:pPr marL="533400" indent="-533400" algn="just" eaLnBrk="1" hangingPunct="1">
              <a:spcBef>
                <a:spcPct val="0"/>
              </a:spcBef>
              <a:spcAft>
                <a:spcPct val="60000"/>
              </a:spcAft>
              <a:buClr>
                <a:schemeClr val="tx1"/>
              </a:buClr>
              <a:buFontTx/>
              <a:buAutoNum type="arabicPeriod"/>
            </a:pPr>
            <a:r>
              <a:rPr lang="en-US" sz="2800" smtClean="0"/>
              <a:t>Principles of </a:t>
            </a:r>
            <a:r>
              <a:rPr lang="en-US" sz="2800" smtClean="0">
                <a:solidFill>
                  <a:srgbClr val="3333FF"/>
                </a:solidFill>
                <a:effectLst>
                  <a:outerShdw blurRad="38100" dist="38100" dir="2700000" algn="tl">
                    <a:srgbClr val="C0C0C0"/>
                  </a:outerShdw>
                </a:effectLst>
              </a:rPr>
              <a:t>subsidiarity and proportionality</a:t>
            </a:r>
          </a:p>
          <a:p>
            <a:pPr marL="533400" indent="-533400" algn="just" eaLnBrk="1" hangingPunct="1">
              <a:spcBef>
                <a:spcPct val="0"/>
              </a:spcBef>
              <a:spcAft>
                <a:spcPct val="60000"/>
              </a:spcAft>
              <a:buClr>
                <a:schemeClr val="tx1"/>
              </a:buClr>
              <a:buFontTx/>
              <a:buAutoNum type="arabicPeriod"/>
            </a:pPr>
            <a:r>
              <a:rPr lang="en-US" sz="2800" smtClean="0"/>
              <a:t>Commitment from and involvement of </a:t>
            </a:r>
            <a:r>
              <a:rPr lang="en-US" sz="2800" smtClean="0">
                <a:solidFill>
                  <a:srgbClr val="3333FF"/>
                </a:solidFill>
                <a:effectLst>
                  <a:outerShdw blurRad="38100" dist="38100" dir="2700000" algn="tl">
                    <a:srgbClr val="C0C0C0"/>
                  </a:outerShdw>
                </a:effectLst>
              </a:rPr>
              <a:t>all stakeholders</a:t>
            </a:r>
            <a:r>
              <a:rPr lang="en-US" sz="2800" smtClean="0"/>
              <a:t> of the EU Tourism Industry to cooperate and jointly ensure a successful implementation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23850" y="260350"/>
            <a:ext cx="8424863" cy="1143000"/>
          </a:xfrm>
        </p:spPr>
        <p:txBody>
          <a:bodyPr/>
          <a:lstStyle/>
          <a:p>
            <a:pPr algn="ctr" eaLnBrk="1" hangingPunct="1"/>
            <a:r>
              <a:rPr lang="en-US" smtClean="0">
                <a:ea typeface="宋体" charset="-122"/>
              </a:rPr>
              <a:t>Four axes of action</a:t>
            </a:r>
            <a:endParaRPr lang="en-GB" smtClean="0">
              <a:ea typeface="宋体" charset="-122"/>
            </a:endParaRPr>
          </a:p>
        </p:txBody>
      </p:sp>
      <p:sp>
        <p:nvSpPr>
          <p:cNvPr id="8195" name="Rectangle 3"/>
          <p:cNvSpPr>
            <a:spLocks noGrp="1" noChangeArrowheads="1"/>
          </p:cNvSpPr>
          <p:nvPr>
            <p:ph type="body" idx="1"/>
          </p:nvPr>
        </p:nvSpPr>
        <p:spPr>
          <a:xfrm>
            <a:off x="611188" y="1412875"/>
            <a:ext cx="7993062" cy="4824413"/>
          </a:xfrm>
        </p:spPr>
        <p:txBody>
          <a:bodyPr/>
          <a:lstStyle/>
          <a:p>
            <a:pPr marL="609600" indent="-609600" algn="just" eaLnBrk="1" hangingPunct="1">
              <a:lnSpc>
                <a:spcPct val="85000"/>
              </a:lnSpc>
              <a:spcBef>
                <a:spcPct val="50000"/>
              </a:spcBef>
              <a:buClr>
                <a:schemeClr val="tx1"/>
              </a:buClr>
            </a:pPr>
            <a:r>
              <a:rPr lang="en-US" sz="2800" smtClean="0">
                <a:solidFill>
                  <a:srgbClr val="3333FF"/>
                </a:solidFill>
              </a:rPr>
              <a:t>Stimulate competitiveness</a:t>
            </a:r>
            <a:r>
              <a:rPr lang="en-US" sz="2800" smtClean="0"/>
              <a:t> in the European Tourism sector</a:t>
            </a:r>
          </a:p>
          <a:p>
            <a:pPr marL="609600" indent="-609600" algn="just" eaLnBrk="1" hangingPunct="1">
              <a:lnSpc>
                <a:spcPct val="85000"/>
              </a:lnSpc>
              <a:spcBef>
                <a:spcPct val="50000"/>
              </a:spcBef>
              <a:buClr>
                <a:schemeClr val="tx1"/>
              </a:buClr>
            </a:pPr>
            <a:r>
              <a:rPr lang="en-US" sz="2800" smtClean="0"/>
              <a:t>Promote the </a:t>
            </a:r>
            <a:r>
              <a:rPr lang="en-US" sz="2800" smtClean="0">
                <a:solidFill>
                  <a:srgbClr val="3333FF"/>
                </a:solidFill>
              </a:rPr>
              <a:t>development of</a:t>
            </a:r>
            <a:r>
              <a:rPr lang="en-US" sz="2800" smtClean="0"/>
              <a:t> </a:t>
            </a:r>
            <a:r>
              <a:rPr lang="en-US" sz="2800" smtClean="0">
                <a:solidFill>
                  <a:srgbClr val="3333FF"/>
                </a:solidFill>
              </a:rPr>
              <a:t>sustainable, responsible and high quality</a:t>
            </a:r>
            <a:r>
              <a:rPr lang="en-US" sz="2800" smtClean="0"/>
              <a:t> tourism</a:t>
            </a:r>
          </a:p>
          <a:p>
            <a:pPr marL="609600" indent="-609600" algn="just" eaLnBrk="1" hangingPunct="1">
              <a:lnSpc>
                <a:spcPct val="85000"/>
              </a:lnSpc>
              <a:spcBef>
                <a:spcPct val="50000"/>
              </a:spcBef>
              <a:buClr>
                <a:schemeClr val="tx1"/>
              </a:buClr>
            </a:pPr>
            <a:r>
              <a:rPr lang="en-US" sz="2800" smtClean="0">
                <a:solidFill>
                  <a:srgbClr val="3333FF"/>
                </a:solidFill>
              </a:rPr>
              <a:t>Consolidate the image and profile</a:t>
            </a:r>
            <a:r>
              <a:rPr lang="en-US" sz="2800" smtClean="0"/>
              <a:t> of Europe as home to sustainable and high-quality destinations</a:t>
            </a:r>
          </a:p>
          <a:p>
            <a:pPr marL="609600" indent="-609600" algn="just" eaLnBrk="1" hangingPunct="1">
              <a:lnSpc>
                <a:spcPct val="85000"/>
              </a:lnSpc>
              <a:spcBef>
                <a:spcPct val="50000"/>
              </a:spcBef>
              <a:buClr>
                <a:schemeClr val="tx1"/>
              </a:buClr>
            </a:pPr>
            <a:r>
              <a:rPr lang="en-US" sz="2800" smtClean="0">
                <a:solidFill>
                  <a:srgbClr val="3333FF"/>
                </a:solidFill>
              </a:rPr>
              <a:t>Maximise the potential</a:t>
            </a:r>
            <a:r>
              <a:rPr lang="en-US" sz="2800" smtClean="0"/>
              <a:t> of EU policies and financial instruments</a:t>
            </a:r>
            <a:endParaRPr lang="en-GB"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idx="4294967295"/>
          </p:nvPr>
        </p:nvSpPr>
        <p:spPr/>
        <p:txBody>
          <a:bodyPr/>
          <a:lstStyle/>
          <a:p>
            <a:pPr algn="ctr" eaLnBrk="1" hangingPunct="1"/>
            <a:r>
              <a:rPr lang="en-GB" sz="3200" smtClean="0">
                <a:solidFill>
                  <a:srgbClr val="996600"/>
                </a:solidFill>
              </a:rPr>
              <a:t>Stimulate competitiveness </a:t>
            </a:r>
            <a:r>
              <a:rPr lang="en-US" sz="3200" smtClean="0">
                <a:solidFill>
                  <a:srgbClr val="996600"/>
                </a:solidFill>
              </a:rPr>
              <a:t>of the European Tourism sector</a:t>
            </a:r>
            <a:r>
              <a:rPr lang="en-GB" sz="3200" smtClean="0">
                <a:solidFill>
                  <a:srgbClr val="996600"/>
                </a:solidFill>
              </a:rPr>
              <a:t> (1/2)</a:t>
            </a:r>
          </a:p>
        </p:txBody>
      </p:sp>
      <p:sp>
        <p:nvSpPr>
          <p:cNvPr id="185347" name="Rectangle 3"/>
          <p:cNvSpPr>
            <a:spLocks noGrp="1" noChangeArrowheads="1"/>
          </p:cNvSpPr>
          <p:nvPr>
            <p:ph type="body" idx="4294967295"/>
          </p:nvPr>
        </p:nvSpPr>
        <p:spPr/>
        <p:txBody>
          <a:bodyPr/>
          <a:lstStyle/>
          <a:p>
            <a:pPr marL="0" indent="0" algn="just" eaLnBrk="1" hangingPunct="1">
              <a:lnSpc>
                <a:spcPct val="80000"/>
              </a:lnSpc>
              <a:buFontTx/>
              <a:buNone/>
            </a:pPr>
            <a:r>
              <a:rPr lang="en-US" sz="2000" smtClean="0"/>
              <a:t>Develop a coherent strategy for </a:t>
            </a:r>
            <a:r>
              <a:rPr lang="en-US" sz="2000" smtClean="0">
                <a:solidFill>
                  <a:srgbClr val="3333FF"/>
                </a:solidFill>
                <a:effectLst>
                  <a:outerShdw blurRad="38100" dist="38100" dir="2700000" algn="tl">
                    <a:srgbClr val="C0C0C0"/>
                  </a:outerShdw>
                </a:effectLst>
              </a:rPr>
              <a:t>diversifying the promotion of tourist services</a:t>
            </a:r>
            <a:r>
              <a:rPr lang="en-US" sz="2000" smtClean="0"/>
              <a:t> and capitalise on Europe's </a:t>
            </a:r>
            <a:r>
              <a:rPr lang="en-US" sz="2000" smtClean="0">
                <a:solidFill>
                  <a:srgbClr val="3333FF"/>
                </a:solidFill>
                <a:effectLst>
                  <a:outerShdw blurRad="38100" dist="38100" dir="2700000" algn="tl">
                    <a:srgbClr val="C0C0C0"/>
                  </a:outerShdw>
                </a:effectLst>
              </a:rPr>
              <a:t>common cultural and natural heritage</a:t>
            </a:r>
          </a:p>
          <a:p>
            <a:pPr marL="0" indent="0" algn="just" eaLnBrk="1" hangingPunct="1">
              <a:lnSpc>
                <a:spcPct val="80000"/>
              </a:lnSpc>
            </a:pPr>
            <a:endParaRPr lang="en-US" sz="2000" smtClean="0"/>
          </a:p>
          <a:p>
            <a:pPr marL="0" indent="0" algn="just" eaLnBrk="1" hangingPunct="1">
              <a:lnSpc>
                <a:spcPct val="80000"/>
              </a:lnSpc>
              <a:buFontTx/>
              <a:buNone/>
            </a:pPr>
            <a:r>
              <a:rPr lang="en-US" sz="2000" smtClean="0"/>
              <a:t>Launch an</a:t>
            </a:r>
            <a:r>
              <a:rPr lang="en-US" sz="2000" smtClean="0">
                <a:solidFill>
                  <a:srgbClr val="3333FF"/>
                </a:solidFill>
                <a:effectLst>
                  <a:outerShdw blurRad="38100" dist="38100" dir="2700000" algn="tl">
                    <a:srgbClr val="C0C0C0"/>
                  </a:outerShdw>
                </a:effectLst>
              </a:rPr>
              <a:t> 'ICT and tourism' platform</a:t>
            </a:r>
            <a:r>
              <a:rPr lang="en-US" sz="2000" smtClean="0"/>
              <a:t> for stakeholders to facilitate the adaptation of the tourism sector and its businesses to market developments in new information technologies </a:t>
            </a:r>
          </a:p>
          <a:p>
            <a:pPr marL="0" indent="0" algn="just" eaLnBrk="1" hangingPunct="1">
              <a:lnSpc>
                <a:spcPct val="80000"/>
              </a:lnSpc>
            </a:pPr>
            <a:endParaRPr lang="en-US" sz="2000" smtClean="0"/>
          </a:p>
          <a:p>
            <a:pPr marL="0" indent="0" algn="just" eaLnBrk="1" hangingPunct="1">
              <a:lnSpc>
                <a:spcPct val="80000"/>
              </a:lnSpc>
              <a:buFontTx/>
              <a:buNone/>
            </a:pPr>
            <a:r>
              <a:rPr lang="en-US" sz="2000" smtClean="0">
                <a:solidFill>
                  <a:srgbClr val="3333FF"/>
                </a:solidFill>
                <a:effectLst>
                  <a:outerShdw blurRad="38100" dist="38100" dir="2700000" algn="tl">
                    <a:srgbClr val="C0C0C0"/>
                  </a:outerShdw>
                </a:effectLst>
              </a:rPr>
              <a:t>Improve professional skills</a:t>
            </a:r>
            <a:r>
              <a:rPr lang="en-US" sz="2000" smtClean="0"/>
              <a:t> by supporting training in the tourism sector (promote opportunities offered by various EU programmes)</a:t>
            </a:r>
          </a:p>
          <a:p>
            <a:pPr marL="0" indent="0" algn="just" eaLnBrk="1" hangingPunct="1">
              <a:lnSpc>
                <a:spcPct val="80000"/>
              </a:lnSpc>
              <a:buFontTx/>
              <a:buNone/>
            </a:pPr>
            <a:endParaRPr lang="en-US" sz="2000" smtClean="0"/>
          </a:p>
          <a:p>
            <a:pPr marL="0" indent="0" algn="just" eaLnBrk="1" hangingPunct="1">
              <a:lnSpc>
                <a:spcPct val="80000"/>
              </a:lnSpc>
              <a:buFontTx/>
              <a:buNone/>
            </a:pPr>
            <a:r>
              <a:rPr lang="en-US" sz="2000" smtClean="0"/>
              <a:t>In the short term, support </a:t>
            </a:r>
            <a:r>
              <a:rPr lang="en-US" sz="2000" smtClean="0">
                <a:solidFill>
                  <a:srgbClr val="3333FF"/>
                </a:solidFill>
                <a:effectLst>
                  <a:outerShdw blurRad="38100" dist="38100" dir="2700000" algn="tl">
                    <a:srgbClr val="C0C0C0"/>
                  </a:outerShdw>
                </a:effectLst>
              </a:rPr>
              <a:t>networking of research institutes, universities</a:t>
            </a:r>
            <a:r>
              <a:rPr lang="en-US" sz="2000" smtClean="0"/>
              <a:t>, public and private observatories, regional and national authorities and national tourism offices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idx="4294967295"/>
          </p:nvPr>
        </p:nvSpPr>
        <p:spPr>
          <a:xfrm>
            <a:off x="611188" y="404813"/>
            <a:ext cx="7772400" cy="936625"/>
          </a:xfrm>
        </p:spPr>
        <p:txBody>
          <a:bodyPr/>
          <a:lstStyle/>
          <a:p>
            <a:pPr algn="ctr" eaLnBrk="1" hangingPunct="1"/>
            <a:r>
              <a:rPr lang="en-GB" sz="3200" smtClean="0">
                <a:solidFill>
                  <a:srgbClr val="996600"/>
                </a:solidFill>
              </a:rPr>
              <a:t>Stimulate competitiveness </a:t>
            </a:r>
            <a:r>
              <a:rPr lang="en-US" sz="3200" smtClean="0">
                <a:solidFill>
                  <a:srgbClr val="996600"/>
                </a:solidFill>
              </a:rPr>
              <a:t>of the European Tourism sector</a:t>
            </a:r>
            <a:r>
              <a:rPr lang="en-GB" sz="3200" smtClean="0">
                <a:solidFill>
                  <a:srgbClr val="996600"/>
                </a:solidFill>
              </a:rPr>
              <a:t> (2/2)</a:t>
            </a:r>
          </a:p>
        </p:txBody>
      </p:sp>
      <p:sp>
        <p:nvSpPr>
          <p:cNvPr id="186371" name="Rectangle 3"/>
          <p:cNvSpPr>
            <a:spLocks noGrp="1" noChangeArrowheads="1"/>
          </p:cNvSpPr>
          <p:nvPr>
            <p:ph type="body" idx="4294967295"/>
          </p:nvPr>
        </p:nvSpPr>
        <p:spPr>
          <a:xfrm>
            <a:off x="685800" y="1628775"/>
            <a:ext cx="7772400" cy="4467225"/>
          </a:xfrm>
        </p:spPr>
        <p:txBody>
          <a:bodyPr/>
          <a:lstStyle/>
          <a:p>
            <a:pPr marL="0" indent="0" algn="just" eaLnBrk="1" hangingPunct="1">
              <a:lnSpc>
                <a:spcPct val="80000"/>
              </a:lnSpc>
              <a:buFontTx/>
              <a:buNone/>
            </a:pPr>
            <a:r>
              <a:rPr lang="en-US" sz="2200" smtClean="0"/>
              <a:t>In the medium term, promote the implementation of a </a:t>
            </a:r>
            <a:r>
              <a:rPr lang="en-US" sz="2200" smtClean="0">
                <a:solidFill>
                  <a:srgbClr val="3333FF"/>
                </a:solidFill>
                <a:effectLst>
                  <a:outerShdw blurRad="38100" dist="38100" dir="2700000" algn="tl">
                    <a:srgbClr val="C0C0C0"/>
                  </a:outerShdw>
                </a:effectLst>
              </a:rPr>
              <a:t>“Virtual Observatory for Tourism”</a:t>
            </a:r>
            <a:r>
              <a:rPr lang="en-US" sz="2200" smtClean="0"/>
              <a:t> to support and coordinate research activities by the various national research institutes and provide socioeconomic data on tourism at European level</a:t>
            </a:r>
          </a:p>
          <a:p>
            <a:pPr marL="0" indent="0" algn="just" eaLnBrk="1" hangingPunct="1">
              <a:lnSpc>
                <a:spcPct val="80000"/>
              </a:lnSpc>
            </a:pPr>
            <a:endParaRPr lang="en-US" sz="2200" smtClean="0"/>
          </a:p>
          <a:p>
            <a:pPr marL="0" indent="0" algn="just" eaLnBrk="1" hangingPunct="1">
              <a:lnSpc>
                <a:spcPct val="80000"/>
              </a:lnSpc>
              <a:buFontTx/>
              <a:buNone/>
            </a:pPr>
            <a:r>
              <a:rPr lang="en-US" sz="2200" smtClean="0">
                <a:solidFill>
                  <a:srgbClr val="3333FF"/>
                </a:solidFill>
                <a:effectLst>
                  <a:outerShdw blurRad="38100" dist="38100" dir="2700000" algn="tl">
                    <a:srgbClr val="C0C0C0"/>
                  </a:outerShdw>
                </a:effectLst>
              </a:rPr>
              <a:t>Provide a voluntary tourism exchange mechanism</a:t>
            </a:r>
            <a:r>
              <a:rPr lang="en-US" sz="2200" smtClean="0"/>
              <a:t> between Member States,  enabling in particular certain key groups such as young or elderly people, people with reduced mobility and low-income families to travel, particularly during the low season</a:t>
            </a:r>
          </a:p>
          <a:p>
            <a:pPr marL="0" indent="0" algn="just" eaLnBrk="1" hangingPunct="1">
              <a:lnSpc>
                <a:spcPct val="80000"/>
              </a:lnSpc>
              <a:buFontTx/>
              <a:buNone/>
            </a:pPr>
            <a:endParaRPr lang="en-US" sz="2200" smtClean="0"/>
          </a:p>
          <a:p>
            <a:pPr marL="0" indent="0" algn="just" eaLnBrk="1" hangingPunct="1">
              <a:lnSpc>
                <a:spcPct val="80000"/>
              </a:lnSpc>
              <a:buFontTx/>
              <a:buNone/>
            </a:pPr>
            <a:r>
              <a:rPr lang="en-US" sz="2200" smtClean="0">
                <a:solidFill>
                  <a:srgbClr val="3333FF"/>
                </a:solidFill>
                <a:effectLst>
                  <a:outerShdw blurRad="38100" dist="38100" dir="2700000" algn="tl">
                    <a:srgbClr val="C0C0C0"/>
                  </a:outerShdw>
                </a:effectLst>
              </a:rPr>
              <a:t>Develop a voluntary online information exchange mechanism to improve the coordination of school holidays</a:t>
            </a:r>
            <a:r>
              <a:rPr lang="en-US" sz="2200" smtClean="0"/>
              <a:t> in the Member States, without prejudice to their cultural traditions</a:t>
            </a:r>
            <a:endParaRPr lang="en-GB" sz="22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ChangeArrowheads="1"/>
          </p:cNvSpPr>
          <p:nvPr>
            <p:ph type="title" idx="4294967295"/>
          </p:nvPr>
        </p:nvSpPr>
        <p:spPr>
          <a:xfrm>
            <a:off x="395288" y="333375"/>
            <a:ext cx="8532812" cy="1079500"/>
          </a:xfrm>
        </p:spPr>
        <p:txBody>
          <a:bodyPr/>
          <a:lstStyle/>
          <a:p>
            <a:pPr algn="ctr" eaLnBrk="1" hangingPunct="1"/>
            <a:r>
              <a:rPr lang="en-US" sz="3000" smtClean="0">
                <a:solidFill>
                  <a:srgbClr val="996600"/>
                </a:solidFill>
              </a:rPr>
              <a:t>Promote the development of sustainable, responsible and high-quality tourism</a:t>
            </a:r>
            <a:endParaRPr lang="en-GB" sz="3000" smtClean="0">
              <a:solidFill>
                <a:srgbClr val="996600"/>
              </a:solidFill>
            </a:endParaRPr>
          </a:p>
        </p:txBody>
      </p:sp>
      <p:sp>
        <p:nvSpPr>
          <p:cNvPr id="187395" name="Rectangle 5"/>
          <p:cNvSpPr>
            <a:spLocks noGrp="1" noChangeArrowheads="1"/>
          </p:cNvSpPr>
          <p:nvPr>
            <p:ph type="body" idx="4294967295"/>
          </p:nvPr>
        </p:nvSpPr>
        <p:spPr>
          <a:xfrm>
            <a:off x="685800" y="1700213"/>
            <a:ext cx="7772400" cy="4249737"/>
          </a:xfrm>
          <a:noFill/>
        </p:spPr>
        <p:txBody>
          <a:bodyPr/>
          <a:lstStyle/>
          <a:p>
            <a:pPr marL="0" indent="0" algn="just" eaLnBrk="1" hangingPunct="1">
              <a:lnSpc>
                <a:spcPct val="80000"/>
              </a:lnSpc>
              <a:buFontTx/>
              <a:buNone/>
            </a:pPr>
            <a:r>
              <a:rPr lang="en-US" sz="2200" smtClean="0"/>
              <a:t>Develop a</a:t>
            </a:r>
            <a:r>
              <a:rPr lang="en-US" sz="2200" b="1" smtClean="0">
                <a:solidFill>
                  <a:schemeClr val="tx2"/>
                </a:solidFill>
              </a:rPr>
              <a:t> </a:t>
            </a:r>
            <a:r>
              <a:rPr lang="en-US" sz="2200" smtClean="0">
                <a:solidFill>
                  <a:srgbClr val="3333FF"/>
                </a:solidFill>
                <a:effectLst>
                  <a:outerShdw blurRad="38100" dist="38100" dir="2700000" algn="tl">
                    <a:srgbClr val="C0C0C0"/>
                  </a:outerShdw>
                </a:effectLst>
              </a:rPr>
              <a:t>system of indicators</a:t>
            </a:r>
            <a:r>
              <a:rPr lang="en-US" sz="2200" b="1" smtClean="0">
                <a:solidFill>
                  <a:schemeClr val="tx2"/>
                </a:solidFill>
              </a:rPr>
              <a:t> </a:t>
            </a:r>
            <a:r>
              <a:rPr lang="en-US" sz="2200" smtClean="0">
                <a:solidFill>
                  <a:schemeClr val="tx2"/>
                </a:solidFill>
              </a:rPr>
              <a:t>for a sustainable management of tourist destinations</a:t>
            </a:r>
          </a:p>
          <a:p>
            <a:pPr marL="0" indent="0" algn="just" eaLnBrk="1" hangingPunct="1">
              <a:lnSpc>
                <a:spcPct val="80000"/>
              </a:lnSpc>
              <a:buFontTx/>
              <a:buNone/>
            </a:pPr>
            <a:endParaRPr lang="en-US" sz="2200" smtClean="0">
              <a:solidFill>
                <a:schemeClr val="tx2"/>
              </a:solidFill>
            </a:endParaRPr>
          </a:p>
          <a:p>
            <a:pPr marL="0" indent="0" algn="just" eaLnBrk="1" hangingPunct="1">
              <a:lnSpc>
                <a:spcPct val="80000"/>
              </a:lnSpc>
              <a:buFontTx/>
              <a:buNone/>
            </a:pPr>
            <a:r>
              <a:rPr lang="en-US" sz="2200" smtClean="0">
                <a:solidFill>
                  <a:schemeClr val="tx2"/>
                </a:solidFill>
              </a:rPr>
              <a:t>Develop a</a:t>
            </a:r>
            <a:r>
              <a:rPr lang="en-US" sz="2200" b="1" smtClean="0">
                <a:solidFill>
                  <a:schemeClr val="tx2"/>
                </a:solidFill>
              </a:rPr>
              <a:t> </a:t>
            </a:r>
            <a:r>
              <a:rPr lang="en-US" sz="2200" smtClean="0">
                <a:solidFill>
                  <a:srgbClr val="3333FF"/>
                </a:solidFill>
                <a:effectLst>
                  <a:outerShdw blurRad="38100" dist="38100" dir="2700000" algn="tl">
                    <a:srgbClr val="C0C0C0"/>
                  </a:outerShdw>
                </a:effectLst>
              </a:rPr>
              <a:t>European “Quality Tourism” brand</a:t>
            </a:r>
            <a:r>
              <a:rPr lang="en-US" sz="2200" smtClean="0">
                <a:solidFill>
                  <a:schemeClr val="tx2"/>
                </a:solidFill>
              </a:rPr>
              <a:t>, based on existing national experience, to increase consumer security and confidence in tourism products and reward rigorous efforts by tourism professionals whose aim is quality of tourism service for customer satisfaction</a:t>
            </a:r>
          </a:p>
          <a:p>
            <a:pPr marL="0" indent="0" algn="just" eaLnBrk="1" hangingPunct="1">
              <a:lnSpc>
                <a:spcPct val="80000"/>
              </a:lnSpc>
              <a:buFontTx/>
              <a:buNone/>
            </a:pPr>
            <a:endParaRPr lang="en-US" sz="2200" smtClean="0">
              <a:solidFill>
                <a:schemeClr val="tx2"/>
              </a:solidFill>
            </a:endParaRPr>
          </a:p>
          <a:p>
            <a:pPr marL="0" indent="0" algn="just" eaLnBrk="1" hangingPunct="1">
              <a:lnSpc>
                <a:spcPct val="80000"/>
              </a:lnSpc>
              <a:buFontTx/>
              <a:buNone/>
            </a:pPr>
            <a:r>
              <a:rPr lang="en-US" sz="2200" smtClean="0">
                <a:solidFill>
                  <a:schemeClr val="tx2"/>
                </a:solidFill>
              </a:rPr>
              <a:t>Propose </a:t>
            </a:r>
            <a:r>
              <a:rPr lang="en-US" sz="2200" smtClean="0">
                <a:solidFill>
                  <a:srgbClr val="3333FF"/>
                </a:solidFill>
                <a:effectLst>
                  <a:outerShdw blurRad="38100" dist="38100" dir="2700000" algn="tl">
                    <a:srgbClr val="C0C0C0"/>
                  </a:outerShdw>
                </a:effectLst>
              </a:rPr>
              <a:t>a charter for a sustainable and responsible tourism</a:t>
            </a:r>
          </a:p>
          <a:p>
            <a:pPr marL="0" indent="0" algn="just" eaLnBrk="1" hangingPunct="1">
              <a:lnSpc>
                <a:spcPct val="80000"/>
              </a:lnSpc>
            </a:pPr>
            <a:endParaRPr lang="en-US" sz="2200" b="1" smtClean="0">
              <a:solidFill>
                <a:schemeClr val="tx2"/>
              </a:solidFill>
            </a:endParaRPr>
          </a:p>
          <a:p>
            <a:pPr marL="0" indent="0" algn="just" eaLnBrk="1" hangingPunct="1">
              <a:lnSpc>
                <a:spcPct val="80000"/>
              </a:lnSpc>
              <a:buFontTx/>
              <a:buNone/>
            </a:pPr>
            <a:r>
              <a:rPr lang="en-GB" sz="2200" smtClean="0">
                <a:solidFill>
                  <a:schemeClr val="tx2"/>
                </a:solidFill>
              </a:rPr>
              <a:t>Establish or </a:t>
            </a:r>
            <a:r>
              <a:rPr lang="en-GB" sz="2200" smtClean="0">
                <a:solidFill>
                  <a:srgbClr val="3333FF"/>
                </a:solidFill>
                <a:effectLst>
                  <a:outerShdw blurRad="38100" dist="38100" dir="2700000" algn="tl">
                    <a:srgbClr val="C0C0C0"/>
                  </a:outerShdw>
                </a:effectLst>
              </a:rPr>
              <a:t>strengthen cooperation</a:t>
            </a:r>
            <a:r>
              <a:rPr lang="en-GB" sz="2200" b="1" smtClean="0">
                <a:solidFill>
                  <a:schemeClr val="tx2"/>
                </a:solidFill>
              </a:rPr>
              <a:t> </a:t>
            </a:r>
            <a:r>
              <a:rPr lang="en-GB" sz="2200" smtClean="0">
                <a:solidFill>
                  <a:srgbClr val="3333FF"/>
                </a:solidFill>
                <a:effectLst>
                  <a:outerShdw blurRad="38100" dist="38100" dir="2700000" algn="tl">
                    <a:srgbClr val="C0C0C0"/>
                  </a:outerShdw>
                </a:effectLst>
              </a:rPr>
              <a:t>with main emerging and Mediterranean countries</a:t>
            </a:r>
            <a:r>
              <a:rPr lang="en-GB" sz="2200" smtClean="0">
                <a:solidFill>
                  <a:schemeClr val="tx2"/>
                </a:solidFill>
              </a:rPr>
              <a:t> to promote sustainable and responsible tourism development models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idx="4294967295"/>
          </p:nvPr>
        </p:nvSpPr>
        <p:spPr>
          <a:xfrm>
            <a:off x="468313" y="476250"/>
            <a:ext cx="8207375" cy="1143000"/>
          </a:xfrm>
        </p:spPr>
        <p:txBody>
          <a:bodyPr/>
          <a:lstStyle/>
          <a:p>
            <a:pPr algn="ctr" eaLnBrk="1" hangingPunct="1"/>
            <a:r>
              <a:rPr lang="en-US" sz="2800" smtClean="0">
                <a:solidFill>
                  <a:srgbClr val="996600"/>
                </a:solidFill>
              </a:rPr>
              <a:t>Consolidate the image and profile of Europe as a collection of sustainable and high-quality tourist destinations</a:t>
            </a:r>
            <a:endParaRPr lang="en-GB" sz="2800" smtClean="0">
              <a:solidFill>
                <a:srgbClr val="996600"/>
              </a:solidFill>
            </a:endParaRPr>
          </a:p>
        </p:txBody>
      </p:sp>
      <p:sp>
        <p:nvSpPr>
          <p:cNvPr id="188419" name="Rectangle 3"/>
          <p:cNvSpPr>
            <a:spLocks noGrp="1" noChangeArrowheads="1"/>
          </p:cNvSpPr>
          <p:nvPr>
            <p:ph type="body" idx="4294967295"/>
          </p:nvPr>
        </p:nvSpPr>
        <p:spPr/>
        <p:txBody>
          <a:bodyPr/>
          <a:lstStyle/>
          <a:p>
            <a:pPr marL="0" indent="0" algn="just" eaLnBrk="1" hangingPunct="1">
              <a:lnSpc>
                <a:spcPct val="80000"/>
              </a:lnSpc>
              <a:buFontTx/>
              <a:buNone/>
            </a:pPr>
            <a:r>
              <a:rPr lang="en-US" sz="2400" smtClean="0"/>
              <a:t>Creation of a </a:t>
            </a:r>
            <a:r>
              <a:rPr lang="en-US" sz="2400" smtClean="0">
                <a:solidFill>
                  <a:srgbClr val="3333FF"/>
                </a:solidFill>
                <a:effectLst>
                  <a:outerShdw blurRad="38100" dist="38100" dir="2700000" algn="tl">
                    <a:srgbClr val="C0C0C0"/>
                  </a:outerShdw>
                </a:effectLst>
              </a:rPr>
              <a:t>'Europe brand'</a:t>
            </a:r>
            <a:r>
              <a:rPr lang="en-US" sz="2400" smtClean="0"/>
              <a:t> in cooperation with the Member States to complement promotional efforts at national and regional level and enable European destinations to distinguish themselves from other international destinations</a:t>
            </a:r>
          </a:p>
          <a:p>
            <a:pPr marL="0" indent="0" algn="just" eaLnBrk="1" hangingPunct="1">
              <a:lnSpc>
                <a:spcPct val="80000"/>
              </a:lnSpc>
            </a:pPr>
            <a:endParaRPr lang="en-US" sz="2400" smtClean="0"/>
          </a:p>
          <a:p>
            <a:pPr marL="0" indent="0" algn="just" eaLnBrk="1" hangingPunct="1">
              <a:lnSpc>
                <a:spcPct val="80000"/>
              </a:lnSpc>
              <a:buFontTx/>
              <a:buNone/>
            </a:pPr>
            <a:r>
              <a:rPr lang="en-US" sz="2400" smtClean="0"/>
              <a:t>Promotion of the portal “visiteurope.com” in order to </a:t>
            </a:r>
            <a:r>
              <a:rPr lang="en-US" sz="2400" smtClean="0">
                <a:solidFill>
                  <a:srgbClr val="3333FF"/>
                </a:solidFill>
                <a:effectLst>
                  <a:outerShdw blurRad="38100" dist="38100" dir="2700000" algn="tl">
                    <a:srgbClr val="C0C0C0"/>
                  </a:outerShdw>
                </a:effectLst>
              </a:rPr>
              <a:t>increase the attractiveness of Europe</a:t>
            </a:r>
            <a:r>
              <a:rPr lang="en-US" sz="2400" b="1" smtClean="0"/>
              <a:t> </a:t>
            </a:r>
            <a:r>
              <a:rPr lang="en-US" sz="2400" smtClean="0"/>
              <a:t>as a collection of sustainable and high-quality tourist destinations</a:t>
            </a:r>
          </a:p>
          <a:p>
            <a:pPr marL="0" indent="0" algn="just" eaLnBrk="1" hangingPunct="1">
              <a:lnSpc>
                <a:spcPct val="80000"/>
              </a:lnSpc>
              <a:buFontTx/>
              <a:buNone/>
            </a:pPr>
            <a:endParaRPr lang="en-US" sz="2400" smtClean="0"/>
          </a:p>
          <a:p>
            <a:pPr marL="0" indent="0" algn="just" eaLnBrk="1" hangingPunct="1">
              <a:lnSpc>
                <a:spcPct val="80000"/>
              </a:lnSpc>
              <a:buFontTx/>
              <a:buNone/>
            </a:pPr>
            <a:r>
              <a:rPr lang="en-US" sz="2400" smtClean="0">
                <a:solidFill>
                  <a:srgbClr val="3333FF"/>
                </a:solidFill>
                <a:effectLst>
                  <a:outerShdw blurRad="38100" dist="38100" dir="2700000" algn="tl">
                    <a:srgbClr val="C0C0C0"/>
                  </a:outerShdw>
                </a:effectLst>
              </a:rPr>
              <a:t>Encourage joint promotional actions</a:t>
            </a:r>
            <a:r>
              <a:rPr lang="en-US" sz="2400" b="1" smtClean="0"/>
              <a:t> </a:t>
            </a:r>
            <a:r>
              <a:rPr lang="en-US" sz="2400" smtClean="0"/>
              <a:t>at major international events or large-scale tourism fairs and exhibitions</a:t>
            </a:r>
            <a:endParaRPr lang="en-GB" sz="240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idx="4294967295"/>
          </p:nvPr>
        </p:nvSpPr>
        <p:spPr>
          <a:xfrm>
            <a:off x="684213" y="476250"/>
            <a:ext cx="8062912" cy="1143000"/>
          </a:xfrm>
        </p:spPr>
        <p:txBody>
          <a:bodyPr/>
          <a:lstStyle/>
          <a:p>
            <a:pPr algn="ctr" eaLnBrk="1" hangingPunct="1"/>
            <a:r>
              <a:rPr lang="en-US" sz="3200" smtClean="0">
                <a:solidFill>
                  <a:srgbClr val="996600"/>
                </a:solidFill>
              </a:rPr>
              <a:t>Maximise the potential of EU policies and financial instruments</a:t>
            </a:r>
            <a:endParaRPr lang="en-GB" sz="3200" smtClean="0">
              <a:solidFill>
                <a:srgbClr val="996600"/>
              </a:solidFill>
            </a:endParaRPr>
          </a:p>
        </p:txBody>
      </p:sp>
      <p:sp>
        <p:nvSpPr>
          <p:cNvPr id="189443" name="Rectangle 3"/>
          <p:cNvSpPr>
            <a:spLocks noGrp="1" noChangeArrowheads="1"/>
          </p:cNvSpPr>
          <p:nvPr>
            <p:ph type="body" idx="4294967295"/>
          </p:nvPr>
        </p:nvSpPr>
        <p:spPr>
          <a:xfrm>
            <a:off x="611188" y="1773238"/>
            <a:ext cx="7772400" cy="4114800"/>
          </a:xfrm>
        </p:spPr>
        <p:txBody>
          <a:bodyPr/>
          <a:lstStyle/>
          <a:p>
            <a:pPr marL="0" indent="0" algn="just" eaLnBrk="1" hangingPunct="1">
              <a:lnSpc>
                <a:spcPct val="90000"/>
              </a:lnSpc>
              <a:buFontTx/>
              <a:buNone/>
            </a:pPr>
            <a:r>
              <a:rPr lang="en-US" sz="2400" smtClean="0">
                <a:solidFill>
                  <a:srgbClr val="3333FF"/>
                </a:solidFill>
                <a:effectLst>
                  <a:outerShdw blurRad="38100" dist="38100" dir="2700000" algn="tl">
                    <a:srgbClr val="C0C0C0"/>
                  </a:outerShdw>
                </a:effectLst>
              </a:rPr>
              <a:t>Mainstream tourism in the different policies</a:t>
            </a:r>
            <a:r>
              <a:rPr lang="en-US" sz="2400" b="1" smtClean="0"/>
              <a:t> </a:t>
            </a:r>
            <a:r>
              <a:rPr lang="en-US" sz="2400" smtClean="0"/>
              <a:t>which have a direct or indirect impact on it</a:t>
            </a:r>
          </a:p>
          <a:p>
            <a:pPr marL="0" indent="0" algn="just" eaLnBrk="1" hangingPunct="1">
              <a:lnSpc>
                <a:spcPct val="90000"/>
              </a:lnSpc>
              <a:buFontTx/>
              <a:buNone/>
            </a:pPr>
            <a:endParaRPr lang="en-US" sz="2400" smtClean="0"/>
          </a:p>
          <a:p>
            <a:pPr marL="0" indent="0" algn="just" eaLnBrk="1" hangingPunct="1">
              <a:lnSpc>
                <a:spcPct val="90000"/>
              </a:lnSpc>
              <a:buFontTx/>
              <a:buNone/>
            </a:pPr>
            <a:r>
              <a:rPr lang="en-US" sz="2400" smtClean="0"/>
              <a:t>Step up </a:t>
            </a:r>
            <a:r>
              <a:rPr lang="en-US" sz="2400" smtClean="0">
                <a:solidFill>
                  <a:srgbClr val="3333FF"/>
                </a:solidFill>
                <a:effectLst>
                  <a:outerShdw blurRad="38100" dist="38100" dir="2700000" algn="tl">
                    <a:srgbClr val="C0C0C0"/>
                  </a:outerShdw>
                </a:effectLst>
              </a:rPr>
              <a:t>coordination of the various policies</a:t>
            </a:r>
            <a:r>
              <a:rPr lang="en-US" sz="2400" smtClean="0"/>
              <a:t> concerned, with the aim of ensuring that the interests and needs of the tourism industry are fully taken into account when formulating and implementing EU policies</a:t>
            </a:r>
          </a:p>
          <a:p>
            <a:pPr marL="0" indent="0" algn="just" eaLnBrk="1" hangingPunct="1">
              <a:lnSpc>
                <a:spcPct val="90000"/>
              </a:lnSpc>
              <a:buFontTx/>
              <a:buNone/>
            </a:pPr>
            <a:endParaRPr lang="en-US" sz="2400" smtClean="0"/>
          </a:p>
          <a:p>
            <a:pPr marL="0" indent="0" algn="just" eaLnBrk="1" hangingPunct="1">
              <a:lnSpc>
                <a:spcPct val="90000"/>
              </a:lnSpc>
              <a:buFontTx/>
              <a:buNone/>
            </a:pPr>
            <a:r>
              <a:rPr lang="en-US" sz="2400" smtClean="0"/>
              <a:t>Promote and </a:t>
            </a:r>
            <a:r>
              <a:rPr lang="en-US" sz="2400" smtClean="0">
                <a:solidFill>
                  <a:srgbClr val="3333FF"/>
                </a:solidFill>
                <a:effectLst>
                  <a:outerShdw blurRad="38100" dist="38100" dir="2700000" algn="tl">
                    <a:srgbClr val="C0C0C0"/>
                  </a:outerShdw>
                </a:effectLst>
              </a:rPr>
              <a:t>mobilise Union support instruments</a:t>
            </a:r>
            <a:r>
              <a:rPr lang="en-US" sz="2400" smtClean="0"/>
              <a:t> and programmes and reinforce support and coordination actions in favour of tourism</a:t>
            </a:r>
            <a:endParaRPr lang="en-GB" sz="24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7" name="Espace réservé du contenu 2"/>
          <p:cNvSpPr>
            <a:spLocks noGrp="1"/>
          </p:cNvSpPr>
          <p:nvPr>
            <p:ph idx="4294967295"/>
          </p:nvPr>
        </p:nvSpPr>
        <p:spPr>
          <a:xfrm>
            <a:off x="684213" y="1341438"/>
            <a:ext cx="7772400" cy="4679950"/>
          </a:xfrm>
        </p:spPr>
        <p:txBody>
          <a:bodyPr/>
          <a:lstStyle/>
          <a:p>
            <a:pPr marL="0" indent="0" algn="just">
              <a:buFontTx/>
              <a:buNone/>
            </a:pPr>
            <a:r>
              <a:rPr lang="en-GB" sz="2400" smtClean="0"/>
              <a:t>These actions complement the policies of the Member States and aim to coordinate efforts by determining measures which provide a </a:t>
            </a:r>
            <a:r>
              <a:rPr lang="en-GB" sz="2400" smtClean="0">
                <a:solidFill>
                  <a:srgbClr val="3333FF"/>
                </a:solidFill>
                <a:effectLst>
                  <a:outerShdw blurRad="38100" dist="38100" dir="2700000" algn="tl">
                    <a:srgbClr val="C0C0C0"/>
                  </a:outerShdw>
                </a:effectLst>
              </a:rPr>
              <a:t>real European added value</a:t>
            </a:r>
            <a:r>
              <a:rPr lang="en-GB" sz="2400" smtClean="0"/>
              <a:t>. </a:t>
            </a:r>
          </a:p>
          <a:p>
            <a:pPr marL="0" indent="0" algn="just">
              <a:buFontTx/>
              <a:buNone/>
            </a:pPr>
            <a:r>
              <a:rPr lang="en-GB" sz="2400" smtClean="0"/>
              <a:t>The success of this strategy will depend on the </a:t>
            </a:r>
            <a:r>
              <a:rPr lang="en-GB" sz="2400" smtClean="0">
                <a:solidFill>
                  <a:srgbClr val="3333FF"/>
                </a:solidFill>
                <a:effectLst>
                  <a:outerShdw blurRad="38100" dist="38100" dir="2700000" algn="tl">
                    <a:srgbClr val="C0C0C0"/>
                  </a:outerShdw>
                </a:effectLst>
              </a:rPr>
              <a:t>commitment of all stakeholders</a:t>
            </a:r>
            <a:r>
              <a:rPr lang="en-GB" sz="2400" smtClean="0"/>
              <a:t> and on their capacity to work together to implement</a:t>
            </a:r>
            <a:r>
              <a:rPr lang="en-GB" sz="2000" smtClean="0"/>
              <a:t> it:</a:t>
            </a:r>
          </a:p>
          <a:p>
            <a:pPr marL="0" indent="0" algn="just">
              <a:buFontTx/>
              <a:buNone/>
            </a:pPr>
            <a:r>
              <a:rPr lang="en-GB" sz="2000" smtClean="0"/>
              <a:t> </a:t>
            </a:r>
          </a:p>
          <a:p>
            <a:pPr marL="0" indent="0" algn="just">
              <a:buClr>
                <a:schemeClr val="tx1"/>
              </a:buClr>
            </a:pPr>
            <a:r>
              <a:rPr lang="en-GB" sz="2000" smtClean="0"/>
              <a:t> </a:t>
            </a:r>
            <a:r>
              <a:rPr lang="en-GB" sz="2200" smtClean="0"/>
              <a:t>Priorities and implementation modes to be agreed on</a:t>
            </a:r>
          </a:p>
          <a:p>
            <a:pPr marL="0" indent="0" algn="just">
              <a:buClr>
                <a:schemeClr val="tx1"/>
              </a:buClr>
            </a:pPr>
            <a:r>
              <a:rPr lang="en-GB" sz="2200" smtClean="0"/>
              <a:t> Workshops and meetings with all stakeholders</a:t>
            </a:r>
          </a:p>
          <a:p>
            <a:pPr marL="0" indent="0" algn="just">
              <a:buClr>
                <a:schemeClr val="tx1"/>
              </a:buClr>
            </a:pPr>
            <a:r>
              <a:rPr lang="en-GB" sz="2200" smtClean="0"/>
              <a:t> Time horizon: 2010 – 2014</a:t>
            </a:r>
          </a:p>
          <a:p>
            <a:pPr marL="0" indent="0" algn="just">
              <a:buClr>
                <a:schemeClr val="tx1"/>
              </a:buClr>
            </a:pPr>
            <a:r>
              <a:rPr lang="en-GB" sz="2200" smtClean="0"/>
              <a:t> Scope for more initiatives beyond the Communication!</a:t>
            </a:r>
          </a:p>
        </p:txBody>
      </p:sp>
      <p:sp>
        <p:nvSpPr>
          <p:cNvPr id="123908" name="Rectangle 2"/>
          <p:cNvSpPr>
            <a:spLocks noChangeArrowheads="1"/>
          </p:cNvSpPr>
          <p:nvPr/>
        </p:nvSpPr>
        <p:spPr bwMode="auto">
          <a:xfrm>
            <a:off x="684213" y="476250"/>
            <a:ext cx="7772400" cy="720725"/>
          </a:xfrm>
          <a:prstGeom prst="rect">
            <a:avLst/>
          </a:prstGeom>
          <a:noFill/>
          <a:ln w="9525">
            <a:noFill/>
            <a:miter lim="800000"/>
            <a:headEnd/>
            <a:tailEnd/>
          </a:ln>
        </p:spPr>
        <p:txBody>
          <a:bodyPr anchor="ctr"/>
          <a:lstStyle/>
          <a:p>
            <a:pPr algn="ctr" eaLnBrk="1" hangingPunct="1"/>
            <a:r>
              <a:rPr lang="en-GB" altLang="zh-CN" sz="3200" b="1">
                <a:solidFill>
                  <a:srgbClr val="AA7100"/>
                </a:solidFill>
                <a:ea typeface="宋体" charset="-122"/>
              </a:rPr>
              <a:t>Implementation</a:t>
            </a:r>
            <a:endParaRPr lang="en-GB" sz="3200" b="1">
              <a:solidFill>
                <a:srgbClr val="AA7100"/>
              </a:solidFill>
              <a:ea typeface="宋体" charset="-122"/>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idx="4294967295"/>
          </p:nvPr>
        </p:nvSpPr>
        <p:spPr>
          <a:xfrm>
            <a:off x="611188" y="476250"/>
            <a:ext cx="7920037" cy="1143000"/>
          </a:xfrm>
        </p:spPr>
        <p:txBody>
          <a:bodyPr/>
          <a:lstStyle/>
          <a:p>
            <a:pPr algn="ctr" eaLnBrk="1" hangingPunct="1"/>
            <a:r>
              <a:rPr lang="fr-BE" sz="3200" smtClean="0">
                <a:solidFill>
                  <a:srgbClr val="996600"/>
                </a:solidFill>
              </a:rPr>
              <a:t>Preparatory action « Sustainable tourism » </a:t>
            </a:r>
            <a:r>
              <a:rPr lang="en-GB" sz="3200" smtClean="0">
                <a:solidFill>
                  <a:srgbClr val="996600"/>
                </a:solidFill>
              </a:rPr>
              <a:t>Iron Curtain Trail</a:t>
            </a:r>
          </a:p>
        </p:txBody>
      </p:sp>
      <p:sp>
        <p:nvSpPr>
          <p:cNvPr id="172035" name="Rectangle 6"/>
          <p:cNvSpPr>
            <a:spLocks noGrp="1" noChangeArrowheads="1"/>
          </p:cNvSpPr>
          <p:nvPr>
            <p:ph type="body" sz="half" idx="4294967295"/>
          </p:nvPr>
        </p:nvSpPr>
        <p:spPr>
          <a:xfrm>
            <a:off x="685800" y="1981200"/>
            <a:ext cx="3454400" cy="3392488"/>
          </a:xfrm>
        </p:spPr>
        <p:txBody>
          <a:bodyPr/>
          <a:lstStyle/>
          <a:p>
            <a:pPr eaLnBrk="1" hangingPunct="1">
              <a:lnSpc>
                <a:spcPct val="80000"/>
              </a:lnSpc>
              <a:spcBef>
                <a:spcPct val="0"/>
              </a:spcBef>
              <a:spcAft>
                <a:spcPct val="90000"/>
              </a:spcAft>
              <a:buFont typeface="Wingdings" pitchFamily="2" charset="2"/>
              <a:buNone/>
            </a:pPr>
            <a:r>
              <a:rPr lang="fr-BE" sz="2000" smtClean="0">
                <a:solidFill>
                  <a:srgbClr val="000000"/>
                </a:solidFill>
              </a:rPr>
              <a:t>Objectives:</a:t>
            </a:r>
            <a:endParaRPr lang="en-GB" sz="2000" smtClean="0">
              <a:solidFill>
                <a:srgbClr val="000000"/>
              </a:solidFill>
            </a:endParaRPr>
          </a:p>
          <a:p>
            <a:pPr algn="just" eaLnBrk="1" hangingPunct="1">
              <a:lnSpc>
                <a:spcPct val="80000"/>
              </a:lnSpc>
              <a:spcBef>
                <a:spcPct val="0"/>
              </a:spcBef>
              <a:spcAft>
                <a:spcPct val="90000"/>
              </a:spcAft>
              <a:buClr>
                <a:schemeClr val="tx1"/>
              </a:buClr>
            </a:pPr>
            <a:r>
              <a:rPr lang="en-GB" sz="2000" smtClean="0">
                <a:solidFill>
                  <a:srgbClr val="000000"/>
                </a:solidFill>
              </a:rPr>
              <a:t>Highlight the increasing importance of cycling tourism, its benefits and regional economic impacts</a:t>
            </a:r>
          </a:p>
          <a:p>
            <a:pPr algn="just" eaLnBrk="1" hangingPunct="1">
              <a:lnSpc>
                <a:spcPct val="80000"/>
              </a:lnSpc>
              <a:buClr>
                <a:schemeClr val="tx1"/>
              </a:buClr>
            </a:pPr>
            <a:r>
              <a:rPr lang="en-GB" sz="2000" smtClean="0">
                <a:solidFill>
                  <a:srgbClr val="000000"/>
                </a:solidFill>
              </a:rPr>
              <a:t> </a:t>
            </a:r>
            <a:r>
              <a:rPr lang="en-GB" sz="2000" smtClean="0"/>
              <a:t>Promote a trans-border cycle-tourism trail, which follows the former iron curtain. </a:t>
            </a:r>
          </a:p>
        </p:txBody>
      </p:sp>
      <p:sp>
        <p:nvSpPr>
          <p:cNvPr id="172036" name="Rectangle 7"/>
          <p:cNvSpPr>
            <a:spLocks noGrp="1" noChangeArrowheads="1"/>
          </p:cNvSpPr>
          <p:nvPr>
            <p:ph sz="half" idx="4294967295"/>
          </p:nvPr>
        </p:nvSpPr>
        <p:spPr>
          <a:xfrm>
            <a:off x="4572000" y="1916113"/>
            <a:ext cx="3810000" cy="3241675"/>
          </a:xfrm>
        </p:spPr>
        <p:txBody>
          <a:bodyPr/>
          <a:lstStyle/>
          <a:p>
            <a:pPr eaLnBrk="1" hangingPunct="1"/>
            <a:endParaRPr lang="en-GB" sz="2800" smtClean="0"/>
          </a:p>
        </p:txBody>
      </p:sp>
      <p:pic>
        <p:nvPicPr>
          <p:cNvPr id="172037" name="Picture 5" descr="Alina Isakovich (Russian Federation) - Agency: 123RF"/>
          <p:cNvPicPr>
            <a:picLocks noChangeAspect="1" noChangeArrowheads="1"/>
          </p:cNvPicPr>
          <p:nvPr/>
        </p:nvPicPr>
        <p:blipFill>
          <a:blip r:embed="rId3" cstate="print"/>
          <a:srcRect/>
          <a:stretch>
            <a:fillRect/>
          </a:stretch>
        </p:blipFill>
        <p:spPr bwMode="auto">
          <a:xfrm>
            <a:off x="4716463" y="1989138"/>
            <a:ext cx="3662362" cy="2952750"/>
          </a:xfrm>
          <a:prstGeom prst="rect">
            <a:avLst/>
          </a:prstGeom>
          <a:noFill/>
          <a:ln w="9525">
            <a:noFill/>
            <a:miter lim="800000"/>
            <a:headEnd/>
            <a:tailEnd/>
          </a:ln>
        </p:spPr>
      </p:pic>
      <p:sp>
        <p:nvSpPr>
          <p:cNvPr id="172038" name="Text Box 6"/>
          <p:cNvSpPr txBox="1">
            <a:spLocks noChangeArrowheads="1"/>
          </p:cNvSpPr>
          <p:nvPr/>
        </p:nvSpPr>
        <p:spPr bwMode="auto">
          <a:xfrm>
            <a:off x="755650" y="5319713"/>
            <a:ext cx="3455988" cy="457200"/>
          </a:xfrm>
          <a:prstGeom prst="rect">
            <a:avLst/>
          </a:prstGeom>
          <a:noFill/>
          <a:ln w="9525" algn="ctr">
            <a:noFill/>
            <a:miter lim="800000"/>
            <a:headEnd/>
            <a:tailEnd/>
          </a:ln>
          <a:effectLst/>
        </p:spPr>
        <p:txBody>
          <a:bodyPr>
            <a:spAutoFit/>
          </a:bodyPr>
          <a:lstStyle/>
          <a:p>
            <a:endParaRPr lang="en-GB"/>
          </a:p>
        </p:txBody>
      </p:sp>
      <p:sp>
        <p:nvSpPr>
          <p:cNvPr id="172039" name="Text Box 7"/>
          <p:cNvSpPr txBox="1">
            <a:spLocks noChangeArrowheads="1"/>
          </p:cNvSpPr>
          <p:nvPr/>
        </p:nvSpPr>
        <p:spPr bwMode="auto">
          <a:xfrm>
            <a:off x="684213" y="5661025"/>
            <a:ext cx="7775575" cy="336550"/>
          </a:xfrm>
          <a:prstGeom prst="rect">
            <a:avLst/>
          </a:prstGeom>
          <a:noFill/>
          <a:ln w="9525" algn="ctr">
            <a:noFill/>
            <a:miter lim="800000"/>
            <a:headEnd/>
            <a:tailEnd/>
          </a:ln>
          <a:effectLst/>
        </p:spPr>
        <p:txBody>
          <a:bodyPr>
            <a:spAutoFit/>
          </a:bodyPr>
          <a:lstStyle/>
          <a:p>
            <a:r>
              <a:rPr lang="en-GB" sz="1600">
                <a:hlinkClick r:id="rId4"/>
              </a:rPr>
              <a:t>http://ec.europa.eu/enterprise/sectors/tourism/iron-curtain-trail/index_en.htm</a:t>
            </a:r>
            <a:endParaRPr lang="en-GB" sz="16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pPr algn="ctr"/>
            <a:r>
              <a:rPr lang="en-GB" smtClean="0">
                <a:latin typeface="Arial Unicode MS" pitchFamily="34" charset="-128"/>
              </a:rPr>
              <a:t>Summary presentation</a:t>
            </a:r>
          </a:p>
        </p:txBody>
      </p:sp>
      <p:sp>
        <p:nvSpPr>
          <p:cNvPr id="130051" name="Rectangle 3"/>
          <p:cNvSpPr>
            <a:spLocks noGrp="1" noChangeArrowheads="1"/>
          </p:cNvSpPr>
          <p:nvPr>
            <p:ph type="body" idx="1"/>
          </p:nvPr>
        </p:nvSpPr>
        <p:spPr>
          <a:xfrm>
            <a:off x="684213" y="1844675"/>
            <a:ext cx="7772400" cy="3898900"/>
          </a:xfrm>
        </p:spPr>
        <p:txBody>
          <a:bodyPr/>
          <a:lstStyle/>
          <a:p>
            <a:pPr marL="609600" indent="-609600">
              <a:buClr>
                <a:srgbClr val="333399"/>
              </a:buClr>
              <a:buFontTx/>
              <a:buNone/>
            </a:pPr>
            <a:r>
              <a:rPr lang="fr-BE" smtClean="0"/>
              <a:t>1. </a:t>
            </a:r>
            <a:r>
              <a:rPr lang="en-GB" smtClean="0"/>
              <a:t>Introduction </a:t>
            </a:r>
          </a:p>
          <a:p>
            <a:pPr marL="609600" indent="-609600">
              <a:buClr>
                <a:srgbClr val="333399"/>
              </a:buClr>
              <a:buFontTx/>
              <a:buNone/>
            </a:pPr>
            <a:r>
              <a:rPr lang="en-GB" smtClean="0"/>
              <a:t>2. Legal basis and policy framework</a:t>
            </a:r>
          </a:p>
          <a:p>
            <a:pPr marL="609600" indent="-609600">
              <a:buClr>
                <a:srgbClr val="333399"/>
              </a:buClr>
              <a:buFontTx/>
              <a:buNone/>
            </a:pPr>
            <a:r>
              <a:rPr lang="en-GB" smtClean="0"/>
              <a:t>3. New Communication on Tourism</a:t>
            </a:r>
          </a:p>
          <a:p>
            <a:pPr marL="609600" indent="-609600">
              <a:buClr>
                <a:srgbClr val="333399"/>
              </a:buClr>
              <a:buFontTx/>
              <a:buNone/>
            </a:pPr>
            <a:r>
              <a:rPr lang="en-GB" smtClean="0"/>
              <a:t>4. Tourism unit’s preparatory actions</a:t>
            </a:r>
            <a:endParaRPr lang="en-GB" i="1" smtClean="0">
              <a:solidFill>
                <a:srgbClr val="3333FF"/>
              </a:solidFill>
            </a:endParaRPr>
          </a:p>
          <a:p>
            <a:pPr marL="609600" indent="-609600">
              <a:buClr>
                <a:srgbClr val="333399"/>
              </a:buClr>
              <a:buFontTx/>
              <a:buNone/>
            </a:pPr>
            <a:endParaRPr lang="en-GB" i="1" smtClean="0">
              <a:solidFill>
                <a:srgbClr val="3333FF"/>
              </a:solidFill>
            </a:endParaRPr>
          </a:p>
          <a:p>
            <a:pPr marL="609600" indent="-609600">
              <a:buFontTx/>
              <a:buNone/>
            </a:pPr>
            <a:endParaRPr lang="fr-FR"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6"/>
          <p:cNvSpPr>
            <a:spLocks noGrp="1" noChangeArrowheads="1"/>
          </p:cNvSpPr>
          <p:nvPr>
            <p:ph type="title" idx="4294967295"/>
          </p:nvPr>
        </p:nvSpPr>
        <p:spPr>
          <a:xfrm>
            <a:off x="685800" y="609600"/>
            <a:ext cx="7772400" cy="731838"/>
          </a:xfrm>
        </p:spPr>
        <p:txBody>
          <a:bodyPr/>
          <a:lstStyle/>
          <a:p>
            <a:pPr algn="ctr" eaLnBrk="1" hangingPunct="1"/>
            <a:r>
              <a:rPr lang="fr-BE" sz="3200" smtClean="0">
                <a:solidFill>
                  <a:srgbClr val="996600"/>
                </a:solidFill>
              </a:rPr>
              <a:t>Preparatory action « CALYPSO »</a:t>
            </a:r>
            <a:endParaRPr lang="en-GB" sz="3200" smtClean="0">
              <a:solidFill>
                <a:srgbClr val="996600"/>
              </a:solidFill>
            </a:endParaRPr>
          </a:p>
        </p:txBody>
      </p:sp>
      <p:sp>
        <p:nvSpPr>
          <p:cNvPr id="173059" name="Rectangle 7"/>
          <p:cNvSpPr>
            <a:spLocks noGrp="1" noChangeArrowheads="1"/>
          </p:cNvSpPr>
          <p:nvPr>
            <p:ph type="body" sz="half" idx="4294967295"/>
          </p:nvPr>
        </p:nvSpPr>
        <p:spPr>
          <a:xfrm>
            <a:off x="468313" y="1484313"/>
            <a:ext cx="4391025" cy="3889375"/>
          </a:xfrm>
        </p:spPr>
        <p:txBody>
          <a:bodyPr/>
          <a:lstStyle/>
          <a:p>
            <a:pPr eaLnBrk="1" hangingPunct="1">
              <a:lnSpc>
                <a:spcPct val="80000"/>
              </a:lnSpc>
              <a:spcBef>
                <a:spcPct val="0"/>
              </a:spcBef>
              <a:spcAft>
                <a:spcPct val="60000"/>
              </a:spcAft>
              <a:buFont typeface="Wingdings" pitchFamily="2" charset="2"/>
              <a:buNone/>
            </a:pPr>
            <a:r>
              <a:rPr lang="fr-BE" sz="1800" b="1" smtClean="0"/>
              <a:t>Objectives:</a:t>
            </a:r>
            <a:endParaRPr lang="en-GB" sz="1800" b="1" smtClean="0"/>
          </a:p>
          <a:p>
            <a:pPr algn="just" eaLnBrk="1" hangingPunct="1">
              <a:lnSpc>
                <a:spcPct val="90000"/>
              </a:lnSpc>
              <a:spcBef>
                <a:spcPct val="0"/>
              </a:spcBef>
              <a:spcAft>
                <a:spcPct val="60000"/>
              </a:spcAft>
              <a:buClr>
                <a:schemeClr val="tx1"/>
              </a:buClr>
            </a:pPr>
            <a:r>
              <a:rPr lang="en-GB" sz="1800" b="1" smtClean="0"/>
              <a:t>Encourage tourism activity during the </a:t>
            </a:r>
            <a:r>
              <a:rPr lang="en-GB" sz="1800" smtClean="0">
                <a:solidFill>
                  <a:srgbClr val="3333FF"/>
                </a:solidFill>
                <a:effectLst>
                  <a:outerShdw blurRad="38100" dist="38100" dir="2700000" algn="tl">
                    <a:srgbClr val="C0C0C0"/>
                  </a:outerShdw>
                </a:effectLst>
              </a:rPr>
              <a:t>off-peak season</a:t>
            </a:r>
          </a:p>
          <a:p>
            <a:pPr algn="just" eaLnBrk="1" hangingPunct="1">
              <a:lnSpc>
                <a:spcPct val="90000"/>
              </a:lnSpc>
              <a:spcBef>
                <a:spcPct val="0"/>
              </a:spcBef>
              <a:buClr>
                <a:schemeClr val="tx1"/>
              </a:buClr>
            </a:pPr>
            <a:r>
              <a:rPr lang="en-GB" sz="1800" b="1" smtClean="0"/>
              <a:t>Facilitate the elaboration of a mechanism enabling </a:t>
            </a:r>
            <a:r>
              <a:rPr lang="en-GB" sz="1800" smtClean="0">
                <a:solidFill>
                  <a:srgbClr val="3333FF"/>
                </a:solidFill>
                <a:effectLst>
                  <a:outerShdw blurRad="38100" dist="38100" dir="2700000" algn="tl">
                    <a:srgbClr val="C0C0C0"/>
                  </a:outerShdw>
                </a:effectLst>
              </a:rPr>
              <a:t>particular target groups</a:t>
            </a:r>
            <a:r>
              <a:rPr lang="en-GB" sz="1800" b="1" smtClean="0"/>
              <a:t> (senior citizens, young people and families facing difficult social circumstances) to go on holiday on the basis of themed programmes and accommodation offers recommended by public authorities (national, regional or local) and, if possible, during the low season</a:t>
            </a:r>
            <a:endParaRPr lang="en-GB" sz="2400" smtClean="0"/>
          </a:p>
        </p:txBody>
      </p:sp>
      <p:pic>
        <p:nvPicPr>
          <p:cNvPr id="173061" name="Picture 5" descr="Calypso logo © European Commission"/>
          <p:cNvPicPr>
            <a:picLocks noChangeAspect="1" noChangeArrowheads="1"/>
          </p:cNvPicPr>
          <p:nvPr/>
        </p:nvPicPr>
        <p:blipFill>
          <a:blip r:embed="rId2" cstate="print"/>
          <a:srcRect/>
          <a:stretch>
            <a:fillRect/>
          </a:stretch>
        </p:blipFill>
        <p:spPr bwMode="auto">
          <a:xfrm>
            <a:off x="5292725" y="1916113"/>
            <a:ext cx="3346450" cy="3024187"/>
          </a:xfrm>
          <a:prstGeom prst="rect">
            <a:avLst/>
          </a:prstGeom>
          <a:noFill/>
          <a:ln w="9525">
            <a:noFill/>
            <a:miter lim="800000"/>
            <a:headEnd/>
            <a:tailEnd/>
          </a:ln>
        </p:spPr>
      </p:pic>
      <p:sp>
        <p:nvSpPr>
          <p:cNvPr id="173062" name="Text Box 6"/>
          <p:cNvSpPr txBox="1">
            <a:spLocks noChangeArrowheads="1"/>
          </p:cNvSpPr>
          <p:nvPr/>
        </p:nvSpPr>
        <p:spPr bwMode="auto">
          <a:xfrm>
            <a:off x="827088" y="5589588"/>
            <a:ext cx="7848600" cy="366712"/>
          </a:xfrm>
          <a:prstGeom prst="rect">
            <a:avLst/>
          </a:prstGeom>
          <a:noFill/>
          <a:ln w="9525" algn="ctr">
            <a:noFill/>
            <a:miter lim="800000"/>
            <a:headEnd/>
            <a:tailEnd/>
          </a:ln>
          <a:effectLst/>
        </p:spPr>
        <p:txBody>
          <a:bodyPr>
            <a:spAutoFit/>
          </a:bodyPr>
          <a:lstStyle/>
          <a:p>
            <a:r>
              <a:rPr lang="en-GB" sz="1800">
                <a:hlinkClick r:id="rId3"/>
              </a:rPr>
              <a:t>http://ec.europa.eu/enterprise/sectors/tourism/calypso/index_en.htm</a:t>
            </a:r>
            <a:endParaRPr lang="en-GB" sz="18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idx="4294967295"/>
          </p:nvPr>
        </p:nvSpPr>
        <p:spPr>
          <a:xfrm>
            <a:off x="539750" y="333375"/>
            <a:ext cx="8280400" cy="1295400"/>
          </a:xfrm>
        </p:spPr>
        <p:txBody>
          <a:bodyPr/>
          <a:lstStyle/>
          <a:p>
            <a:pPr algn="ctr" eaLnBrk="1" hangingPunct="1">
              <a:lnSpc>
                <a:spcPct val="90000"/>
              </a:lnSpc>
            </a:pPr>
            <a:r>
              <a:rPr lang="en-GB" altLang="zh-CN" sz="3200" smtClean="0">
                <a:solidFill>
                  <a:srgbClr val="996600"/>
                </a:solidFill>
                <a:ea typeface="宋体" charset="-122"/>
              </a:rPr>
              <a:t>Preparatory action </a:t>
            </a:r>
            <a:br>
              <a:rPr lang="en-GB" altLang="zh-CN" sz="3200" smtClean="0">
                <a:solidFill>
                  <a:srgbClr val="996600"/>
                </a:solidFill>
                <a:ea typeface="宋体" charset="-122"/>
              </a:rPr>
            </a:br>
            <a:r>
              <a:rPr lang="en-GB" altLang="zh-CN" sz="3200" smtClean="0">
                <a:solidFill>
                  <a:srgbClr val="996600"/>
                </a:solidFill>
                <a:ea typeface="宋体" charset="-122"/>
              </a:rPr>
              <a:t>European Destinations of Excellence “EDEN”</a:t>
            </a:r>
            <a:r>
              <a:rPr lang="en-GB" altLang="zh-CN" sz="2800" smtClean="0">
                <a:ea typeface="宋体" charset="-122"/>
              </a:rPr>
              <a:t> </a:t>
            </a:r>
            <a:endParaRPr lang="en-GB" sz="2800" smtClean="0">
              <a:ea typeface="宋体" charset="-122"/>
            </a:endParaRPr>
          </a:p>
        </p:txBody>
      </p:sp>
      <p:sp>
        <p:nvSpPr>
          <p:cNvPr id="174083" name="Rectangle 3"/>
          <p:cNvSpPr>
            <a:spLocks noGrp="1" noChangeArrowheads="1"/>
          </p:cNvSpPr>
          <p:nvPr>
            <p:ph type="body" idx="4294967295"/>
          </p:nvPr>
        </p:nvSpPr>
        <p:spPr>
          <a:xfrm>
            <a:off x="685800" y="1844675"/>
            <a:ext cx="5110163" cy="4251325"/>
          </a:xfrm>
        </p:spPr>
        <p:txBody>
          <a:bodyPr/>
          <a:lstStyle/>
          <a:p>
            <a:pPr marL="363538" lvl="1" indent="-184150" eaLnBrk="1" hangingPunct="1">
              <a:lnSpc>
                <a:spcPct val="90000"/>
              </a:lnSpc>
              <a:spcAft>
                <a:spcPct val="20000"/>
              </a:spcAft>
              <a:buClr>
                <a:schemeClr val="tx1"/>
              </a:buClr>
              <a:buFont typeface="Wingdings" pitchFamily="2" charset="2"/>
              <a:buNone/>
            </a:pPr>
            <a:r>
              <a:rPr lang="en-US" sz="2000" smtClean="0"/>
              <a:t>Objectives:</a:t>
            </a:r>
          </a:p>
          <a:p>
            <a:pPr marL="363538" lvl="1" indent="-184150" algn="just" eaLnBrk="1" hangingPunct="1">
              <a:lnSpc>
                <a:spcPct val="90000"/>
              </a:lnSpc>
              <a:spcAft>
                <a:spcPct val="20000"/>
              </a:spcAft>
              <a:buClr>
                <a:schemeClr val="tx1"/>
              </a:buClr>
              <a:buFontTx/>
              <a:buChar char="•"/>
            </a:pPr>
            <a:r>
              <a:rPr lang="en-US" sz="2000" smtClean="0"/>
              <a:t>Enhance </a:t>
            </a:r>
            <a:r>
              <a:rPr lang="en-US" sz="2000" smtClean="0">
                <a:solidFill>
                  <a:srgbClr val="3333FF"/>
                </a:solidFill>
                <a:effectLst>
                  <a:outerShdw blurRad="38100" dist="38100" dir="2700000" algn="tl">
                    <a:srgbClr val="C0C0C0"/>
                  </a:outerShdw>
                </a:effectLst>
              </a:rPr>
              <a:t>visibility</a:t>
            </a:r>
            <a:r>
              <a:rPr lang="en-US" sz="2000" smtClean="0"/>
              <a:t> of the emerging, non traditional European tourist destinations of excellence</a:t>
            </a:r>
          </a:p>
          <a:p>
            <a:pPr marL="363538" lvl="1" indent="-184150" algn="just" eaLnBrk="1" hangingPunct="1">
              <a:lnSpc>
                <a:spcPct val="90000"/>
              </a:lnSpc>
              <a:spcAft>
                <a:spcPct val="20000"/>
              </a:spcAft>
              <a:buClr>
                <a:schemeClr val="tx1"/>
              </a:buClr>
              <a:buFontTx/>
              <a:buChar char="•"/>
            </a:pPr>
            <a:r>
              <a:rPr lang="en-US" sz="2000" smtClean="0">
                <a:solidFill>
                  <a:srgbClr val="3333FF"/>
                </a:solidFill>
                <a:effectLst>
                  <a:outerShdw blurRad="38100" dist="38100" dir="2700000" algn="tl">
                    <a:srgbClr val="C0C0C0"/>
                  </a:outerShdw>
                </a:effectLst>
              </a:rPr>
              <a:t>Award sustainable forms</a:t>
            </a:r>
            <a:r>
              <a:rPr lang="en-US" sz="2000" smtClean="0"/>
              <a:t> of tourism</a:t>
            </a:r>
            <a:endParaRPr lang="fr-BE" sz="2000" smtClean="0"/>
          </a:p>
          <a:p>
            <a:pPr marL="363538" lvl="1" indent="-184150" algn="just" eaLnBrk="1" hangingPunct="1">
              <a:lnSpc>
                <a:spcPct val="90000"/>
              </a:lnSpc>
              <a:spcAft>
                <a:spcPct val="20000"/>
              </a:spcAft>
              <a:buClr>
                <a:schemeClr val="tx1"/>
              </a:buClr>
              <a:buFontTx/>
              <a:buChar char="•"/>
            </a:pPr>
            <a:r>
              <a:rPr lang="en-US" sz="2000" smtClean="0"/>
              <a:t>Create a platform for the exchange of good practices at European level, </a:t>
            </a:r>
            <a:r>
              <a:rPr lang="en-US" sz="2000" smtClean="0">
                <a:solidFill>
                  <a:srgbClr val="3333FF"/>
                </a:solidFill>
                <a:effectLst>
                  <a:outerShdw blurRad="38100" dist="38100" dir="2700000" algn="tl">
                    <a:srgbClr val="C0C0C0"/>
                  </a:outerShdw>
                </a:effectLst>
              </a:rPr>
              <a:t>promote networking</a:t>
            </a:r>
            <a:r>
              <a:rPr lang="en-US" sz="2000" smtClean="0"/>
              <a:t> between awarded destinations which could persuade other destinations to adopt sustainable tourism development mode</a:t>
            </a:r>
          </a:p>
          <a:p>
            <a:pPr marL="363538" lvl="1" indent="-184150" eaLnBrk="1" hangingPunct="1">
              <a:lnSpc>
                <a:spcPct val="90000"/>
              </a:lnSpc>
              <a:spcAft>
                <a:spcPct val="20000"/>
              </a:spcAft>
              <a:buClr>
                <a:schemeClr val="tx1"/>
              </a:buClr>
              <a:buFont typeface="Wingdings" pitchFamily="2" charset="2"/>
              <a:buNone/>
            </a:pPr>
            <a:r>
              <a:rPr lang="en-GB" sz="2000" smtClean="0">
                <a:solidFill>
                  <a:srgbClr val="666633"/>
                </a:solidFill>
                <a:hlinkClick r:id="rId2"/>
              </a:rPr>
              <a:t>http://ec.europa.eu/eden</a:t>
            </a:r>
            <a:endParaRPr lang="en-GB" sz="2400" smtClean="0"/>
          </a:p>
        </p:txBody>
      </p:sp>
      <p:pic>
        <p:nvPicPr>
          <p:cNvPr id="174084" name="Picture 4" descr="EDEN1"/>
          <p:cNvPicPr>
            <a:picLocks noChangeAspect="1" noChangeArrowheads="1"/>
          </p:cNvPicPr>
          <p:nvPr/>
        </p:nvPicPr>
        <p:blipFill>
          <a:blip r:embed="rId3" cstate="print"/>
          <a:srcRect/>
          <a:stretch>
            <a:fillRect/>
          </a:stretch>
        </p:blipFill>
        <p:spPr bwMode="auto">
          <a:xfrm>
            <a:off x="5940425" y="2492375"/>
            <a:ext cx="2520950" cy="228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a:xfrm>
            <a:off x="685800" y="609600"/>
            <a:ext cx="7772400" cy="803275"/>
          </a:xfrm>
        </p:spPr>
        <p:txBody>
          <a:bodyPr/>
          <a:lstStyle/>
          <a:p>
            <a:pPr algn="ctr"/>
            <a:r>
              <a:rPr lang="fr-BE" smtClean="0"/>
              <a:t>EDEN Editions</a:t>
            </a:r>
            <a:endParaRPr lang="en-GB" smtClean="0"/>
          </a:p>
        </p:txBody>
      </p:sp>
      <p:sp>
        <p:nvSpPr>
          <p:cNvPr id="190467" name="Rectangle 3"/>
          <p:cNvSpPr>
            <a:spLocks noGrp="1" noChangeArrowheads="1"/>
          </p:cNvSpPr>
          <p:nvPr>
            <p:ph type="body" idx="1"/>
          </p:nvPr>
        </p:nvSpPr>
        <p:spPr>
          <a:xfrm>
            <a:off x="685800" y="1981200"/>
            <a:ext cx="7772400" cy="3319463"/>
          </a:xfrm>
        </p:spPr>
        <p:txBody>
          <a:bodyPr/>
          <a:lstStyle/>
          <a:p>
            <a:pPr eaLnBrk="1" hangingPunct="1">
              <a:lnSpc>
                <a:spcPct val="90000"/>
              </a:lnSpc>
              <a:spcAft>
                <a:spcPct val="30000"/>
              </a:spcAft>
              <a:buClr>
                <a:schemeClr val="tx1"/>
              </a:buClr>
            </a:pPr>
            <a:r>
              <a:rPr lang="en-GB" sz="2400" smtClean="0"/>
              <a:t>EDEN 2007 “best emerging rural 					destinations”</a:t>
            </a:r>
          </a:p>
          <a:p>
            <a:pPr eaLnBrk="1" hangingPunct="1">
              <a:lnSpc>
                <a:spcPct val="90000"/>
              </a:lnSpc>
              <a:spcAft>
                <a:spcPct val="30000"/>
              </a:spcAft>
              <a:buClr>
                <a:schemeClr val="tx1"/>
              </a:buClr>
            </a:pPr>
            <a:r>
              <a:rPr lang="en-GB" sz="2400" smtClean="0"/>
              <a:t>EDEN 2008  “tourism and local intangible heritage”</a:t>
            </a:r>
          </a:p>
          <a:p>
            <a:pPr eaLnBrk="1" hangingPunct="1">
              <a:lnSpc>
                <a:spcPct val="90000"/>
              </a:lnSpc>
              <a:spcAft>
                <a:spcPct val="30000"/>
              </a:spcAft>
              <a:buClr>
                <a:schemeClr val="tx1"/>
              </a:buClr>
            </a:pPr>
            <a:r>
              <a:rPr lang="en-GB" sz="2400" smtClean="0"/>
              <a:t>EDEN 2009 “tourism and protected areas”</a:t>
            </a:r>
          </a:p>
          <a:p>
            <a:pPr eaLnBrk="1" hangingPunct="1">
              <a:lnSpc>
                <a:spcPct val="90000"/>
              </a:lnSpc>
              <a:spcAft>
                <a:spcPct val="30000"/>
              </a:spcAft>
              <a:buClr>
                <a:schemeClr val="tx1"/>
              </a:buClr>
            </a:pPr>
            <a:r>
              <a:rPr lang="en-GB" sz="2400" smtClean="0"/>
              <a:t>EDEN 2010 “aquatic tourism”</a:t>
            </a:r>
          </a:p>
          <a:p>
            <a:pPr eaLnBrk="1" hangingPunct="1">
              <a:lnSpc>
                <a:spcPct val="90000"/>
              </a:lnSpc>
              <a:spcAft>
                <a:spcPct val="30000"/>
              </a:spcAft>
              <a:buClr>
                <a:schemeClr val="tx1"/>
              </a:buClr>
            </a:pPr>
            <a:r>
              <a:rPr lang="fr-BE" sz="2400" smtClean="0"/>
              <a:t>EDEN 2011 « tourism and regeneration of physical sites »</a:t>
            </a:r>
            <a:endParaRPr lang="en-GB" sz="240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p:txBody>
          <a:bodyPr/>
          <a:lstStyle/>
          <a:p>
            <a:pPr algn="ctr"/>
            <a:r>
              <a:rPr lang="en-GB" altLang="zh-CN" sz="3200" smtClean="0">
                <a:solidFill>
                  <a:srgbClr val="996600"/>
                </a:solidFill>
                <a:ea typeface="宋体" charset="-122"/>
              </a:rPr>
              <a:t>Preparatory action </a:t>
            </a:r>
            <a:br>
              <a:rPr lang="en-GB" altLang="zh-CN" sz="3200" smtClean="0">
                <a:solidFill>
                  <a:srgbClr val="996600"/>
                </a:solidFill>
                <a:ea typeface="宋体" charset="-122"/>
              </a:rPr>
            </a:br>
            <a:r>
              <a:rPr lang="en-GB" altLang="zh-CN" sz="3200" smtClean="0">
                <a:solidFill>
                  <a:srgbClr val="996600"/>
                </a:solidFill>
                <a:ea typeface="宋体" charset="-122"/>
              </a:rPr>
              <a:t>Launch of an ICT and Tourism Platform</a:t>
            </a:r>
            <a:endParaRPr lang="en-GB" sz="3200" smtClean="0">
              <a:solidFill>
                <a:srgbClr val="996600"/>
              </a:solidFill>
              <a:ea typeface="宋体" charset="-122"/>
            </a:endParaRPr>
          </a:p>
        </p:txBody>
      </p:sp>
      <p:sp>
        <p:nvSpPr>
          <p:cNvPr id="171011" name="Rectangle 3"/>
          <p:cNvSpPr>
            <a:spLocks noGrp="1" noChangeArrowheads="1"/>
          </p:cNvSpPr>
          <p:nvPr>
            <p:ph type="body" idx="1"/>
          </p:nvPr>
        </p:nvSpPr>
        <p:spPr/>
        <p:txBody>
          <a:bodyPr/>
          <a:lstStyle/>
          <a:p>
            <a:pPr lvl="1" eaLnBrk="1" hangingPunct="1">
              <a:spcAft>
                <a:spcPct val="20000"/>
              </a:spcAft>
              <a:buClr>
                <a:schemeClr val="tx1"/>
              </a:buClr>
              <a:buFont typeface="Wingdings" pitchFamily="2" charset="2"/>
              <a:buNone/>
            </a:pPr>
            <a:r>
              <a:rPr lang="en-US" sz="2400" smtClean="0"/>
              <a:t>Objectives:</a:t>
            </a:r>
            <a:endParaRPr lang="en-US" sz="2400" smtClean="0">
              <a:solidFill>
                <a:srgbClr val="3333FF"/>
              </a:solidFill>
              <a:effectLst>
                <a:outerShdw blurRad="38100" dist="38100" dir="2700000" algn="tl">
                  <a:srgbClr val="C0C0C0"/>
                </a:outerShdw>
              </a:effectLst>
            </a:endParaRPr>
          </a:p>
          <a:p>
            <a:pPr lvl="1" algn="just" eaLnBrk="1" hangingPunct="1">
              <a:spcAft>
                <a:spcPct val="20000"/>
              </a:spcAft>
              <a:buClr>
                <a:schemeClr val="tx1"/>
              </a:buClr>
              <a:buFontTx/>
              <a:buChar char="•"/>
            </a:pPr>
            <a:r>
              <a:rPr lang="en-GB" sz="2400" smtClean="0">
                <a:solidFill>
                  <a:srgbClr val="3333FF"/>
                </a:solidFill>
                <a:effectLst>
                  <a:outerShdw blurRad="38100" dist="38100" dir="2700000" algn="tl">
                    <a:srgbClr val="C0C0C0"/>
                  </a:outerShdw>
                </a:effectLst>
              </a:rPr>
              <a:t>facilitate the adaptation </a:t>
            </a:r>
            <a:r>
              <a:rPr lang="en-GB" sz="2400" smtClean="0">
                <a:effectLst>
                  <a:outerShdw blurRad="38100" dist="38100" dir="2700000" algn="tl">
                    <a:srgbClr val="C0C0C0"/>
                  </a:outerShdw>
                </a:effectLst>
              </a:rPr>
              <a:t>of the tourism sector and its businesses to market developments in new information technologies</a:t>
            </a:r>
            <a:endParaRPr lang="fr-BE" sz="2400" smtClean="0"/>
          </a:p>
          <a:p>
            <a:pPr lvl="1" algn="just" eaLnBrk="1" hangingPunct="1">
              <a:spcAft>
                <a:spcPct val="20000"/>
              </a:spcAft>
              <a:buClr>
                <a:schemeClr val="tx1"/>
              </a:buClr>
              <a:buFontTx/>
              <a:buChar char="•"/>
            </a:pPr>
            <a:r>
              <a:rPr lang="en-GB" sz="2400" smtClean="0"/>
              <a:t>create a </a:t>
            </a:r>
            <a:r>
              <a:rPr lang="en-GB" sz="2400" smtClean="0">
                <a:solidFill>
                  <a:srgbClr val="3333FF"/>
                </a:solidFill>
                <a:effectLst>
                  <a:outerShdw blurRad="38100" dist="38100" dir="2700000" algn="tl">
                    <a:srgbClr val="C0C0C0"/>
                  </a:outerShdw>
                </a:effectLst>
              </a:rPr>
              <a:t>favourable environment</a:t>
            </a:r>
            <a:r>
              <a:rPr lang="en-GB" sz="2400" smtClean="0"/>
              <a:t> for the European tourism industry that stimulates and enables the uptake of ICT and e-Business technologies.</a:t>
            </a:r>
          </a:p>
          <a:p>
            <a:pPr lvl="1" algn="just" eaLnBrk="1" hangingPunct="1">
              <a:spcAft>
                <a:spcPct val="20000"/>
              </a:spcAft>
              <a:buClr>
                <a:schemeClr val="tx1"/>
              </a:buClr>
              <a:buFontTx/>
              <a:buNone/>
            </a:pPr>
            <a:endParaRPr lang="en-GB" sz="240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lstStyle/>
          <a:p>
            <a:pPr algn="ctr"/>
            <a:r>
              <a:rPr lang="en-GB" altLang="zh-CN" sz="3200" smtClean="0">
                <a:solidFill>
                  <a:srgbClr val="996600"/>
                </a:solidFill>
                <a:ea typeface="宋体" charset="-122"/>
              </a:rPr>
              <a:t>Preparatory action </a:t>
            </a:r>
            <a:br>
              <a:rPr lang="en-GB" altLang="zh-CN" sz="3200" smtClean="0">
                <a:solidFill>
                  <a:srgbClr val="996600"/>
                </a:solidFill>
                <a:ea typeface="宋体" charset="-122"/>
              </a:rPr>
            </a:br>
            <a:r>
              <a:rPr lang="en-GB" altLang="zh-CN" sz="3200" smtClean="0">
                <a:solidFill>
                  <a:srgbClr val="996600"/>
                </a:solidFill>
                <a:ea typeface="宋体" charset="-122"/>
              </a:rPr>
              <a:t>Launch of an ICT and Tourism Platform</a:t>
            </a:r>
            <a:endParaRPr lang="en-GB" sz="3200" smtClean="0">
              <a:solidFill>
                <a:srgbClr val="996600"/>
              </a:solidFill>
              <a:ea typeface="宋体" charset="-122"/>
            </a:endParaRPr>
          </a:p>
        </p:txBody>
      </p:sp>
      <p:sp>
        <p:nvSpPr>
          <p:cNvPr id="199683" name="Rectangle 3"/>
          <p:cNvSpPr>
            <a:spLocks noGrp="1" noChangeArrowheads="1"/>
          </p:cNvSpPr>
          <p:nvPr>
            <p:ph type="body" idx="1"/>
          </p:nvPr>
        </p:nvSpPr>
        <p:spPr/>
        <p:txBody>
          <a:bodyPr/>
          <a:lstStyle/>
          <a:p>
            <a:pPr lvl="1" eaLnBrk="1" hangingPunct="1">
              <a:lnSpc>
                <a:spcPct val="90000"/>
              </a:lnSpc>
              <a:spcAft>
                <a:spcPct val="20000"/>
              </a:spcAft>
              <a:buClr>
                <a:schemeClr val="tx1"/>
              </a:buClr>
              <a:buFont typeface="Wingdings" pitchFamily="2" charset="2"/>
              <a:buNone/>
            </a:pPr>
            <a:endParaRPr lang="fr-BE" sz="2000" smtClean="0"/>
          </a:p>
          <a:p>
            <a:pPr lvl="1" eaLnBrk="1" hangingPunct="1">
              <a:lnSpc>
                <a:spcPct val="90000"/>
              </a:lnSpc>
              <a:spcAft>
                <a:spcPct val="20000"/>
              </a:spcAft>
              <a:buClr>
                <a:schemeClr val="tx1"/>
              </a:buClr>
              <a:buFont typeface="Wingdings" pitchFamily="2" charset="2"/>
              <a:buNone/>
            </a:pPr>
            <a:r>
              <a:rPr lang="fr-BE" sz="2400" smtClean="0"/>
              <a:t>In practice:</a:t>
            </a:r>
            <a:r>
              <a:rPr lang="fr-BE" sz="2000" smtClean="0"/>
              <a:t> </a:t>
            </a:r>
          </a:p>
          <a:p>
            <a:pPr lvl="1" algn="just" eaLnBrk="1" hangingPunct="1">
              <a:lnSpc>
                <a:spcPct val="90000"/>
              </a:lnSpc>
              <a:spcAft>
                <a:spcPct val="20000"/>
              </a:spcAft>
              <a:buClr>
                <a:schemeClr val="tx1"/>
              </a:buClr>
              <a:buFontTx/>
              <a:buChar char="•"/>
            </a:pPr>
            <a:r>
              <a:rPr lang="en-US" sz="2400" smtClean="0"/>
              <a:t>possible launch </a:t>
            </a:r>
            <a:r>
              <a:rPr lang="en-GB" sz="2400" smtClean="0"/>
              <a:t>of a </a:t>
            </a:r>
            <a:r>
              <a:rPr lang="en-GB" sz="2400" smtClean="0">
                <a:solidFill>
                  <a:srgbClr val="3333FF"/>
                </a:solidFill>
              </a:rPr>
              <a:t>large-scale pilot action</a:t>
            </a:r>
            <a:r>
              <a:rPr lang="en-GB" sz="2400" smtClean="0"/>
              <a:t> to help SMEs participate in the global digital supply chain and become fully integrated international business partners (ongoing similar actions: textile, transport, automotive sectors)</a:t>
            </a:r>
            <a:endParaRPr lang="en-GB" sz="2000" smtClean="0"/>
          </a:p>
          <a:p>
            <a:pPr lvl="1" algn="just" eaLnBrk="1" hangingPunct="1">
              <a:lnSpc>
                <a:spcPct val="90000"/>
              </a:lnSpc>
              <a:spcAft>
                <a:spcPct val="20000"/>
              </a:spcAft>
              <a:buClr>
                <a:schemeClr val="tx1"/>
              </a:buClr>
              <a:buFontTx/>
              <a:buChar char="•"/>
            </a:pPr>
            <a:r>
              <a:rPr lang="en-GB" sz="2400" smtClean="0"/>
              <a:t>harmonise business processes, data exchange architectures and standards, for the Tourism sector, at European or international level. </a:t>
            </a:r>
          </a:p>
          <a:p>
            <a:pPr lvl="1" algn="just" eaLnBrk="1" hangingPunct="1">
              <a:lnSpc>
                <a:spcPct val="90000"/>
              </a:lnSpc>
              <a:spcAft>
                <a:spcPct val="20000"/>
              </a:spcAft>
              <a:buClr>
                <a:schemeClr val="tx1"/>
              </a:buClr>
              <a:buFontTx/>
              <a:buChar char="•"/>
            </a:pPr>
            <a:endParaRPr lang="en-GB" sz="240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p:txBody>
          <a:bodyPr/>
          <a:lstStyle/>
          <a:p>
            <a:pPr algn="ctr"/>
            <a:r>
              <a:rPr lang="en-GB" altLang="zh-CN" sz="3200" smtClean="0">
                <a:solidFill>
                  <a:srgbClr val="996600"/>
                </a:solidFill>
                <a:ea typeface="宋体" charset="-122"/>
              </a:rPr>
              <a:t>Preparatory action </a:t>
            </a:r>
            <a:br>
              <a:rPr lang="en-GB" altLang="zh-CN" sz="3200" smtClean="0">
                <a:solidFill>
                  <a:srgbClr val="996600"/>
                </a:solidFill>
                <a:ea typeface="宋体" charset="-122"/>
              </a:rPr>
            </a:br>
            <a:r>
              <a:rPr lang="en-GB" altLang="zh-CN" sz="3200" smtClean="0">
                <a:solidFill>
                  <a:srgbClr val="996600"/>
                </a:solidFill>
                <a:ea typeface="宋体" charset="-122"/>
              </a:rPr>
              <a:t>Virtual Observatory for Tourism</a:t>
            </a:r>
            <a:endParaRPr lang="en-GB" sz="3200" smtClean="0">
              <a:solidFill>
                <a:srgbClr val="996600"/>
              </a:solidFill>
              <a:ea typeface="宋体" charset="-122"/>
            </a:endParaRPr>
          </a:p>
        </p:txBody>
      </p:sp>
      <p:sp>
        <p:nvSpPr>
          <p:cNvPr id="200707" name="Rectangle 3"/>
          <p:cNvSpPr>
            <a:spLocks noGrp="1" noChangeArrowheads="1"/>
          </p:cNvSpPr>
          <p:nvPr>
            <p:ph type="body" idx="1"/>
          </p:nvPr>
        </p:nvSpPr>
        <p:spPr/>
        <p:txBody>
          <a:bodyPr/>
          <a:lstStyle/>
          <a:p>
            <a:pPr lvl="1" eaLnBrk="1" hangingPunct="1">
              <a:spcAft>
                <a:spcPct val="20000"/>
              </a:spcAft>
              <a:buClr>
                <a:schemeClr val="tx1"/>
              </a:buClr>
              <a:buFontTx/>
              <a:buChar char="•"/>
            </a:pPr>
            <a:r>
              <a:rPr lang="en-US" sz="2400" smtClean="0"/>
              <a:t>Objective:  </a:t>
            </a:r>
            <a:r>
              <a:rPr lang="en-US" sz="2400" smtClean="0">
                <a:solidFill>
                  <a:srgbClr val="3333FF"/>
                </a:solidFill>
              </a:rPr>
              <a:t>support and coordinate</a:t>
            </a:r>
            <a:r>
              <a:rPr lang="en-US" sz="2400" smtClean="0"/>
              <a:t> research activities by the various national research institutes and provide socioeconomic data on tourism at European level </a:t>
            </a:r>
            <a:endParaRPr lang="en-US" sz="2400" smtClean="0">
              <a:solidFill>
                <a:srgbClr val="3333FF"/>
              </a:solidFill>
              <a:effectLst>
                <a:outerShdw blurRad="38100" dist="38100" dir="2700000" algn="tl">
                  <a:srgbClr val="C0C0C0"/>
                </a:outerShdw>
              </a:effectLst>
            </a:endParaRPr>
          </a:p>
          <a:p>
            <a:pPr lvl="1" algn="just" eaLnBrk="1" hangingPunct="1">
              <a:spcAft>
                <a:spcPct val="20000"/>
              </a:spcAft>
              <a:buClr>
                <a:schemeClr val="tx1"/>
              </a:buClr>
              <a:buFontTx/>
              <a:buChar char="•"/>
            </a:pPr>
            <a:r>
              <a:rPr lang="en-GB" sz="2400" smtClean="0"/>
              <a:t>In practice: launch of a </a:t>
            </a:r>
            <a:r>
              <a:rPr lang="en-GB" sz="2400" smtClean="0">
                <a:solidFill>
                  <a:srgbClr val="3333FF"/>
                </a:solidFill>
              </a:rPr>
              <a:t>feasibility study</a:t>
            </a:r>
            <a:r>
              <a:rPr lang="en-GB" sz="2400" smtClean="0"/>
              <a:t> leading to the creation of a state-of-the-art observatory which should become a central source of information for policy makers, tourism stakeholders, researchers, etc in need of reliable information, analysis of the performance and trends of the sector.</a:t>
            </a:r>
          </a:p>
          <a:p>
            <a:pPr lvl="1" algn="just" eaLnBrk="1" hangingPunct="1">
              <a:spcAft>
                <a:spcPct val="20000"/>
              </a:spcAft>
              <a:buClr>
                <a:schemeClr val="tx1"/>
              </a:buClr>
              <a:buFontTx/>
              <a:buNone/>
            </a:pPr>
            <a:endParaRPr lang="en-GB" sz="240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p:txBody>
          <a:bodyPr/>
          <a:lstStyle/>
          <a:p>
            <a:pPr algn="ctr"/>
            <a:r>
              <a:rPr lang="en-GB" altLang="zh-CN" sz="3200" smtClean="0">
                <a:solidFill>
                  <a:srgbClr val="996600"/>
                </a:solidFill>
                <a:ea typeface="宋体" charset="-122"/>
              </a:rPr>
              <a:t>Preparatory action </a:t>
            </a:r>
            <a:br>
              <a:rPr lang="en-GB" altLang="zh-CN" sz="3200" smtClean="0">
                <a:solidFill>
                  <a:srgbClr val="996600"/>
                </a:solidFill>
                <a:ea typeface="宋体" charset="-122"/>
              </a:rPr>
            </a:br>
            <a:r>
              <a:rPr lang="en-GB" altLang="zh-CN" sz="3200" smtClean="0">
                <a:solidFill>
                  <a:srgbClr val="996600"/>
                </a:solidFill>
                <a:ea typeface="宋体" charset="-122"/>
              </a:rPr>
              <a:t>Improving professional skills</a:t>
            </a:r>
            <a:endParaRPr lang="en-GB" sz="3200" smtClean="0">
              <a:solidFill>
                <a:srgbClr val="996600"/>
              </a:solidFill>
              <a:ea typeface="宋体" charset="-122"/>
            </a:endParaRPr>
          </a:p>
        </p:txBody>
      </p:sp>
      <p:sp>
        <p:nvSpPr>
          <p:cNvPr id="201731" name="Rectangle 3"/>
          <p:cNvSpPr>
            <a:spLocks noGrp="1" noChangeArrowheads="1"/>
          </p:cNvSpPr>
          <p:nvPr>
            <p:ph type="body" idx="1"/>
          </p:nvPr>
        </p:nvSpPr>
        <p:spPr/>
        <p:txBody>
          <a:bodyPr/>
          <a:lstStyle/>
          <a:p>
            <a:pPr lvl="1" eaLnBrk="1" hangingPunct="1">
              <a:spcAft>
                <a:spcPct val="20000"/>
              </a:spcAft>
              <a:buClr>
                <a:schemeClr val="tx1"/>
              </a:buClr>
              <a:buFontTx/>
              <a:buChar char="•"/>
            </a:pPr>
            <a:r>
              <a:rPr lang="en-US" sz="2400" smtClean="0"/>
              <a:t>Objective:  </a:t>
            </a:r>
            <a:r>
              <a:rPr lang="en-US" sz="2400" smtClean="0">
                <a:solidFill>
                  <a:srgbClr val="3333FF"/>
                </a:solidFill>
                <a:effectLst>
                  <a:outerShdw blurRad="38100" dist="38100" dir="2700000" algn="tl">
                    <a:srgbClr val="C0C0C0"/>
                  </a:outerShdw>
                </a:effectLst>
              </a:rPr>
              <a:t>Improve professional skills</a:t>
            </a:r>
            <a:r>
              <a:rPr lang="en-US" sz="2400" smtClean="0"/>
              <a:t> by supporting training in the tourism sector in order to facilitate adaptation of the workers to new technologies and new market expectations</a:t>
            </a:r>
            <a:endParaRPr lang="en-US" sz="2400" smtClean="0">
              <a:solidFill>
                <a:srgbClr val="3333FF"/>
              </a:solidFill>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p:txBody>
          <a:bodyPr/>
          <a:lstStyle/>
          <a:p>
            <a:pPr algn="ctr"/>
            <a:r>
              <a:rPr lang="en-GB" altLang="zh-CN" sz="3200" smtClean="0">
                <a:solidFill>
                  <a:srgbClr val="996600"/>
                </a:solidFill>
                <a:ea typeface="宋体" charset="-122"/>
              </a:rPr>
              <a:t>Preparatory action </a:t>
            </a:r>
            <a:br>
              <a:rPr lang="en-GB" altLang="zh-CN" sz="3200" smtClean="0">
                <a:solidFill>
                  <a:srgbClr val="996600"/>
                </a:solidFill>
                <a:ea typeface="宋体" charset="-122"/>
              </a:rPr>
            </a:br>
            <a:r>
              <a:rPr lang="en-GB" altLang="zh-CN" sz="3200" smtClean="0">
                <a:solidFill>
                  <a:srgbClr val="996600"/>
                </a:solidFill>
                <a:ea typeface="宋体" charset="-122"/>
              </a:rPr>
              <a:t>Improving professional skills</a:t>
            </a:r>
            <a:endParaRPr lang="en-GB" sz="3200" smtClean="0">
              <a:solidFill>
                <a:srgbClr val="996600"/>
              </a:solidFill>
              <a:ea typeface="宋体" charset="-122"/>
            </a:endParaRPr>
          </a:p>
        </p:txBody>
      </p:sp>
      <p:sp>
        <p:nvSpPr>
          <p:cNvPr id="202755" name="Rectangle 3"/>
          <p:cNvSpPr>
            <a:spLocks noGrp="1" noChangeArrowheads="1"/>
          </p:cNvSpPr>
          <p:nvPr>
            <p:ph type="body" idx="1"/>
          </p:nvPr>
        </p:nvSpPr>
        <p:spPr/>
        <p:txBody>
          <a:bodyPr/>
          <a:lstStyle/>
          <a:p>
            <a:pPr lvl="1" algn="just" eaLnBrk="1" hangingPunct="1">
              <a:spcAft>
                <a:spcPct val="20000"/>
              </a:spcAft>
              <a:buClr>
                <a:schemeClr val="tx1"/>
              </a:buClr>
              <a:buFontTx/>
              <a:buNone/>
            </a:pPr>
            <a:r>
              <a:rPr lang="en-GB" sz="2400" smtClean="0"/>
              <a:t>In practice:</a:t>
            </a:r>
          </a:p>
          <a:p>
            <a:pPr lvl="1" algn="just" eaLnBrk="1" hangingPunct="1">
              <a:spcAft>
                <a:spcPct val="20000"/>
              </a:spcAft>
              <a:buClr>
                <a:schemeClr val="tx1"/>
              </a:buClr>
              <a:buFontTx/>
              <a:buChar char="•"/>
            </a:pPr>
            <a:r>
              <a:rPr lang="en-GB" sz="2400" smtClean="0"/>
              <a:t> </a:t>
            </a:r>
            <a:r>
              <a:rPr lang="en-GB" sz="2400" smtClean="0">
                <a:solidFill>
                  <a:srgbClr val="3333FF"/>
                </a:solidFill>
              </a:rPr>
              <a:t>link-up with and promote</a:t>
            </a:r>
            <a:r>
              <a:rPr lang="en-GB" sz="2400" smtClean="0"/>
              <a:t> opportunities offered by other policies and programmes (eg. New skills for new jobs, Leonardo, Erasmus, etc)</a:t>
            </a:r>
          </a:p>
          <a:p>
            <a:pPr lvl="1" algn="just" eaLnBrk="1" hangingPunct="1">
              <a:spcAft>
                <a:spcPct val="20000"/>
              </a:spcAft>
              <a:buClr>
                <a:schemeClr val="tx1"/>
              </a:buClr>
              <a:buFontTx/>
              <a:buChar char="•"/>
            </a:pPr>
            <a:r>
              <a:rPr lang="en-GB" sz="2400" smtClean="0"/>
              <a:t>draft a </a:t>
            </a:r>
            <a:r>
              <a:rPr lang="en-GB" sz="2400" smtClean="0">
                <a:solidFill>
                  <a:srgbClr val="3333FF"/>
                </a:solidFill>
              </a:rPr>
              <a:t>Tourism Competences Framework</a:t>
            </a:r>
            <a:r>
              <a:rPr lang="en-GB" sz="2400" smtClean="0"/>
              <a:t> in close cooperation with the sector: mapping needs and requirements, check available solutions, close the gaps through policy recommendations</a:t>
            </a:r>
          </a:p>
          <a:p>
            <a:pPr lvl="1" algn="just" eaLnBrk="1" hangingPunct="1">
              <a:spcAft>
                <a:spcPct val="20000"/>
              </a:spcAft>
              <a:buClr>
                <a:schemeClr val="tx1"/>
              </a:buClr>
              <a:buFontTx/>
              <a:buChar char="•"/>
            </a:pPr>
            <a:endParaRPr lang="en-US" sz="2400" smtClean="0">
              <a:solidFill>
                <a:srgbClr val="3333FF"/>
              </a:solidFill>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ChangeArrowheads="1"/>
          </p:cNvSpPr>
          <p:nvPr>
            <p:ph type="title"/>
          </p:nvPr>
        </p:nvSpPr>
        <p:spPr>
          <a:xfrm>
            <a:off x="684213" y="620713"/>
            <a:ext cx="7772400" cy="1143000"/>
          </a:xfrm>
        </p:spPr>
        <p:txBody>
          <a:bodyPr/>
          <a:lstStyle/>
          <a:p>
            <a:pPr algn="ctr"/>
            <a:r>
              <a:rPr lang="fr-BE" sz="2400" smtClean="0"/>
              <a:t>TRAVEL and TOURISM</a:t>
            </a:r>
            <a:br>
              <a:rPr lang="fr-BE" sz="2400" smtClean="0"/>
            </a:br>
            <a:r>
              <a:rPr lang="en-GB" sz="1200" smtClean="0"/>
              <a:t>COM(2011) 144 final</a:t>
            </a:r>
            <a:br>
              <a:rPr lang="en-GB" sz="1200" smtClean="0"/>
            </a:br>
            <a:r>
              <a:rPr lang="en-GB" sz="1200" smtClean="0"/>
              <a:t>WHITE PAPER</a:t>
            </a:r>
            <a:br>
              <a:rPr lang="en-GB" sz="1200" smtClean="0"/>
            </a:br>
            <a:r>
              <a:rPr lang="en-GB" sz="1200" smtClean="0"/>
              <a:t>Roadmap to a Single European Transport Area – Towards a competitive and resource</a:t>
            </a:r>
            <a:br>
              <a:rPr lang="en-GB" sz="1200" smtClean="0"/>
            </a:br>
            <a:r>
              <a:rPr lang="en-GB" sz="1200" smtClean="0"/>
              <a:t>efficient transport system</a:t>
            </a:r>
          </a:p>
        </p:txBody>
      </p:sp>
      <p:sp>
        <p:nvSpPr>
          <p:cNvPr id="204803" name="Rectangle 3"/>
          <p:cNvSpPr>
            <a:spLocks noGrp="1" noChangeArrowheads="1"/>
          </p:cNvSpPr>
          <p:nvPr>
            <p:ph type="body" idx="1"/>
          </p:nvPr>
        </p:nvSpPr>
        <p:spPr/>
        <p:txBody>
          <a:bodyPr/>
          <a:lstStyle/>
          <a:p>
            <a:pPr>
              <a:lnSpc>
                <a:spcPct val="80000"/>
              </a:lnSpc>
            </a:pPr>
            <a:r>
              <a:rPr lang="en-GB" sz="2000" smtClean="0"/>
              <a:t>1.	"A fully functional and EU-wide multimodal TEN-T ‘core network’ by 2030, with a high quality and capacity network by 2050 and a corresponding set of information services."</a:t>
            </a:r>
          </a:p>
          <a:p>
            <a:pPr>
              <a:lnSpc>
                <a:spcPct val="80000"/>
              </a:lnSpc>
            </a:pPr>
            <a:r>
              <a:rPr lang="en-GB" sz="2000" smtClean="0"/>
              <a:t>2.	"By 2050, complete a European high-speed rail network. Triple the length of the existing high-speed rail network by 2030 and maintain a dense railway network in all Member States. By 2050 the majority of medium-distance passenger transport should go by rail."</a:t>
            </a:r>
          </a:p>
          <a:p>
            <a:pPr>
              <a:lnSpc>
                <a:spcPct val="80000"/>
              </a:lnSpc>
            </a:pPr>
            <a:r>
              <a:rPr lang="en-GB" sz="2000" smtClean="0"/>
              <a:t>3.	"Deployment of the modernised air traffic management infrastructure (SESAR) in Europe by 2020 and completion of the European Common Aviation Area. Deployment of equivalent land and waterborne transport management systems (ERTMS, ITS, SSN and LRIT, RIS1). Deployment of the European Global Navigation Satellite System (Galileo)."</a:t>
            </a:r>
          </a:p>
          <a:p>
            <a:pPr>
              <a:lnSpc>
                <a:spcPct val="80000"/>
              </a:lnSpc>
            </a:pPr>
            <a:endParaRPr lang="en-GB" sz="2000" smtClean="0"/>
          </a:p>
          <a:p>
            <a:pPr>
              <a:lnSpc>
                <a:spcPct val="80000"/>
              </a:lnSpc>
            </a:pPr>
            <a:endParaRPr lang="en-GB" sz="2000" smtClean="0"/>
          </a:p>
          <a:p>
            <a:pPr>
              <a:lnSpc>
                <a:spcPct val="80000"/>
              </a:lnSpc>
            </a:pPr>
            <a:endParaRPr lang="en-GB" sz="2000" smtClean="0"/>
          </a:p>
          <a:p>
            <a:pPr>
              <a:lnSpc>
                <a:spcPct val="80000"/>
              </a:lnSpc>
            </a:pPr>
            <a:endParaRPr lang="en-GB" sz="200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p:txBody>
          <a:bodyPr/>
          <a:lstStyle/>
          <a:p>
            <a:r>
              <a:rPr lang="fr-BE" smtClean="0"/>
              <a:t>Travel and Tourism(2)</a:t>
            </a:r>
            <a:endParaRPr lang="en-GB" smtClean="0"/>
          </a:p>
        </p:txBody>
      </p:sp>
      <p:sp>
        <p:nvSpPr>
          <p:cNvPr id="208899" name="Rectangle 3"/>
          <p:cNvSpPr>
            <a:spLocks noGrp="1" noChangeArrowheads="1"/>
          </p:cNvSpPr>
          <p:nvPr>
            <p:ph type="body" idx="1"/>
          </p:nvPr>
        </p:nvSpPr>
        <p:spPr/>
        <p:txBody>
          <a:bodyPr/>
          <a:lstStyle/>
          <a:p>
            <a:pPr>
              <a:lnSpc>
                <a:spcPct val="80000"/>
              </a:lnSpc>
            </a:pPr>
            <a:r>
              <a:rPr lang="en-GB" sz="2000" smtClean="0"/>
              <a:t>Concerning emergency situations, the </a:t>
            </a:r>
            <a:r>
              <a:rPr lang="en-GB" sz="2000" b="1" smtClean="0"/>
              <a:t>White Paper</a:t>
            </a:r>
            <a:r>
              <a:rPr lang="en-GB" sz="2000" smtClean="0"/>
              <a:t> sets out Action 23 ("Mobility Continuity Plans") as follows:</a:t>
            </a:r>
          </a:p>
          <a:p>
            <a:pPr>
              <a:lnSpc>
                <a:spcPct val="80000"/>
              </a:lnSpc>
            </a:pPr>
            <a:endParaRPr lang="en-GB" sz="2000" smtClean="0"/>
          </a:p>
          <a:p>
            <a:pPr>
              <a:lnSpc>
                <a:spcPct val="80000"/>
              </a:lnSpc>
            </a:pPr>
            <a:r>
              <a:rPr lang="en-GB" sz="2000" smtClean="0"/>
              <a:t>"Ensure the definition of mobility plans to ensure service continuity in case of disruptive events. The plans should address the issue of prioritisation in the use of working facilities, the cooperation of infrastructure managers, operators, national authorities and neighbouring countries, and the temporary adoption or relaxation of specific rules." </a:t>
            </a:r>
          </a:p>
          <a:p>
            <a:pPr>
              <a:lnSpc>
                <a:spcPct val="80000"/>
              </a:lnSpc>
            </a:pPr>
            <a:r>
              <a:rPr lang="en-GB" sz="2000" smtClean="0"/>
              <a:t>Action 27 of the White Paper on Transport ("Travel information") is as follows:</a:t>
            </a:r>
          </a:p>
          <a:p>
            <a:pPr>
              <a:lnSpc>
                <a:spcPct val="80000"/>
              </a:lnSpc>
            </a:pPr>
            <a:r>
              <a:rPr lang="en-GB" sz="2000" smtClean="0"/>
              <a:t>"Promote awareness of the availability of alternatives to individual conventional transport (drive less, walk and cycle, car sharing, park &amp; ride, intelligent ticketing etc.)" </a:t>
            </a:r>
          </a:p>
          <a:p>
            <a:pPr>
              <a:lnSpc>
                <a:spcPct val="80000"/>
              </a:lnSpc>
            </a:pPr>
            <a:endParaRPr lang="en-GB" sz="2000" smtClean="0"/>
          </a:p>
          <a:p>
            <a:pPr>
              <a:lnSpc>
                <a:spcPct val="80000"/>
              </a:lnSpc>
            </a:pPr>
            <a:endParaRPr lang="en-GB" sz="2000" smtClean="0"/>
          </a:p>
          <a:p>
            <a:pPr>
              <a:lnSpc>
                <a:spcPct val="80000"/>
              </a:lnSpc>
            </a:pPr>
            <a:endParaRPr lang="en-GB" sz="20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p:txBody>
          <a:bodyPr/>
          <a:lstStyle/>
          <a:p>
            <a:pPr algn="ctr"/>
            <a:r>
              <a:rPr lang="fr-BE" smtClean="0"/>
              <a:t>Introduction - 1</a:t>
            </a:r>
            <a:br>
              <a:rPr lang="fr-BE" smtClean="0"/>
            </a:br>
            <a:r>
              <a:rPr lang="fr-BE" sz="3200" smtClean="0"/>
              <a:t>	</a:t>
            </a:r>
            <a:endParaRPr lang="fr-FR" sz="3200" smtClean="0"/>
          </a:p>
        </p:txBody>
      </p:sp>
      <p:sp>
        <p:nvSpPr>
          <p:cNvPr id="191491" name="Rectangle 3"/>
          <p:cNvSpPr>
            <a:spLocks noGrp="1" noChangeArrowheads="1"/>
          </p:cNvSpPr>
          <p:nvPr>
            <p:ph type="body" idx="1"/>
          </p:nvPr>
        </p:nvSpPr>
        <p:spPr>
          <a:xfrm>
            <a:off x="685800" y="1628775"/>
            <a:ext cx="7772400" cy="4467225"/>
          </a:xfrm>
        </p:spPr>
        <p:txBody>
          <a:bodyPr/>
          <a:lstStyle/>
          <a:p>
            <a:pPr>
              <a:lnSpc>
                <a:spcPct val="90000"/>
              </a:lnSpc>
              <a:buClr>
                <a:schemeClr val="tx1"/>
              </a:buClr>
              <a:buFontTx/>
              <a:buNone/>
            </a:pPr>
            <a:r>
              <a:rPr lang="en-GB" sz="2800" smtClean="0"/>
              <a:t>Tourism is </a:t>
            </a:r>
            <a:r>
              <a:rPr lang="en-GB" sz="2800" u="sng" smtClean="0"/>
              <a:t>more than an economic activity</a:t>
            </a:r>
            <a:r>
              <a:rPr lang="en-GB" sz="2800" smtClean="0"/>
              <a:t>.</a:t>
            </a:r>
          </a:p>
          <a:p>
            <a:pPr>
              <a:lnSpc>
                <a:spcPct val="90000"/>
              </a:lnSpc>
              <a:buClr>
                <a:schemeClr val="tx1"/>
              </a:buClr>
              <a:buFontTx/>
              <a:buNone/>
            </a:pPr>
            <a:r>
              <a:rPr lang="en-GB" sz="2800" smtClean="0"/>
              <a:t>It contributes to a wide range of other key EU objectives:</a:t>
            </a:r>
          </a:p>
          <a:p>
            <a:pPr lvl="2">
              <a:lnSpc>
                <a:spcPct val="90000"/>
              </a:lnSpc>
              <a:buClr>
                <a:schemeClr val="tx1"/>
              </a:buClr>
              <a:buFont typeface="Wingdings" pitchFamily="2" charset="2"/>
              <a:buChar char="Ø"/>
            </a:pPr>
            <a:r>
              <a:rPr lang="en-GB" smtClean="0"/>
              <a:t>sustainable development</a:t>
            </a:r>
          </a:p>
          <a:p>
            <a:pPr lvl="2">
              <a:lnSpc>
                <a:spcPct val="90000"/>
              </a:lnSpc>
              <a:buClr>
                <a:schemeClr val="tx1"/>
              </a:buClr>
              <a:buFont typeface="Wingdings" pitchFamily="2" charset="2"/>
              <a:buChar char="Ø"/>
            </a:pPr>
            <a:r>
              <a:rPr lang="en-GB" smtClean="0"/>
              <a:t>economic growth </a:t>
            </a:r>
          </a:p>
          <a:p>
            <a:pPr lvl="2">
              <a:lnSpc>
                <a:spcPct val="90000"/>
              </a:lnSpc>
              <a:buClr>
                <a:schemeClr val="tx1"/>
              </a:buClr>
              <a:buFont typeface="Wingdings" pitchFamily="2" charset="2"/>
              <a:buChar char="Ø"/>
            </a:pPr>
            <a:r>
              <a:rPr lang="en-GB" smtClean="0"/>
              <a:t>job creation</a:t>
            </a:r>
          </a:p>
          <a:p>
            <a:pPr lvl="2">
              <a:lnSpc>
                <a:spcPct val="90000"/>
              </a:lnSpc>
              <a:buClr>
                <a:schemeClr val="tx1"/>
              </a:buClr>
              <a:buFont typeface="Wingdings" pitchFamily="2" charset="2"/>
              <a:buChar char="Ø"/>
            </a:pPr>
            <a:r>
              <a:rPr lang="en-GB" smtClean="0"/>
              <a:t>social and regional cohesion</a:t>
            </a:r>
          </a:p>
          <a:p>
            <a:pPr lvl="2">
              <a:lnSpc>
                <a:spcPct val="90000"/>
              </a:lnSpc>
              <a:buClr>
                <a:schemeClr val="tx1"/>
              </a:buClr>
              <a:buFont typeface="Wingdings" pitchFamily="2" charset="2"/>
              <a:buChar char="Ø"/>
            </a:pPr>
            <a:r>
              <a:rPr lang="en-GB" smtClean="0"/>
              <a:t>protection of natural and cultural heritage</a:t>
            </a:r>
          </a:p>
          <a:p>
            <a:pPr lvl="2">
              <a:lnSpc>
                <a:spcPct val="90000"/>
              </a:lnSpc>
              <a:buClr>
                <a:schemeClr val="tx1"/>
              </a:buClr>
              <a:buFont typeface="Wingdings" pitchFamily="2" charset="2"/>
              <a:buChar char="Ø"/>
            </a:pPr>
            <a:r>
              <a:rPr lang="en-GB" smtClean="0"/>
              <a:t>EU citizenship</a:t>
            </a:r>
          </a:p>
          <a:p>
            <a:pPr lvl="2">
              <a:lnSpc>
                <a:spcPct val="90000"/>
              </a:lnSpc>
              <a:buClr>
                <a:schemeClr val="tx1"/>
              </a:buClr>
              <a:buFont typeface="Wingdings" pitchFamily="2" charset="2"/>
              <a:buChar char="Ø"/>
            </a:pPr>
            <a:r>
              <a:rPr lang="en-GB" smtClean="0"/>
              <a:t>peaceful relationships etc.</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p:txBody>
          <a:bodyPr/>
          <a:lstStyle/>
          <a:p>
            <a:r>
              <a:rPr lang="fr-BE" smtClean="0"/>
              <a:t>Travel and Tourism (3)</a:t>
            </a:r>
            <a:endParaRPr lang="en-GB" smtClean="0"/>
          </a:p>
        </p:txBody>
      </p:sp>
      <p:sp>
        <p:nvSpPr>
          <p:cNvPr id="205827" name="Rectangle 3"/>
          <p:cNvSpPr>
            <a:spLocks noGrp="1" noChangeArrowheads="1"/>
          </p:cNvSpPr>
          <p:nvPr>
            <p:ph type="body" idx="1"/>
          </p:nvPr>
        </p:nvSpPr>
        <p:spPr/>
        <p:txBody>
          <a:bodyPr/>
          <a:lstStyle/>
          <a:p>
            <a:pPr>
              <a:lnSpc>
                <a:spcPct val="80000"/>
              </a:lnSpc>
            </a:pPr>
            <a:r>
              <a:rPr lang="en-GB" sz="2000" smtClean="0"/>
              <a:t>Creating a Single European Transport is the principal objective of the </a:t>
            </a:r>
            <a:r>
              <a:rPr lang="en-GB" sz="2000" b="1" smtClean="0"/>
              <a:t>White Paper</a:t>
            </a:r>
            <a:r>
              <a:rPr lang="en-GB" sz="2000" smtClean="0"/>
              <a:t>. In addition to the completion of the Single European Sky, already in 2011 the Commission will address the capacity and quality of </a:t>
            </a:r>
            <a:r>
              <a:rPr lang="en-GB" sz="2000" smtClean="0">
                <a:solidFill>
                  <a:srgbClr val="3333FF"/>
                </a:solidFill>
              </a:rPr>
              <a:t>airports</a:t>
            </a:r>
            <a:r>
              <a:rPr lang="en-GB" sz="2000" smtClean="0"/>
              <a:t>. The area where bottlenecks are still most evident is the internal market for </a:t>
            </a:r>
            <a:r>
              <a:rPr lang="en-GB" sz="2000" smtClean="0">
                <a:solidFill>
                  <a:srgbClr val="3333FF"/>
                </a:solidFill>
              </a:rPr>
              <a:t>rail services,</a:t>
            </a:r>
            <a:r>
              <a:rPr lang="en-GB" sz="2000" smtClean="0"/>
              <a:t> which must be completed as a priority in order to achieve a Single European Railway Area. This includes the abolishment of technical, administrative and legal obstacles which still impede entry to national railway markets. For </a:t>
            </a:r>
            <a:r>
              <a:rPr lang="en-GB" sz="2000" smtClean="0">
                <a:solidFill>
                  <a:srgbClr val="3333FF"/>
                </a:solidFill>
              </a:rPr>
              <a:t>maritime transport</a:t>
            </a:r>
            <a:r>
              <a:rPr lang="en-GB" sz="2000" smtClean="0"/>
              <a:t>, a “Blue Belt” in the seas around Europe shall simplify the formalities for ships travelling between EU ports. </a:t>
            </a:r>
          </a:p>
          <a:p>
            <a:pPr>
              <a:lnSpc>
                <a:spcPct val="80000"/>
              </a:lnSpc>
            </a:pPr>
            <a:r>
              <a:rPr lang="en-GB" sz="2000" smtClean="0"/>
              <a:t>	</a:t>
            </a:r>
          </a:p>
          <a:p>
            <a:pPr>
              <a:lnSpc>
                <a:spcPct val="80000"/>
              </a:lnSpc>
            </a:pPr>
            <a:endParaRPr lang="en-GB" sz="200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p:txBody>
          <a:bodyPr/>
          <a:lstStyle/>
          <a:p>
            <a:r>
              <a:rPr lang="fr-BE" smtClean="0"/>
              <a:t>Travel and Tourism (4)</a:t>
            </a:r>
            <a:endParaRPr lang="en-GB" smtClean="0"/>
          </a:p>
        </p:txBody>
      </p:sp>
      <p:sp>
        <p:nvSpPr>
          <p:cNvPr id="206851" name="Rectangle 3"/>
          <p:cNvSpPr>
            <a:spLocks noGrp="1" noChangeArrowheads="1"/>
          </p:cNvSpPr>
          <p:nvPr>
            <p:ph type="body" idx="1"/>
          </p:nvPr>
        </p:nvSpPr>
        <p:spPr/>
        <p:txBody>
          <a:bodyPr/>
          <a:lstStyle/>
          <a:p>
            <a:pPr>
              <a:lnSpc>
                <a:spcPct val="80000"/>
              </a:lnSpc>
            </a:pPr>
            <a:r>
              <a:rPr lang="en-GB" sz="2000" smtClean="0"/>
              <a:t>Action 21 ("Passengers’ rights") of the White Paper is as follows:</a:t>
            </a:r>
          </a:p>
          <a:p>
            <a:pPr>
              <a:lnSpc>
                <a:spcPct val="80000"/>
              </a:lnSpc>
            </a:pPr>
            <a:endParaRPr lang="en-GB" sz="2000" smtClean="0"/>
          </a:p>
          <a:p>
            <a:pPr>
              <a:lnSpc>
                <a:spcPct val="80000"/>
              </a:lnSpc>
            </a:pPr>
            <a:r>
              <a:rPr lang="en-GB" sz="2000" smtClean="0"/>
              <a:t>"•	Develop a uniform interpretation of EU Law on passenger rights and a harmonised and effective enforcement, to ensure both a level playing field for the industry and a European standard of protection for the citizens.</a:t>
            </a:r>
          </a:p>
          <a:p>
            <a:pPr>
              <a:lnSpc>
                <a:spcPct val="80000"/>
              </a:lnSpc>
            </a:pPr>
            <a:r>
              <a:rPr lang="en-GB" sz="2000" smtClean="0"/>
              <a:t>•	Assemble common principles applicable to passengers’ rights in all transport modes (Charter of basic rights), notably the ‘right to be informed’, and further clarify existing rights. At a later stage, consider the adoption of a single EU framework Regulation covering passenger rights for all modes of transports (EU Codex).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p:txBody>
          <a:bodyPr/>
          <a:lstStyle/>
          <a:p>
            <a:r>
              <a:rPr lang="fr-BE" smtClean="0"/>
              <a:t>Travel and Tourism (5)</a:t>
            </a:r>
            <a:endParaRPr lang="en-GB" smtClean="0"/>
          </a:p>
        </p:txBody>
      </p:sp>
      <p:sp>
        <p:nvSpPr>
          <p:cNvPr id="207875" name="Rectangle 3"/>
          <p:cNvSpPr>
            <a:spLocks noGrp="1" noChangeArrowheads="1"/>
          </p:cNvSpPr>
          <p:nvPr>
            <p:ph type="body" idx="1"/>
          </p:nvPr>
        </p:nvSpPr>
        <p:spPr/>
        <p:txBody>
          <a:bodyPr/>
          <a:lstStyle/>
          <a:p>
            <a:pPr>
              <a:lnSpc>
                <a:spcPct val="80000"/>
              </a:lnSpc>
            </a:pPr>
            <a:r>
              <a:rPr lang="en-GB" sz="2000" smtClean="0"/>
              <a:t>•	Improve the quality of transport for </a:t>
            </a:r>
            <a:r>
              <a:rPr lang="en-GB" sz="2000" smtClean="0">
                <a:solidFill>
                  <a:srgbClr val="3333FF"/>
                </a:solidFill>
              </a:rPr>
              <a:t>elderly </a:t>
            </a:r>
            <a:r>
              <a:rPr lang="en-GB" sz="2000" smtClean="0"/>
              <a:t>people, Passengers with Reduced Mobility and for </a:t>
            </a:r>
            <a:r>
              <a:rPr lang="en-GB" sz="2000" smtClean="0">
                <a:solidFill>
                  <a:srgbClr val="3333FF"/>
                </a:solidFill>
              </a:rPr>
              <a:t>disabled</a:t>
            </a:r>
            <a:r>
              <a:rPr lang="en-GB" sz="2000" smtClean="0"/>
              <a:t> passengers, including better accessibility of infrastructure.</a:t>
            </a:r>
          </a:p>
          <a:p>
            <a:pPr>
              <a:lnSpc>
                <a:spcPct val="80000"/>
              </a:lnSpc>
            </a:pPr>
            <a:r>
              <a:rPr lang="en-GB" sz="2000" smtClean="0"/>
              <a:t>•	Complete the established legislative framework on passenger rights with measures covering passengers on </a:t>
            </a:r>
            <a:r>
              <a:rPr lang="en-GB" sz="2000" smtClean="0">
                <a:solidFill>
                  <a:srgbClr val="3333FF"/>
                </a:solidFill>
              </a:rPr>
              <a:t>multimodal journeys</a:t>
            </a:r>
            <a:r>
              <a:rPr lang="en-GB" sz="2000" smtClean="0"/>
              <a:t> with integrated tickets under a single purchase contract as well as in the event of transport operator’s bankruptcy.</a:t>
            </a:r>
          </a:p>
          <a:p>
            <a:pPr>
              <a:lnSpc>
                <a:spcPct val="80000"/>
              </a:lnSpc>
            </a:pPr>
            <a:r>
              <a:rPr lang="en-GB" sz="2000" smtClean="0"/>
              <a:t>•	Improve the level playing field at international level through the inclusion of care quality standards in bilateral and multilateral agreements for all modes of transport, with a view to further passengers’ rights also in the international context." </a:t>
            </a:r>
          </a:p>
          <a:p>
            <a:pPr>
              <a:lnSpc>
                <a:spcPct val="80000"/>
              </a:lnSpc>
            </a:pPr>
            <a:endParaRPr lang="en-GB" sz="2000" smtClean="0"/>
          </a:p>
          <a:p>
            <a:pPr>
              <a:lnSpc>
                <a:spcPct val="80000"/>
              </a:lnSpc>
            </a:pPr>
            <a:endParaRPr lang="en-GB" sz="200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p:txBody>
          <a:bodyPr/>
          <a:lstStyle/>
          <a:p>
            <a:r>
              <a:rPr lang="fr-BE" smtClean="0"/>
              <a:t>Coordination at EU Level</a:t>
            </a:r>
            <a:endParaRPr lang="en-GB" smtClean="0"/>
          </a:p>
        </p:txBody>
      </p:sp>
      <p:sp>
        <p:nvSpPr>
          <p:cNvPr id="209923" name="Rectangle 3"/>
          <p:cNvSpPr>
            <a:spLocks noGrp="1" noChangeArrowheads="1"/>
          </p:cNvSpPr>
          <p:nvPr>
            <p:ph type="body" idx="1"/>
          </p:nvPr>
        </p:nvSpPr>
        <p:spPr/>
        <p:txBody>
          <a:bodyPr/>
          <a:lstStyle/>
          <a:p>
            <a:pPr>
              <a:lnSpc>
                <a:spcPct val="90000"/>
              </a:lnSpc>
            </a:pPr>
            <a:r>
              <a:rPr lang="fr-BE" smtClean="0"/>
              <a:t>Stakeholders </a:t>
            </a:r>
          </a:p>
          <a:p>
            <a:pPr>
              <a:lnSpc>
                <a:spcPct val="90000"/>
              </a:lnSpc>
            </a:pPr>
            <a:r>
              <a:rPr lang="fr-BE" smtClean="0"/>
              <a:t>EU MS</a:t>
            </a:r>
          </a:p>
          <a:p>
            <a:pPr>
              <a:lnSpc>
                <a:spcPct val="90000"/>
              </a:lnSpc>
            </a:pPr>
            <a:r>
              <a:rPr lang="fr-BE" smtClean="0"/>
              <a:t>EU institutions</a:t>
            </a:r>
          </a:p>
          <a:p>
            <a:pPr>
              <a:lnSpc>
                <a:spcPct val="90000"/>
              </a:lnSpc>
            </a:pPr>
            <a:r>
              <a:rPr lang="fr-BE" smtClean="0"/>
              <a:t>Institutional cooperation and coordination ( internal and external)</a:t>
            </a:r>
          </a:p>
          <a:p>
            <a:pPr>
              <a:lnSpc>
                <a:spcPct val="90000"/>
              </a:lnSpc>
            </a:pPr>
            <a:endParaRPr lang="fr-BE" smtClean="0"/>
          </a:p>
          <a:p>
            <a:pPr algn="ctr">
              <a:lnSpc>
                <a:spcPct val="90000"/>
              </a:lnSpc>
              <a:buFontTx/>
              <a:buNone/>
            </a:pPr>
            <a:r>
              <a:rPr lang="fr-BE" smtClean="0"/>
              <a:t>«  Working Together for the Sustainable Future of  Tourism in Europe »</a:t>
            </a:r>
            <a:endParaRPr lang="en-GB"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p:txBody>
          <a:bodyPr/>
          <a:lstStyle/>
          <a:p>
            <a:r>
              <a:rPr lang="en-GB" smtClean="0"/>
              <a:t>major recent tourism events</a:t>
            </a:r>
          </a:p>
        </p:txBody>
      </p:sp>
      <p:sp>
        <p:nvSpPr>
          <p:cNvPr id="197635" name="Rectangle 3"/>
          <p:cNvSpPr>
            <a:spLocks noGrp="1" noChangeArrowheads="1"/>
          </p:cNvSpPr>
          <p:nvPr>
            <p:ph type="body" idx="1"/>
          </p:nvPr>
        </p:nvSpPr>
        <p:spPr/>
        <p:txBody>
          <a:bodyPr/>
          <a:lstStyle/>
          <a:p>
            <a:endParaRPr lang="en-GB" sz="2400" b="1" smtClean="0"/>
          </a:p>
          <a:p>
            <a:r>
              <a:rPr lang="en-GB" sz="2400" b="1" smtClean="0"/>
              <a:t>27 September 2011</a:t>
            </a:r>
            <a:r>
              <a:rPr lang="en-GB" sz="2400" smtClean="0"/>
              <a:t> – European Tourism Day in Brussels organised by the Commission. EDEN 2011 Awards ceremony.</a:t>
            </a:r>
          </a:p>
          <a:p>
            <a:pPr>
              <a:buFontTx/>
              <a:buNone/>
            </a:pPr>
            <a:endParaRPr lang="en-GB" sz="2400" smtClean="0"/>
          </a:p>
          <a:p>
            <a:r>
              <a:rPr lang="en-GB" sz="2400" b="1" smtClean="0"/>
              <a:t>5-7 October 2011</a:t>
            </a:r>
            <a:r>
              <a:rPr lang="en-GB" sz="2400" smtClean="0"/>
              <a:t> – European Tourism Forum in Krakow, Poland (Presidency event).</a:t>
            </a:r>
            <a:r>
              <a:rPr lang="fr-FR" sz="2400" smtClean="0"/>
              <a:t> </a:t>
            </a:r>
            <a:endParaRPr lang="en-GB" sz="240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5"/>
          <p:cNvSpPr>
            <a:spLocks noGrp="1" noChangeArrowheads="1"/>
          </p:cNvSpPr>
          <p:nvPr>
            <p:ph type="title" idx="4294967295"/>
          </p:nvPr>
        </p:nvSpPr>
        <p:spPr>
          <a:xfrm>
            <a:off x="685800" y="609600"/>
            <a:ext cx="7772400" cy="731838"/>
          </a:xfrm>
        </p:spPr>
        <p:txBody>
          <a:bodyPr/>
          <a:lstStyle/>
          <a:p>
            <a:pPr algn="ctr" eaLnBrk="1" hangingPunct="1"/>
            <a:r>
              <a:rPr lang="en-GB" smtClean="0">
                <a:solidFill>
                  <a:srgbClr val="996600"/>
                </a:solidFill>
              </a:rPr>
              <a:t>Thank you</a:t>
            </a:r>
          </a:p>
        </p:txBody>
      </p:sp>
      <p:sp>
        <p:nvSpPr>
          <p:cNvPr id="116740" name="Rectangle 6"/>
          <p:cNvSpPr>
            <a:spLocks noGrp="1" noChangeArrowheads="1"/>
          </p:cNvSpPr>
          <p:nvPr>
            <p:ph sz="half" idx="4294967295"/>
          </p:nvPr>
        </p:nvSpPr>
        <p:spPr>
          <a:xfrm>
            <a:off x="755650" y="1628775"/>
            <a:ext cx="7697788" cy="4475163"/>
          </a:xfrm>
        </p:spPr>
        <p:txBody>
          <a:bodyPr/>
          <a:lstStyle/>
          <a:p>
            <a:pPr algn="ctr" eaLnBrk="1" hangingPunct="1">
              <a:buFontTx/>
              <a:buNone/>
            </a:pPr>
            <a:endParaRPr lang="fr-BE" sz="2000" smtClean="0"/>
          </a:p>
          <a:p>
            <a:pPr algn="ctr" eaLnBrk="1" hangingPunct="1">
              <a:buFontTx/>
              <a:buNone/>
            </a:pPr>
            <a:endParaRPr lang="en-GB" sz="2400" smtClean="0"/>
          </a:p>
          <a:p>
            <a:pPr algn="ctr" eaLnBrk="1" hangingPunct="1">
              <a:buFontTx/>
              <a:buNone/>
            </a:pPr>
            <a:r>
              <a:rPr lang="en-GB" sz="2400" b="1" smtClean="0"/>
              <a:t>EC Tourism website:</a:t>
            </a:r>
          </a:p>
          <a:p>
            <a:pPr algn="ctr" eaLnBrk="1" hangingPunct="1">
              <a:buFontTx/>
              <a:buNone/>
            </a:pPr>
            <a:r>
              <a:rPr lang="en-GB" sz="2400" b="1" smtClean="0">
                <a:hlinkClick r:id="rId2"/>
              </a:rPr>
              <a:t>http://ec.europa.eu/enterprise/tourism/</a:t>
            </a:r>
            <a:endParaRPr lang="fr-BE" sz="2000" smtClean="0"/>
          </a:p>
          <a:p>
            <a:pPr eaLnBrk="1" hangingPunct="1">
              <a:buFontTx/>
              <a:buNone/>
            </a:pPr>
            <a:endParaRPr lang="en-GB" sz="20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684213" y="549275"/>
            <a:ext cx="7772400" cy="792163"/>
          </a:xfrm>
        </p:spPr>
        <p:txBody>
          <a:bodyPr/>
          <a:lstStyle/>
          <a:p>
            <a:pPr algn="ctr"/>
            <a:r>
              <a:rPr lang="fr-BE" smtClean="0"/>
              <a:t>Introduction - 2	</a:t>
            </a:r>
            <a:endParaRPr lang="fr-FR" smtClean="0"/>
          </a:p>
        </p:txBody>
      </p:sp>
      <p:sp>
        <p:nvSpPr>
          <p:cNvPr id="131075" name="Rectangle 3"/>
          <p:cNvSpPr>
            <a:spLocks noGrp="1" noChangeArrowheads="1"/>
          </p:cNvSpPr>
          <p:nvPr>
            <p:ph type="body" idx="4294967295"/>
          </p:nvPr>
        </p:nvSpPr>
        <p:spPr>
          <a:xfrm>
            <a:off x="684213" y="1484313"/>
            <a:ext cx="7920037" cy="4475162"/>
          </a:xfrm>
        </p:spPr>
        <p:txBody>
          <a:bodyPr/>
          <a:lstStyle/>
          <a:p>
            <a:pPr>
              <a:lnSpc>
                <a:spcPct val="80000"/>
              </a:lnSpc>
            </a:pPr>
            <a:r>
              <a:rPr lang="en-GB" sz="2400" smtClean="0"/>
              <a:t>Tourism is a cross-cutting sector</a:t>
            </a:r>
          </a:p>
          <a:p>
            <a:pPr>
              <a:lnSpc>
                <a:spcPct val="80000"/>
              </a:lnSpc>
            </a:pPr>
            <a:r>
              <a:rPr lang="en-GB" sz="2400" smtClean="0"/>
              <a:t>It involves a big diversity of services and professions</a:t>
            </a:r>
          </a:p>
          <a:p>
            <a:pPr>
              <a:lnSpc>
                <a:spcPct val="80000"/>
              </a:lnSpc>
            </a:pPr>
            <a:r>
              <a:rPr lang="en-GB" sz="2400" smtClean="0"/>
              <a:t>It impacts on a variety of sectors </a:t>
            </a:r>
          </a:p>
          <a:p>
            <a:pPr>
              <a:lnSpc>
                <a:spcPct val="80000"/>
              </a:lnSpc>
            </a:pPr>
            <a:r>
              <a:rPr lang="en-GB" sz="2400" smtClean="0"/>
              <a:t>It is mainly dominated by SMEs</a:t>
            </a:r>
          </a:p>
          <a:p>
            <a:pPr>
              <a:lnSpc>
                <a:spcPct val="80000"/>
              </a:lnSpc>
            </a:pPr>
            <a:r>
              <a:rPr lang="en-GB" sz="2400" smtClean="0"/>
              <a:t>Socio-economic importance of tourism</a:t>
            </a:r>
            <a:r>
              <a:rPr lang="fr-FR" sz="2400" smtClean="0"/>
              <a:t>:</a:t>
            </a:r>
          </a:p>
          <a:p>
            <a:pPr>
              <a:lnSpc>
                <a:spcPct val="80000"/>
              </a:lnSpc>
              <a:buFontTx/>
              <a:buNone/>
            </a:pPr>
            <a:endParaRPr lang="fr-FR" sz="900" smtClean="0"/>
          </a:p>
          <a:p>
            <a:pPr lvl="4" eaLnBrk="1" hangingPunct="1">
              <a:lnSpc>
                <a:spcPct val="80000"/>
              </a:lnSpc>
              <a:buClr>
                <a:schemeClr val="tx1"/>
              </a:buClr>
              <a:buFont typeface="Times New Roman" pitchFamily="18" charset="0"/>
              <a:buChar char="•"/>
            </a:pPr>
            <a:r>
              <a:rPr lang="en-GB" altLang="zh-CN" sz="1800" smtClean="0">
                <a:ea typeface="宋体" charset="-122"/>
              </a:rPr>
              <a:t>5% of the EU GDP</a:t>
            </a:r>
          </a:p>
          <a:p>
            <a:pPr lvl="4" eaLnBrk="1" hangingPunct="1">
              <a:lnSpc>
                <a:spcPct val="80000"/>
              </a:lnSpc>
              <a:buClr>
                <a:schemeClr val="tx1"/>
              </a:buClr>
              <a:buFont typeface="Times New Roman" pitchFamily="18" charset="0"/>
              <a:buChar char="•"/>
            </a:pPr>
            <a:r>
              <a:rPr lang="en-GB" altLang="zh-CN" sz="1800" smtClean="0">
                <a:ea typeface="宋体" charset="-122"/>
              </a:rPr>
              <a:t>5.2% of the total labour force</a:t>
            </a:r>
          </a:p>
          <a:p>
            <a:pPr lvl="4" eaLnBrk="1" hangingPunct="1">
              <a:lnSpc>
                <a:spcPct val="80000"/>
              </a:lnSpc>
              <a:buClr>
                <a:schemeClr val="tx1"/>
              </a:buClr>
              <a:buFont typeface="Times New Roman" pitchFamily="18" charset="0"/>
              <a:buChar char="•"/>
            </a:pPr>
            <a:r>
              <a:rPr lang="en-GB" altLang="zh-CN" sz="1800" smtClean="0">
                <a:ea typeface="宋体" charset="-122"/>
              </a:rPr>
              <a:t>9.7 million jobs</a:t>
            </a:r>
          </a:p>
          <a:p>
            <a:pPr algn="r" eaLnBrk="1" hangingPunct="1">
              <a:lnSpc>
                <a:spcPct val="80000"/>
              </a:lnSpc>
              <a:buClr>
                <a:schemeClr val="tx1"/>
              </a:buClr>
              <a:buFont typeface="Times New Roman" pitchFamily="18" charset="0"/>
              <a:buChar char="•"/>
            </a:pPr>
            <a:endParaRPr lang="en-GB" altLang="zh-CN" sz="1800" smtClean="0">
              <a:ea typeface="宋体" charset="-122"/>
            </a:endParaRPr>
          </a:p>
          <a:p>
            <a:pPr lvl="4" eaLnBrk="1" hangingPunct="1">
              <a:lnSpc>
                <a:spcPct val="80000"/>
              </a:lnSpc>
              <a:buClr>
                <a:schemeClr val="tx1"/>
              </a:buClr>
              <a:buFont typeface="Times New Roman" pitchFamily="18" charset="0"/>
              <a:buNone/>
            </a:pPr>
            <a:r>
              <a:rPr lang="en-GB" altLang="zh-CN" sz="1800" u="sng" smtClean="0">
                <a:ea typeface="宋体" charset="-122"/>
              </a:rPr>
              <a:t>But with the related sectors:</a:t>
            </a:r>
          </a:p>
          <a:p>
            <a:pPr algn="r" eaLnBrk="1" hangingPunct="1">
              <a:lnSpc>
                <a:spcPct val="80000"/>
              </a:lnSpc>
              <a:buClr>
                <a:schemeClr val="tx1"/>
              </a:buClr>
              <a:buFont typeface="Times New Roman" pitchFamily="18" charset="0"/>
              <a:buNone/>
            </a:pPr>
            <a:endParaRPr lang="en-GB" altLang="zh-CN" sz="800" u="sng" smtClean="0">
              <a:ea typeface="宋体" charset="-122"/>
            </a:endParaRPr>
          </a:p>
          <a:p>
            <a:pPr lvl="4" eaLnBrk="1" hangingPunct="1">
              <a:lnSpc>
                <a:spcPct val="80000"/>
              </a:lnSpc>
              <a:buClr>
                <a:schemeClr val="tx1"/>
              </a:buClr>
              <a:buFont typeface="Times New Roman" pitchFamily="18" charset="0"/>
              <a:buChar char="•"/>
            </a:pPr>
            <a:r>
              <a:rPr lang="en-GB" altLang="zh-CN" sz="1800" smtClean="0">
                <a:ea typeface="宋体" charset="-122"/>
              </a:rPr>
              <a:t>10% of the EU GDP</a:t>
            </a:r>
          </a:p>
          <a:p>
            <a:pPr lvl="4" eaLnBrk="1" hangingPunct="1">
              <a:lnSpc>
                <a:spcPct val="80000"/>
              </a:lnSpc>
              <a:buClr>
                <a:schemeClr val="tx1"/>
              </a:buClr>
              <a:buFont typeface="Times New Roman" pitchFamily="18" charset="0"/>
              <a:buChar char="•"/>
            </a:pPr>
            <a:r>
              <a:rPr lang="en-GB" altLang="zh-CN" sz="1800" smtClean="0">
                <a:ea typeface="宋体" charset="-122"/>
              </a:rPr>
              <a:t>12% of the total labour force</a:t>
            </a:r>
          </a:p>
          <a:p>
            <a:pPr lvl="4" eaLnBrk="1" hangingPunct="1">
              <a:lnSpc>
                <a:spcPct val="80000"/>
              </a:lnSpc>
              <a:buClr>
                <a:schemeClr val="tx1"/>
              </a:buClr>
              <a:buFont typeface="Times New Roman" pitchFamily="18" charset="0"/>
              <a:buChar char="•"/>
            </a:pPr>
            <a:r>
              <a:rPr lang="en-GB" altLang="zh-CN" sz="1800" smtClean="0">
                <a:ea typeface="宋体" charset="-122"/>
              </a:rPr>
              <a:t>24 million jobs</a:t>
            </a:r>
            <a:endParaRPr lang="en-GB" sz="1800" smtClean="0"/>
          </a:p>
          <a:p>
            <a:pPr>
              <a:lnSpc>
                <a:spcPct val="80000"/>
              </a:lnSpc>
            </a:pPr>
            <a:endParaRPr lang="fr-FR" sz="18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ctrTitle"/>
          </p:nvPr>
        </p:nvSpPr>
        <p:spPr>
          <a:xfrm>
            <a:off x="755650" y="1700213"/>
            <a:ext cx="7702550" cy="2738437"/>
          </a:xfrm>
        </p:spPr>
        <p:txBody>
          <a:bodyPr/>
          <a:lstStyle/>
          <a:p>
            <a:pPr algn="ctr"/>
            <a:r>
              <a:rPr lang="en-GB" sz="4000" smtClean="0">
                <a:latin typeface="Bookman Old Style" pitchFamily="18" charset="0"/>
              </a:rPr>
              <a:t>Tourism and the Political-Institutional Framework</a:t>
            </a:r>
            <a:r>
              <a:rPr lang="en-GB" smtClean="0">
                <a:latin typeface="Bookman Old Style" pitchFamily="18" charset="0"/>
              </a:rPr>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11188" y="404813"/>
            <a:ext cx="7991475" cy="1079500"/>
          </a:xfrm>
        </p:spPr>
        <p:txBody>
          <a:bodyPr/>
          <a:lstStyle/>
          <a:p>
            <a:pPr algn="ctr" eaLnBrk="1" hangingPunct="1">
              <a:lnSpc>
                <a:spcPct val="80000"/>
              </a:lnSpc>
            </a:pPr>
            <a:r>
              <a:rPr lang="en-GB" sz="3200" smtClean="0"/>
              <a:t>Strategies for a Competitive and Sustainable Tourism at EU level (1/2)</a:t>
            </a:r>
          </a:p>
        </p:txBody>
      </p:sp>
      <p:sp>
        <p:nvSpPr>
          <p:cNvPr id="5123" name="Rectangle 3"/>
          <p:cNvSpPr>
            <a:spLocks noGrp="1" noChangeArrowheads="1"/>
          </p:cNvSpPr>
          <p:nvPr>
            <p:ph type="body" idx="1"/>
          </p:nvPr>
        </p:nvSpPr>
        <p:spPr>
          <a:xfrm>
            <a:off x="685800" y="1844675"/>
            <a:ext cx="7918450" cy="4392613"/>
          </a:xfrm>
        </p:spPr>
        <p:txBody>
          <a:bodyPr/>
          <a:lstStyle/>
          <a:p>
            <a:pPr algn="just" eaLnBrk="1" hangingPunct="1">
              <a:spcBef>
                <a:spcPct val="0"/>
              </a:spcBef>
              <a:spcAft>
                <a:spcPct val="60000"/>
              </a:spcAft>
              <a:buClr>
                <a:schemeClr val="tx1"/>
              </a:buClr>
            </a:pPr>
            <a:r>
              <a:rPr lang="en-GB" sz="2800" smtClean="0"/>
              <a:t>2001 – Communication on « Working together for the future of European Tourism »</a:t>
            </a:r>
          </a:p>
          <a:p>
            <a:pPr algn="just" eaLnBrk="1" hangingPunct="1">
              <a:spcBef>
                <a:spcPct val="0"/>
              </a:spcBef>
              <a:spcAft>
                <a:spcPct val="60000"/>
              </a:spcAft>
              <a:buClr>
                <a:schemeClr val="tx1"/>
              </a:buClr>
            </a:pPr>
            <a:r>
              <a:rPr lang="en-GB" sz="2800" smtClean="0"/>
              <a:t>2003 – Communication on « Basic orientations for the sustainability of European tourism »</a:t>
            </a:r>
          </a:p>
          <a:p>
            <a:pPr algn="just" eaLnBrk="1" hangingPunct="1">
              <a:spcBef>
                <a:spcPct val="0"/>
              </a:spcBef>
              <a:spcAft>
                <a:spcPct val="60000"/>
              </a:spcAft>
              <a:buClr>
                <a:schemeClr val="tx1"/>
              </a:buClr>
            </a:pPr>
            <a:r>
              <a:rPr lang="en-GB" sz="2800" smtClean="0"/>
              <a:t>2006 – Communication on a « renewed EU Tourism Policy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idx="4294967295"/>
          </p:nvPr>
        </p:nvSpPr>
        <p:spPr>
          <a:xfrm>
            <a:off x="684213" y="188913"/>
            <a:ext cx="7991475" cy="1079500"/>
          </a:xfrm>
        </p:spPr>
        <p:txBody>
          <a:bodyPr/>
          <a:lstStyle/>
          <a:p>
            <a:pPr algn="ctr" eaLnBrk="1" hangingPunct="1">
              <a:lnSpc>
                <a:spcPct val="80000"/>
              </a:lnSpc>
            </a:pPr>
            <a:r>
              <a:rPr lang="en-GB" sz="3200" smtClean="0"/>
              <a:t>Strategies for a Competitive and Sustainable Tourism at EU level (2/2)</a:t>
            </a:r>
          </a:p>
        </p:txBody>
      </p:sp>
      <p:sp>
        <p:nvSpPr>
          <p:cNvPr id="89091" name="Rectangle 3"/>
          <p:cNvSpPr>
            <a:spLocks noGrp="1" noChangeArrowheads="1"/>
          </p:cNvSpPr>
          <p:nvPr>
            <p:ph type="body" idx="4294967295"/>
          </p:nvPr>
        </p:nvSpPr>
        <p:spPr>
          <a:xfrm>
            <a:off x="685800" y="1557338"/>
            <a:ext cx="7772400" cy="4679950"/>
          </a:xfrm>
        </p:spPr>
        <p:txBody>
          <a:bodyPr/>
          <a:lstStyle/>
          <a:p>
            <a:pPr algn="just" eaLnBrk="1" hangingPunct="1">
              <a:spcBef>
                <a:spcPct val="0"/>
              </a:spcBef>
              <a:spcAft>
                <a:spcPct val="60000"/>
              </a:spcAft>
              <a:buClr>
                <a:schemeClr val="tx1"/>
              </a:buClr>
            </a:pPr>
            <a:r>
              <a:rPr lang="en-GB" sz="2800" smtClean="0"/>
              <a:t>2007 – Communication on « an agenda for a competitive and sustainable European tourism »</a:t>
            </a:r>
          </a:p>
          <a:p>
            <a:pPr algn="just" eaLnBrk="1" hangingPunct="1">
              <a:spcBef>
                <a:spcPct val="0"/>
              </a:spcBef>
              <a:buClr>
                <a:schemeClr val="tx1"/>
              </a:buClr>
            </a:pPr>
            <a:r>
              <a:rPr lang="en-GB" sz="2800" smtClean="0"/>
              <a:t>2010 – Communication on « </a:t>
            </a:r>
            <a:r>
              <a:rPr lang="en-US" sz="2800" smtClean="0"/>
              <a:t>Europe,  the world’s No 1 tourist destination - a new political framework for tourism in Europe</a:t>
            </a:r>
            <a:r>
              <a:rPr lang="en-GB" sz="2800" smtClean="0"/>
              <a:t> »</a:t>
            </a:r>
          </a:p>
          <a:p>
            <a:pPr lvl="2" algn="just" eaLnBrk="1" hangingPunct="1">
              <a:buClr>
                <a:schemeClr val="tx1"/>
              </a:buClr>
              <a:buFont typeface="Wingdings" pitchFamily="2" charset="2"/>
              <a:buChar char="Ø"/>
            </a:pPr>
            <a:r>
              <a:rPr lang="en-US" smtClean="0">
                <a:solidFill>
                  <a:srgbClr val="3333FF"/>
                </a:solidFill>
                <a:effectLst>
                  <a:outerShdw blurRad="38100" dist="38100" dir="2700000" algn="tl">
                    <a:srgbClr val="C0C0C0"/>
                  </a:outerShdw>
                </a:effectLst>
              </a:rPr>
              <a:t>A new political framework for Tourism in Europe in line with the Lisbon Treaty and the </a:t>
            </a:r>
            <a:r>
              <a:rPr lang="en-US" i="1" smtClean="0">
                <a:solidFill>
                  <a:srgbClr val="3333FF"/>
                </a:solidFill>
                <a:effectLst>
                  <a:outerShdw blurRad="38100" dist="38100" dir="2700000" algn="tl">
                    <a:srgbClr val="C0C0C0"/>
                  </a:outerShdw>
                </a:effectLst>
              </a:rPr>
              <a:t>Europe 2020</a:t>
            </a:r>
            <a:r>
              <a:rPr lang="en-US" smtClean="0">
                <a:solidFill>
                  <a:srgbClr val="3333FF"/>
                </a:solidFill>
                <a:effectLst>
                  <a:outerShdw blurRad="38100" dist="38100" dir="2700000" algn="tl">
                    <a:srgbClr val="C0C0C0"/>
                  </a:outerShdw>
                </a:effectLst>
              </a:rPr>
              <a:t> Strategy for growth and employment</a:t>
            </a:r>
            <a:endParaRPr lang="en-GB" smtClean="0">
              <a:solidFill>
                <a:srgbClr val="3333FF"/>
              </a:solidFill>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idx="4294967295"/>
          </p:nvPr>
        </p:nvSpPr>
        <p:spPr>
          <a:xfrm>
            <a:off x="323850" y="333375"/>
            <a:ext cx="8569325" cy="1223963"/>
          </a:xfrm>
        </p:spPr>
        <p:txBody>
          <a:bodyPr/>
          <a:lstStyle/>
          <a:p>
            <a:pPr algn="ctr" eaLnBrk="1" hangingPunct="1"/>
            <a:r>
              <a:rPr lang="en-GB" sz="3200" smtClean="0"/>
              <a:t>Lisbon Treaty – a new competence for tourism (1/2)</a:t>
            </a:r>
          </a:p>
        </p:txBody>
      </p:sp>
      <p:sp>
        <p:nvSpPr>
          <p:cNvPr id="84995" name="Rectangle 3"/>
          <p:cNvSpPr>
            <a:spLocks noGrp="1" noChangeArrowheads="1"/>
          </p:cNvSpPr>
          <p:nvPr>
            <p:ph type="body" idx="4294967295"/>
          </p:nvPr>
        </p:nvSpPr>
        <p:spPr>
          <a:xfrm>
            <a:off x="684213" y="1700213"/>
            <a:ext cx="7632700" cy="4897437"/>
          </a:xfrm>
        </p:spPr>
        <p:txBody>
          <a:bodyPr/>
          <a:lstStyle/>
          <a:p>
            <a:pPr eaLnBrk="1" hangingPunct="1">
              <a:lnSpc>
                <a:spcPct val="90000"/>
              </a:lnSpc>
              <a:spcAft>
                <a:spcPct val="25000"/>
              </a:spcAft>
              <a:buClr>
                <a:schemeClr val="tx1"/>
              </a:buClr>
            </a:pPr>
            <a:r>
              <a:rPr lang="en-US" sz="2400" smtClean="0"/>
              <a:t>Title I, Article 6(d) TFEU</a:t>
            </a:r>
          </a:p>
          <a:p>
            <a:pPr algn="just" eaLnBrk="1" hangingPunct="1">
              <a:lnSpc>
                <a:spcPct val="90000"/>
              </a:lnSpc>
              <a:spcAft>
                <a:spcPct val="25000"/>
              </a:spcAft>
              <a:buClr>
                <a:schemeClr val="tx1"/>
              </a:buClr>
              <a:buFontTx/>
              <a:buNone/>
            </a:pPr>
            <a:r>
              <a:rPr lang="en-US" sz="2400" smtClean="0"/>
              <a:t>	The Union shall have competence </a:t>
            </a:r>
            <a:r>
              <a:rPr lang="en-US" sz="2400" smtClean="0">
                <a:solidFill>
                  <a:srgbClr val="3333FF"/>
                </a:solidFill>
                <a:effectLst>
                  <a:outerShdw blurRad="38100" dist="38100" dir="2700000" algn="tl">
                    <a:srgbClr val="C0C0C0"/>
                  </a:outerShdw>
                </a:effectLst>
              </a:rPr>
              <a:t>to carry out actions to support, coordinate or supplement the actions of the Member States</a:t>
            </a:r>
            <a:r>
              <a:rPr lang="en-US" sz="2400" smtClean="0">
                <a:effectLst>
                  <a:outerShdw blurRad="38100" dist="38100" dir="2700000" algn="tl">
                    <a:srgbClr val="C0C0C0"/>
                  </a:outerShdw>
                </a:effectLst>
              </a:rPr>
              <a:t>.</a:t>
            </a:r>
            <a:r>
              <a:rPr lang="en-US" sz="2400" smtClean="0"/>
              <a:t> The areas of such action shall, at European level, be: (…) (d) tourism</a:t>
            </a:r>
          </a:p>
          <a:p>
            <a:pPr algn="just" eaLnBrk="1" hangingPunct="1">
              <a:lnSpc>
                <a:spcPct val="90000"/>
              </a:lnSpc>
              <a:spcAft>
                <a:spcPct val="25000"/>
              </a:spcAft>
              <a:buClr>
                <a:schemeClr val="tx1"/>
              </a:buClr>
            </a:pPr>
            <a:r>
              <a:rPr lang="en-US" sz="2400" smtClean="0"/>
              <a:t>Title XXII, Article 195 TFEU</a:t>
            </a:r>
          </a:p>
          <a:p>
            <a:pPr algn="just" eaLnBrk="1" hangingPunct="1">
              <a:lnSpc>
                <a:spcPct val="90000"/>
              </a:lnSpc>
              <a:spcAft>
                <a:spcPct val="25000"/>
              </a:spcAft>
              <a:buClr>
                <a:schemeClr val="tx1"/>
              </a:buClr>
              <a:buFontTx/>
              <a:buNone/>
            </a:pPr>
            <a:r>
              <a:rPr lang="en-US" sz="2400" smtClean="0"/>
              <a:t>	1.  The Union shall complement the action of the Member States in the tourism sector, in particular by </a:t>
            </a:r>
            <a:r>
              <a:rPr lang="en-US" sz="2400" smtClean="0">
                <a:solidFill>
                  <a:srgbClr val="3333FF"/>
                </a:solidFill>
                <a:effectLst>
                  <a:outerShdw blurRad="38100" dist="38100" dir="2700000" algn="tl">
                    <a:srgbClr val="C0C0C0"/>
                  </a:outerShdw>
                </a:effectLst>
              </a:rPr>
              <a:t>promoting the competitiveness</a:t>
            </a:r>
            <a:r>
              <a:rPr lang="en-US" sz="2400" smtClean="0"/>
              <a:t> of Union undertakings in that sector. To that end, Union action shall be aimed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idx="4294967295"/>
          </p:nvPr>
        </p:nvSpPr>
        <p:spPr>
          <a:xfrm>
            <a:off x="323850" y="333375"/>
            <a:ext cx="8569325" cy="1223963"/>
          </a:xfrm>
        </p:spPr>
        <p:txBody>
          <a:bodyPr/>
          <a:lstStyle/>
          <a:p>
            <a:pPr algn="ctr" eaLnBrk="1" hangingPunct="1">
              <a:lnSpc>
                <a:spcPct val="80000"/>
              </a:lnSpc>
            </a:pPr>
            <a:r>
              <a:rPr lang="en-GB" sz="3200" smtClean="0"/>
              <a:t>Lisbon Treaty – a new competence for tourism (2/2)</a:t>
            </a:r>
          </a:p>
        </p:txBody>
      </p:sp>
      <p:sp>
        <p:nvSpPr>
          <p:cNvPr id="87043" name="Rectangle 3"/>
          <p:cNvSpPr>
            <a:spLocks noGrp="1" noChangeArrowheads="1"/>
          </p:cNvSpPr>
          <p:nvPr>
            <p:ph type="body" idx="4294967295"/>
          </p:nvPr>
        </p:nvSpPr>
        <p:spPr>
          <a:xfrm>
            <a:off x="684213" y="1700213"/>
            <a:ext cx="7772400" cy="4465637"/>
          </a:xfrm>
        </p:spPr>
        <p:txBody>
          <a:bodyPr/>
          <a:lstStyle/>
          <a:p>
            <a:pPr lvl="1" algn="just" eaLnBrk="1" hangingPunct="1">
              <a:lnSpc>
                <a:spcPct val="90000"/>
              </a:lnSpc>
              <a:spcAft>
                <a:spcPct val="25000"/>
              </a:spcAft>
              <a:buClr>
                <a:schemeClr val="tx1"/>
              </a:buClr>
            </a:pPr>
            <a:r>
              <a:rPr lang="en-US" sz="2200" smtClean="0"/>
              <a:t>encouraging the creation of a </a:t>
            </a:r>
            <a:r>
              <a:rPr lang="en-US" sz="2200" smtClean="0">
                <a:solidFill>
                  <a:srgbClr val="3333FF"/>
                </a:solidFill>
                <a:effectLst>
                  <a:outerShdw blurRad="38100" dist="38100" dir="2700000" algn="tl">
                    <a:srgbClr val="C0C0C0"/>
                  </a:outerShdw>
                </a:effectLst>
              </a:rPr>
              <a:t>favourable environment</a:t>
            </a:r>
            <a:r>
              <a:rPr lang="en-US" sz="2200" smtClean="0"/>
              <a:t> for the development of undertakings in this sector;</a:t>
            </a:r>
          </a:p>
          <a:p>
            <a:pPr lvl="1" algn="just" eaLnBrk="1" hangingPunct="1">
              <a:lnSpc>
                <a:spcPct val="90000"/>
              </a:lnSpc>
              <a:spcAft>
                <a:spcPct val="25000"/>
              </a:spcAft>
              <a:buClr>
                <a:schemeClr val="tx1"/>
              </a:buClr>
            </a:pPr>
            <a:r>
              <a:rPr lang="en-US" sz="2200" smtClean="0"/>
              <a:t>promoting </a:t>
            </a:r>
            <a:r>
              <a:rPr lang="en-US" sz="2200" smtClean="0">
                <a:solidFill>
                  <a:srgbClr val="3333FF"/>
                </a:solidFill>
                <a:effectLst>
                  <a:outerShdw blurRad="38100" dist="38100" dir="2700000" algn="tl">
                    <a:srgbClr val="C0C0C0"/>
                  </a:outerShdw>
                </a:effectLst>
              </a:rPr>
              <a:t>cooperation between the Member States</a:t>
            </a:r>
            <a:r>
              <a:rPr lang="en-US" sz="2200" smtClean="0"/>
              <a:t>, particularly by the exchange of good practice.</a:t>
            </a:r>
          </a:p>
          <a:p>
            <a:pPr algn="just" eaLnBrk="1" hangingPunct="1">
              <a:lnSpc>
                <a:spcPct val="90000"/>
              </a:lnSpc>
              <a:spcAft>
                <a:spcPct val="25000"/>
              </a:spcAft>
              <a:buClr>
                <a:schemeClr val="tx1"/>
              </a:buClr>
              <a:buFontTx/>
              <a:buNone/>
            </a:pPr>
            <a:r>
              <a:rPr lang="en-US" sz="2400" smtClean="0"/>
              <a:t>2. 	The European Parliament and the Council, acting in accordance with the ordinary legislative procedure, shall establish specific measures to complement actions within the Member States to achieve the objectives referred to in this Article, </a:t>
            </a:r>
            <a:r>
              <a:rPr lang="en-US" sz="2400" smtClean="0">
                <a:solidFill>
                  <a:srgbClr val="3333FF"/>
                </a:solidFill>
                <a:effectLst>
                  <a:outerShdw blurRad="38100" dist="38100" dir="2700000" algn="tl">
                    <a:srgbClr val="C0C0C0"/>
                  </a:outerShdw>
                </a:effectLst>
              </a:rPr>
              <a:t>excluding any harmonisation of the laws and regulations of the Member States.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Nouvelle présentation">
  <a:themeElements>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ouvelle pré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lnDef>
  </a:objectDefaults>
  <a:extraClrSchemeLst>
    <a:extraClrScheme>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ouvelle pré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ouvelle pré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ouvelle pré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ouvelle pré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ouvelle pré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ouvelle pré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ouvelle pré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ouvelle pré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ouvelle pré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ouvelle pré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ouvelle pré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2008-09-27 - Economia3, Prato, Italia</Template>
  <TotalTime>7029</TotalTime>
  <Words>1802</Words>
  <Application>Microsoft Office PowerPoint</Application>
  <PresentationFormat>On-screen Show (4:3)</PresentationFormat>
  <Paragraphs>199</Paragraphs>
  <Slides>35</Slides>
  <Notes>12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35</vt:i4>
      </vt:variant>
    </vt:vector>
  </HeadingPairs>
  <TitlesOfParts>
    <vt:vector size="45" baseType="lpstr">
      <vt:lpstr>Arial</vt:lpstr>
      <vt:lpstr>ＭＳ Ｐゴシック</vt:lpstr>
      <vt:lpstr>Wingdings</vt:lpstr>
      <vt:lpstr>Times</vt:lpstr>
      <vt:lpstr>Times New Roman</vt:lpstr>
      <vt:lpstr>Bookman Old Style</vt:lpstr>
      <vt:lpstr>Arial Unicode MS</vt:lpstr>
      <vt:lpstr>Calibri</vt:lpstr>
      <vt:lpstr>宋体</vt:lpstr>
      <vt:lpstr>Nouvelle présentation</vt:lpstr>
      <vt:lpstr>The EU current and future framework for Tourism Policy: challenges and opportunities  Mathieu Hoeberigs IRU 20 October 2011</vt:lpstr>
      <vt:lpstr>Summary presentation</vt:lpstr>
      <vt:lpstr>Introduction - 1  </vt:lpstr>
      <vt:lpstr>Introduction - 2 </vt:lpstr>
      <vt:lpstr>Tourism and the Political-Institutional Framework </vt:lpstr>
      <vt:lpstr>Strategies for a Competitive and Sustainable Tourism at EU level (1/2)</vt:lpstr>
      <vt:lpstr>Strategies for a Competitive and Sustainable Tourism at EU level (2/2)</vt:lpstr>
      <vt:lpstr>Lisbon Treaty – a new competence for tourism (1/2)</vt:lpstr>
      <vt:lpstr>Lisbon Treaty – a new competence for tourism (2/2)</vt:lpstr>
      <vt:lpstr>A new consolidated framework for the EU Tourism Policy  EC Communication COM(2010) 352 final    </vt:lpstr>
      <vt:lpstr>Key principles</vt:lpstr>
      <vt:lpstr>Four axes of action</vt:lpstr>
      <vt:lpstr>Stimulate competitiveness of the European Tourism sector (1/2)</vt:lpstr>
      <vt:lpstr>Stimulate competitiveness of the European Tourism sector (2/2)</vt:lpstr>
      <vt:lpstr>Promote the development of sustainable, responsible and high-quality tourism</vt:lpstr>
      <vt:lpstr>Consolidate the image and profile of Europe as a collection of sustainable and high-quality tourist destinations</vt:lpstr>
      <vt:lpstr>Maximise the potential of EU policies and financial instruments</vt:lpstr>
      <vt:lpstr>Slide 18</vt:lpstr>
      <vt:lpstr>Preparatory action « Sustainable tourism » Iron Curtain Trail</vt:lpstr>
      <vt:lpstr>Preparatory action « CALYPSO »</vt:lpstr>
      <vt:lpstr>Preparatory action  European Destinations of Excellence “EDEN” </vt:lpstr>
      <vt:lpstr>EDEN Editions</vt:lpstr>
      <vt:lpstr>Preparatory action  Launch of an ICT and Tourism Platform</vt:lpstr>
      <vt:lpstr>Preparatory action  Launch of an ICT and Tourism Platform</vt:lpstr>
      <vt:lpstr>Preparatory action  Virtual Observatory for Tourism</vt:lpstr>
      <vt:lpstr>Preparatory action  Improving professional skills</vt:lpstr>
      <vt:lpstr>Preparatory action  Improving professional skills</vt:lpstr>
      <vt:lpstr>TRAVEL and TOURISM COM(2011) 144 final WHITE PAPER Roadmap to a Single European Transport Area – Towards a competitive and resource efficient transport system</vt:lpstr>
      <vt:lpstr>Travel and Tourism(2)</vt:lpstr>
      <vt:lpstr>Travel and Tourism (3)</vt:lpstr>
      <vt:lpstr>Travel and Tourism (4)</vt:lpstr>
      <vt:lpstr>Travel and Tourism (5)</vt:lpstr>
      <vt:lpstr>Coordination at EU Level</vt:lpstr>
      <vt:lpstr>major recent tourism events</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IRU2011</dc:title>
  <dc:creator>Mathieu Hoeberigs</dc:creator>
  <cp:keywords>greening Transport tourism</cp:keywords>
  <cp:lastModifiedBy>Migration2</cp:lastModifiedBy>
  <cp:revision>416</cp:revision>
  <dcterms:created xsi:type="dcterms:W3CDTF">2000-09-20T13:25:50Z</dcterms:created>
  <dcterms:modified xsi:type="dcterms:W3CDTF">2016-06-01T12:05:16Z</dcterms:modified>
</cp:coreProperties>
</file>