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4"/>
  </p:notesMasterIdLst>
  <p:handoutMasterIdLst>
    <p:handoutMasterId r:id="rId15"/>
  </p:handoutMasterIdLst>
  <p:sldIdLst>
    <p:sldId id="261" r:id="rId2"/>
    <p:sldId id="396" r:id="rId3"/>
    <p:sldId id="397" r:id="rId4"/>
    <p:sldId id="398" r:id="rId5"/>
    <p:sldId id="399" r:id="rId6"/>
    <p:sldId id="400" r:id="rId7"/>
    <p:sldId id="401" r:id="rId8"/>
    <p:sldId id="395" r:id="rId9"/>
    <p:sldId id="405" r:id="rId10"/>
    <p:sldId id="402" r:id="rId11"/>
    <p:sldId id="403" r:id="rId12"/>
    <p:sldId id="404" r:id="rId13"/>
  </p:sldIdLst>
  <p:sldSz cx="9144000" cy="6858000" type="screen4x3"/>
  <p:notesSz cx="6662738" cy="9926638"/>
  <p:defaultTextStyle>
    <a:defPPr>
      <a:defRPr lang="fr-FR"/>
    </a:defPPr>
    <a:lvl1pPr marL="0" algn="l" defTabSz="914254" rtl="0" eaLnBrk="1" latinLnBrk="0" hangingPunct="1">
      <a:defRPr sz="1900" kern="1200">
        <a:solidFill>
          <a:schemeClr val="tx1"/>
        </a:solidFill>
        <a:latin typeface="+mn-lt"/>
        <a:ea typeface="+mn-ea"/>
        <a:cs typeface="+mn-cs"/>
      </a:defRPr>
    </a:lvl1pPr>
    <a:lvl2pPr marL="457127" algn="l" defTabSz="914254" rtl="0" eaLnBrk="1" latinLnBrk="0" hangingPunct="1">
      <a:defRPr sz="1900" kern="1200">
        <a:solidFill>
          <a:schemeClr val="tx1"/>
        </a:solidFill>
        <a:latin typeface="+mn-lt"/>
        <a:ea typeface="+mn-ea"/>
        <a:cs typeface="+mn-cs"/>
      </a:defRPr>
    </a:lvl2pPr>
    <a:lvl3pPr marL="914254" algn="l" defTabSz="914254" rtl="0" eaLnBrk="1" latinLnBrk="0" hangingPunct="1">
      <a:defRPr sz="1900" kern="1200">
        <a:solidFill>
          <a:schemeClr val="tx1"/>
        </a:solidFill>
        <a:latin typeface="+mn-lt"/>
        <a:ea typeface="+mn-ea"/>
        <a:cs typeface="+mn-cs"/>
      </a:defRPr>
    </a:lvl3pPr>
    <a:lvl4pPr marL="1371381" algn="l" defTabSz="914254" rtl="0" eaLnBrk="1" latinLnBrk="0" hangingPunct="1">
      <a:defRPr sz="1900" kern="1200">
        <a:solidFill>
          <a:schemeClr val="tx1"/>
        </a:solidFill>
        <a:latin typeface="+mn-lt"/>
        <a:ea typeface="+mn-ea"/>
        <a:cs typeface="+mn-cs"/>
      </a:defRPr>
    </a:lvl4pPr>
    <a:lvl5pPr marL="1828506" algn="l" defTabSz="914254" rtl="0" eaLnBrk="1" latinLnBrk="0" hangingPunct="1">
      <a:defRPr sz="1900" kern="1200">
        <a:solidFill>
          <a:schemeClr val="tx1"/>
        </a:solidFill>
        <a:latin typeface="+mn-lt"/>
        <a:ea typeface="+mn-ea"/>
        <a:cs typeface="+mn-cs"/>
      </a:defRPr>
    </a:lvl5pPr>
    <a:lvl6pPr marL="2285633" algn="l" defTabSz="914254" rtl="0" eaLnBrk="1" latinLnBrk="0" hangingPunct="1">
      <a:defRPr sz="1900" kern="1200">
        <a:solidFill>
          <a:schemeClr val="tx1"/>
        </a:solidFill>
        <a:latin typeface="+mn-lt"/>
        <a:ea typeface="+mn-ea"/>
        <a:cs typeface="+mn-cs"/>
      </a:defRPr>
    </a:lvl6pPr>
    <a:lvl7pPr marL="2742760" algn="l" defTabSz="914254" rtl="0" eaLnBrk="1" latinLnBrk="0" hangingPunct="1">
      <a:defRPr sz="1900" kern="1200">
        <a:solidFill>
          <a:schemeClr val="tx1"/>
        </a:solidFill>
        <a:latin typeface="+mn-lt"/>
        <a:ea typeface="+mn-ea"/>
        <a:cs typeface="+mn-cs"/>
      </a:defRPr>
    </a:lvl7pPr>
    <a:lvl8pPr marL="3199886" algn="l" defTabSz="914254" rtl="0" eaLnBrk="1" latinLnBrk="0" hangingPunct="1">
      <a:defRPr sz="1900" kern="1200">
        <a:solidFill>
          <a:schemeClr val="tx1"/>
        </a:solidFill>
        <a:latin typeface="+mn-lt"/>
        <a:ea typeface="+mn-ea"/>
        <a:cs typeface="+mn-cs"/>
      </a:defRPr>
    </a:lvl8pPr>
    <a:lvl9pPr marL="3657013" algn="l" defTabSz="91425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12229"/>
    <a:srgbClr val="FFD5D5"/>
    <a:srgbClr val="FFEBEB"/>
    <a:srgbClr val="FFF3F3"/>
    <a:srgbClr val="FF4F4F"/>
    <a:srgbClr val="FA0000"/>
    <a:srgbClr val="FFE5E5"/>
    <a:srgbClr val="ACC700"/>
    <a:srgbClr val="05376A"/>
    <a:srgbClr val="00AEE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660"/>
  </p:normalViewPr>
  <p:slideViewPr>
    <p:cSldViewPr>
      <p:cViewPr>
        <p:scale>
          <a:sx n="70" d="100"/>
          <a:sy n="70" d="100"/>
        </p:scale>
        <p:origin x="-1644" y="-4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2887663" cy="496888"/>
          </a:xfrm>
          <a:prstGeom prst="rect">
            <a:avLst/>
          </a:prstGeom>
        </p:spPr>
        <p:txBody>
          <a:bodyPr vert="horz" lIns="91432" tIns="45716" rIns="91432" bIns="45716" rtlCol="0"/>
          <a:lstStyle>
            <a:lvl1pPr algn="l">
              <a:defRPr sz="1200"/>
            </a:lvl1pPr>
          </a:lstStyle>
          <a:p>
            <a:endParaRPr lang="fr-FR" dirty="0"/>
          </a:p>
        </p:txBody>
      </p:sp>
      <p:sp>
        <p:nvSpPr>
          <p:cNvPr id="3" name="Espace réservé de la date 2"/>
          <p:cNvSpPr>
            <a:spLocks noGrp="1"/>
          </p:cNvSpPr>
          <p:nvPr>
            <p:ph type="dt" sz="quarter" idx="1"/>
          </p:nvPr>
        </p:nvSpPr>
        <p:spPr>
          <a:xfrm>
            <a:off x="3773488" y="1"/>
            <a:ext cx="2887662" cy="496888"/>
          </a:xfrm>
          <a:prstGeom prst="rect">
            <a:avLst/>
          </a:prstGeom>
        </p:spPr>
        <p:txBody>
          <a:bodyPr vert="horz" lIns="91432" tIns="45716" rIns="91432" bIns="45716" rtlCol="0"/>
          <a:lstStyle>
            <a:lvl1pPr algn="r">
              <a:defRPr sz="1200"/>
            </a:lvl1pPr>
          </a:lstStyle>
          <a:p>
            <a:fld id="{615DC585-D239-4EC6-8D9A-A26DDF7615DF}" type="datetimeFigureOut">
              <a:rPr lang="fr-FR" smtClean="0"/>
              <a:pPr/>
              <a:t>02/06/2016</a:t>
            </a:fld>
            <a:endParaRPr lang="fr-FR" dirty="0"/>
          </a:p>
        </p:txBody>
      </p:sp>
      <p:sp>
        <p:nvSpPr>
          <p:cNvPr id="4" name="Espace réservé du pied de page 3"/>
          <p:cNvSpPr>
            <a:spLocks noGrp="1"/>
          </p:cNvSpPr>
          <p:nvPr>
            <p:ph type="ftr" sz="quarter" idx="2"/>
          </p:nvPr>
        </p:nvSpPr>
        <p:spPr>
          <a:xfrm>
            <a:off x="3" y="9428165"/>
            <a:ext cx="2887663" cy="496887"/>
          </a:xfrm>
          <a:prstGeom prst="rect">
            <a:avLst/>
          </a:prstGeom>
        </p:spPr>
        <p:txBody>
          <a:bodyPr vert="horz" lIns="91432" tIns="45716" rIns="91432" bIns="45716"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773488" y="9428165"/>
            <a:ext cx="2887662" cy="496887"/>
          </a:xfrm>
          <a:prstGeom prst="rect">
            <a:avLst/>
          </a:prstGeom>
        </p:spPr>
        <p:txBody>
          <a:bodyPr vert="horz" lIns="91432" tIns="45716" rIns="91432" bIns="45716" rtlCol="0" anchor="b"/>
          <a:lstStyle>
            <a:lvl1pPr algn="r">
              <a:defRPr sz="1200"/>
            </a:lvl1pPr>
          </a:lstStyle>
          <a:p>
            <a:fld id="{F400D759-C982-4E4A-B371-4DE1599B366C}" type="slidenum">
              <a:rPr lang="fr-FR" smtClean="0"/>
              <a:pPr/>
              <a:t>‹#›</a:t>
            </a:fld>
            <a:endParaRPr lang="fr-FR" dirty="0"/>
          </a:p>
        </p:txBody>
      </p:sp>
    </p:spTree>
    <p:extLst>
      <p:ext uri="{BB962C8B-B14F-4D97-AF65-F5344CB8AC3E}">
        <p14:creationId xmlns="" xmlns:p14="http://schemas.microsoft.com/office/powerpoint/2010/main" val="3146682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2887663" cy="496888"/>
          </a:xfrm>
          <a:prstGeom prst="rect">
            <a:avLst/>
          </a:prstGeom>
        </p:spPr>
        <p:txBody>
          <a:bodyPr vert="horz" lIns="91432" tIns="45716" rIns="91432" bIns="45716" rtlCol="0"/>
          <a:lstStyle>
            <a:lvl1pPr algn="l">
              <a:defRPr sz="1200"/>
            </a:lvl1pPr>
          </a:lstStyle>
          <a:p>
            <a:endParaRPr lang="fr-FR" dirty="0"/>
          </a:p>
        </p:txBody>
      </p:sp>
      <p:sp>
        <p:nvSpPr>
          <p:cNvPr id="3" name="Espace réservé de la date 2"/>
          <p:cNvSpPr>
            <a:spLocks noGrp="1"/>
          </p:cNvSpPr>
          <p:nvPr>
            <p:ph type="dt" idx="1"/>
          </p:nvPr>
        </p:nvSpPr>
        <p:spPr>
          <a:xfrm>
            <a:off x="3773488" y="1"/>
            <a:ext cx="2887662" cy="496888"/>
          </a:xfrm>
          <a:prstGeom prst="rect">
            <a:avLst/>
          </a:prstGeom>
        </p:spPr>
        <p:txBody>
          <a:bodyPr vert="horz" lIns="91432" tIns="45716" rIns="91432" bIns="45716" rtlCol="0"/>
          <a:lstStyle>
            <a:lvl1pPr algn="r">
              <a:defRPr sz="1200"/>
            </a:lvl1pPr>
          </a:lstStyle>
          <a:p>
            <a:fld id="{D2B96540-D87A-426D-A1B3-85729B6D6571}" type="datetimeFigureOut">
              <a:rPr lang="fr-FR" smtClean="0"/>
              <a:pPr/>
              <a:t>02/06/2016</a:t>
            </a:fld>
            <a:endParaRPr lang="fr-FR" dirty="0"/>
          </a:p>
        </p:txBody>
      </p:sp>
      <p:sp>
        <p:nvSpPr>
          <p:cNvPr id="4" name="Espace réservé de l'image des diapositives 3"/>
          <p:cNvSpPr>
            <a:spLocks noGrp="1" noRot="1" noChangeAspect="1"/>
          </p:cNvSpPr>
          <p:nvPr>
            <p:ph type="sldImg" idx="2"/>
          </p:nvPr>
        </p:nvSpPr>
        <p:spPr>
          <a:xfrm>
            <a:off x="849313" y="742950"/>
            <a:ext cx="4965700" cy="3724275"/>
          </a:xfrm>
          <a:prstGeom prst="rect">
            <a:avLst/>
          </a:prstGeom>
          <a:noFill/>
          <a:ln w="12700">
            <a:solidFill>
              <a:prstClr val="black"/>
            </a:solidFill>
          </a:ln>
        </p:spPr>
        <p:txBody>
          <a:bodyPr vert="horz" lIns="91432" tIns="45716" rIns="91432" bIns="45716" rtlCol="0" anchor="ctr"/>
          <a:lstStyle/>
          <a:p>
            <a:endParaRPr lang="fr-FR" dirty="0"/>
          </a:p>
        </p:txBody>
      </p:sp>
      <p:sp>
        <p:nvSpPr>
          <p:cNvPr id="5" name="Espace réservé des commentaires 4"/>
          <p:cNvSpPr>
            <a:spLocks noGrp="1"/>
          </p:cNvSpPr>
          <p:nvPr>
            <p:ph type="body" sz="quarter" idx="3"/>
          </p:nvPr>
        </p:nvSpPr>
        <p:spPr>
          <a:xfrm>
            <a:off x="666750" y="4714879"/>
            <a:ext cx="5329238" cy="4467225"/>
          </a:xfrm>
          <a:prstGeom prst="rect">
            <a:avLst/>
          </a:prstGeom>
        </p:spPr>
        <p:txBody>
          <a:bodyPr vert="horz" lIns="91432" tIns="45716" rIns="91432" bIns="4571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3" y="9428165"/>
            <a:ext cx="2887663" cy="496887"/>
          </a:xfrm>
          <a:prstGeom prst="rect">
            <a:avLst/>
          </a:prstGeom>
        </p:spPr>
        <p:txBody>
          <a:bodyPr vert="horz" lIns="91432" tIns="45716" rIns="91432" bIns="45716"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773488" y="9428165"/>
            <a:ext cx="2887662" cy="496887"/>
          </a:xfrm>
          <a:prstGeom prst="rect">
            <a:avLst/>
          </a:prstGeom>
        </p:spPr>
        <p:txBody>
          <a:bodyPr vert="horz" lIns="91432" tIns="45716" rIns="91432" bIns="45716" rtlCol="0" anchor="b"/>
          <a:lstStyle>
            <a:lvl1pPr algn="r">
              <a:defRPr sz="1200"/>
            </a:lvl1pPr>
          </a:lstStyle>
          <a:p>
            <a:fld id="{32CAE8D3-4DA0-4747-B93A-6FC494CF6E43}" type="slidenum">
              <a:rPr lang="fr-FR" smtClean="0"/>
              <a:pPr/>
              <a:t>‹#›</a:t>
            </a:fld>
            <a:endParaRPr lang="fr-FR" dirty="0"/>
          </a:p>
        </p:txBody>
      </p:sp>
    </p:spTree>
    <p:extLst>
      <p:ext uri="{BB962C8B-B14F-4D97-AF65-F5344CB8AC3E}">
        <p14:creationId xmlns="" xmlns:p14="http://schemas.microsoft.com/office/powerpoint/2010/main" val="39913169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2CAE8D3-4DA0-4747-B93A-6FC494CF6E43}" type="slidenum">
              <a:rPr lang="fr-FR" smtClean="0"/>
              <a:pPr/>
              <a:t>1</a:t>
            </a:fld>
            <a:endParaRPr lang="fr-FR" dirty="0"/>
          </a:p>
        </p:txBody>
      </p:sp>
    </p:spTree>
    <p:extLst>
      <p:ext uri="{BB962C8B-B14F-4D97-AF65-F5344CB8AC3E}">
        <p14:creationId xmlns="" xmlns:p14="http://schemas.microsoft.com/office/powerpoint/2010/main" val="170898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CAE8D3-4DA0-4747-B93A-6FC494CF6E43}" type="slidenum">
              <a:rPr lang="fr-FR" smtClean="0"/>
              <a:pPr/>
              <a:t>10</a:t>
            </a:fld>
            <a:endParaRPr lang="fr-FR" dirty="0"/>
          </a:p>
        </p:txBody>
      </p:sp>
    </p:spTree>
    <p:extLst>
      <p:ext uri="{BB962C8B-B14F-4D97-AF65-F5344CB8AC3E}">
        <p14:creationId xmlns="" xmlns:p14="http://schemas.microsoft.com/office/powerpoint/2010/main" val="1829801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CAE8D3-4DA0-4747-B93A-6FC494CF6E43}" type="slidenum">
              <a:rPr lang="fr-FR" smtClean="0"/>
              <a:pPr/>
              <a:t>11</a:t>
            </a:fld>
            <a:endParaRPr lang="fr-FR" dirty="0"/>
          </a:p>
        </p:txBody>
      </p:sp>
    </p:spTree>
    <p:extLst>
      <p:ext uri="{BB962C8B-B14F-4D97-AF65-F5344CB8AC3E}">
        <p14:creationId xmlns="" xmlns:p14="http://schemas.microsoft.com/office/powerpoint/2010/main" val="1829801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CAE8D3-4DA0-4747-B93A-6FC494CF6E43}" type="slidenum">
              <a:rPr lang="fr-FR" smtClean="0"/>
              <a:pPr/>
              <a:t>12</a:t>
            </a:fld>
            <a:endParaRPr lang="fr-FR" dirty="0"/>
          </a:p>
        </p:txBody>
      </p:sp>
    </p:spTree>
    <p:extLst>
      <p:ext uri="{BB962C8B-B14F-4D97-AF65-F5344CB8AC3E}">
        <p14:creationId xmlns="" xmlns:p14="http://schemas.microsoft.com/office/powerpoint/2010/main" val="17089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CAE8D3-4DA0-4747-B93A-6FC494CF6E43}" type="slidenum">
              <a:rPr lang="fr-FR" smtClean="0"/>
              <a:pPr/>
              <a:t>2</a:t>
            </a:fld>
            <a:endParaRPr lang="fr-FR" dirty="0"/>
          </a:p>
        </p:txBody>
      </p:sp>
    </p:spTree>
    <p:extLst>
      <p:ext uri="{BB962C8B-B14F-4D97-AF65-F5344CB8AC3E}">
        <p14:creationId xmlns="" xmlns:p14="http://schemas.microsoft.com/office/powerpoint/2010/main" val="128740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CAE8D3-4DA0-4747-B93A-6FC494CF6E43}" type="slidenum">
              <a:rPr lang="fr-FR" smtClean="0"/>
              <a:pPr/>
              <a:t>3</a:t>
            </a:fld>
            <a:endParaRPr lang="fr-FR" dirty="0"/>
          </a:p>
        </p:txBody>
      </p:sp>
    </p:spTree>
    <p:extLst>
      <p:ext uri="{BB962C8B-B14F-4D97-AF65-F5344CB8AC3E}">
        <p14:creationId xmlns="" xmlns:p14="http://schemas.microsoft.com/office/powerpoint/2010/main" val="321089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CAE8D3-4DA0-4747-B93A-6FC494CF6E43}" type="slidenum">
              <a:rPr lang="fr-FR" smtClean="0"/>
              <a:pPr/>
              <a:t>4</a:t>
            </a:fld>
            <a:endParaRPr lang="fr-FR" dirty="0"/>
          </a:p>
        </p:txBody>
      </p:sp>
    </p:spTree>
    <p:extLst>
      <p:ext uri="{BB962C8B-B14F-4D97-AF65-F5344CB8AC3E}">
        <p14:creationId xmlns="" xmlns:p14="http://schemas.microsoft.com/office/powerpoint/2010/main" val="321089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CAE8D3-4DA0-4747-B93A-6FC494CF6E43}" type="slidenum">
              <a:rPr lang="fr-FR" smtClean="0"/>
              <a:pPr/>
              <a:t>5</a:t>
            </a:fld>
            <a:endParaRPr lang="fr-FR" dirty="0"/>
          </a:p>
        </p:txBody>
      </p:sp>
    </p:spTree>
    <p:extLst>
      <p:ext uri="{BB962C8B-B14F-4D97-AF65-F5344CB8AC3E}">
        <p14:creationId xmlns="" xmlns:p14="http://schemas.microsoft.com/office/powerpoint/2010/main" val="3210899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CAE8D3-4DA0-4747-B93A-6FC494CF6E43}" type="slidenum">
              <a:rPr lang="fr-FR" smtClean="0"/>
              <a:pPr/>
              <a:t>6</a:t>
            </a:fld>
            <a:endParaRPr lang="fr-FR" dirty="0"/>
          </a:p>
        </p:txBody>
      </p:sp>
    </p:spTree>
    <p:extLst>
      <p:ext uri="{BB962C8B-B14F-4D97-AF65-F5344CB8AC3E}">
        <p14:creationId xmlns="" xmlns:p14="http://schemas.microsoft.com/office/powerpoint/2010/main" val="321089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CAE8D3-4DA0-4747-B93A-6FC494CF6E43}" type="slidenum">
              <a:rPr lang="fr-FR" smtClean="0"/>
              <a:pPr/>
              <a:t>7</a:t>
            </a:fld>
            <a:endParaRPr lang="fr-FR" dirty="0"/>
          </a:p>
        </p:txBody>
      </p:sp>
    </p:spTree>
    <p:extLst>
      <p:ext uri="{BB962C8B-B14F-4D97-AF65-F5344CB8AC3E}">
        <p14:creationId xmlns="" xmlns:p14="http://schemas.microsoft.com/office/powerpoint/2010/main" val="3210899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CAE8D3-4DA0-4747-B93A-6FC494CF6E43}" type="slidenum">
              <a:rPr lang="fr-FR" smtClean="0"/>
              <a:pPr/>
              <a:t>8</a:t>
            </a:fld>
            <a:endParaRPr lang="fr-FR" dirty="0"/>
          </a:p>
        </p:txBody>
      </p:sp>
    </p:spTree>
    <p:extLst>
      <p:ext uri="{BB962C8B-B14F-4D97-AF65-F5344CB8AC3E}">
        <p14:creationId xmlns="" xmlns:p14="http://schemas.microsoft.com/office/powerpoint/2010/main" val="182980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CAE8D3-4DA0-4747-B93A-6FC494CF6E43}" type="slidenum">
              <a:rPr lang="fr-FR" smtClean="0"/>
              <a:pPr/>
              <a:t>9</a:t>
            </a:fld>
            <a:endParaRPr lang="fr-FR" dirty="0"/>
          </a:p>
        </p:txBody>
      </p:sp>
    </p:spTree>
    <p:extLst>
      <p:ext uri="{BB962C8B-B14F-4D97-AF65-F5344CB8AC3E}">
        <p14:creationId xmlns="" xmlns:p14="http://schemas.microsoft.com/office/powerpoint/2010/main" val="182980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0C83B67-C6D4-44DC-8993-9853BDBEE8FA}" type="slidenum">
              <a:rPr lang="fr-FR" smtClean="0"/>
              <a:pPr/>
              <a:t>‹#›</a:t>
            </a:fld>
            <a:endParaRPr lang="fr-FR" dirty="0"/>
          </a:p>
        </p:txBody>
      </p:sp>
    </p:spTree>
    <p:extLst>
      <p:ext uri="{BB962C8B-B14F-4D97-AF65-F5344CB8AC3E}">
        <p14:creationId xmlns="" xmlns:p14="http://schemas.microsoft.com/office/powerpoint/2010/main" val="99629640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0C83B67-C6D4-44DC-8993-9853BDBEE8FA}" type="slidenum">
              <a:rPr lang="fr-FR" smtClean="0"/>
              <a:pPr/>
              <a:t>‹#›</a:t>
            </a:fld>
            <a:endParaRPr lang="fr-FR" dirty="0"/>
          </a:p>
        </p:txBody>
      </p:sp>
    </p:spTree>
    <p:extLst>
      <p:ext uri="{BB962C8B-B14F-4D97-AF65-F5344CB8AC3E}">
        <p14:creationId xmlns="" xmlns:p14="http://schemas.microsoft.com/office/powerpoint/2010/main" val="393324159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0C83B67-C6D4-44DC-8993-9853BDBEE8FA}" type="slidenum">
              <a:rPr lang="fr-FR" smtClean="0"/>
              <a:pPr/>
              <a:t>‹#›</a:t>
            </a:fld>
            <a:endParaRPr lang="fr-FR" dirty="0"/>
          </a:p>
        </p:txBody>
      </p:sp>
    </p:spTree>
    <p:extLst>
      <p:ext uri="{BB962C8B-B14F-4D97-AF65-F5344CB8AC3E}">
        <p14:creationId xmlns="" xmlns:p14="http://schemas.microsoft.com/office/powerpoint/2010/main" val="77464003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APO LOGO DEBUT">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5" tIns="45713" rIns="91425" bIns="45713" anchor="ctr"/>
          <a:lstStyle>
            <a:extLst/>
          </a:lstStyle>
          <a:p>
            <a:pPr algn="ctr" fontAlgn="auto">
              <a:spcBef>
                <a:spcPts val="0"/>
              </a:spcBef>
              <a:spcAft>
                <a:spcPts val="0"/>
              </a:spcAft>
              <a:defRPr/>
            </a:pPr>
            <a:endParaRPr lang="fr-FR" dirty="0"/>
          </a:p>
        </p:txBody>
      </p:sp>
      <p:sp>
        <p:nvSpPr>
          <p:cNvPr id="9" name="Title 8"/>
          <p:cNvSpPr>
            <a:spLocks noGrp="1"/>
          </p:cNvSpPr>
          <p:nvPr>
            <p:ph type="ctrTitle" hasCustomPrompt="1"/>
          </p:nvPr>
        </p:nvSpPr>
        <p:spPr>
          <a:xfrm>
            <a:off x="0" y="3140968"/>
            <a:ext cx="9150350" cy="720080"/>
          </a:xfrm>
        </p:spPr>
        <p:txBody>
          <a:bodyPr anchor="b">
            <a:noAutofit/>
            <a:scene3d>
              <a:camera prst="orthographicFront"/>
              <a:lightRig rig="soft" dir="t"/>
            </a:scene3d>
            <a:sp3d prstMaterial="softEdge"/>
          </a:bodyPr>
          <a:lstStyle>
            <a:lvl1pPr marL="0" indent="0" algn="ctr" latinLnBrk="0">
              <a:buFontTx/>
              <a:buNone/>
              <a:defRPr lang="fr-FR" sz="4000" b="1" cap="all" baseline="0">
                <a:solidFill>
                  <a:srgbClr val="C00000"/>
                </a:solidFill>
                <a:effectLst/>
              </a:defRPr>
            </a:lvl1pPr>
            <a:extLst/>
          </a:lstStyle>
          <a:p>
            <a:r>
              <a:rPr lang="fr-FR" dirty="0" smtClean="0"/>
              <a:t>Cliquez pour modifier le style </a:t>
            </a:r>
            <a:endParaRPr lang="fr-FR" dirty="0"/>
          </a:p>
        </p:txBody>
      </p:sp>
      <p:sp>
        <p:nvSpPr>
          <p:cNvPr id="17" name="Subtitle 16"/>
          <p:cNvSpPr>
            <a:spLocks noGrp="1"/>
          </p:cNvSpPr>
          <p:nvPr>
            <p:ph type="subTitle" idx="1" hasCustomPrompt="1"/>
          </p:nvPr>
        </p:nvSpPr>
        <p:spPr>
          <a:xfrm>
            <a:off x="0" y="3861048"/>
            <a:ext cx="9144000" cy="659011"/>
          </a:xfrm>
        </p:spPr>
        <p:txBody>
          <a:bodyPr>
            <a:noAutofit/>
          </a:bodyPr>
          <a:lstStyle>
            <a:lvl1pPr marL="0" marR="63997" indent="0" algn="ctr" latinLnBrk="0">
              <a:buNone/>
              <a:defRPr lang="fr-FR" sz="3000" i="0" cap="all" baseline="0">
                <a:solidFill>
                  <a:schemeClr val="tx2"/>
                </a:solidFill>
              </a:defRPr>
            </a:lvl1pPr>
            <a:lvl2pPr marL="457127" indent="0" algn="ctr">
              <a:buNone/>
            </a:lvl2pPr>
            <a:lvl3pPr marL="914254" indent="0" algn="ctr">
              <a:buNone/>
            </a:lvl3pPr>
            <a:lvl4pPr marL="1371381" indent="0" algn="ctr">
              <a:buNone/>
            </a:lvl4pPr>
            <a:lvl5pPr marL="1828506" indent="0" algn="ctr">
              <a:buNone/>
            </a:lvl5pPr>
            <a:lvl6pPr marL="2285633" indent="0" algn="ctr">
              <a:buNone/>
            </a:lvl6pPr>
            <a:lvl7pPr marL="2742760" indent="0" algn="ctr">
              <a:buNone/>
            </a:lvl7pPr>
            <a:lvl8pPr marL="3199886" indent="0" algn="ctr">
              <a:buNone/>
            </a:lvl8pPr>
            <a:lvl9pPr marL="3657013" indent="0" algn="ctr">
              <a:buNone/>
            </a:lvl9pPr>
            <a:extLst/>
          </a:lstStyle>
          <a:p>
            <a:r>
              <a:rPr lang="fr-FR" dirty="0" smtClean="0"/>
              <a:t>Cliquez pour modifier le style</a:t>
            </a:r>
            <a:endParaRPr lang="fr-FR" dirty="0"/>
          </a:p>
        </p:txBody>
      </p:sp>
      <p:sp>
        <p:nvSpPr>
          <p:cNvPr id="8" name="Rectangle 7"/>
          <p:cNvSpPr/>
          <p:nvPr userDrawn="1"/>
        </p:nvSpPr>
        <p:spPr>
          <a:xfrm>
            <a:off x="0" y="6165304"/>
            <a:ext cx="9144000" cy="400110"/>
          </a:xfrm>
          <a:prstGeom prst="rect">
            <a:avLst/>
          </a:prstGeom>
        </p:spPr>
        <p:txBody>
          <a:bodyPr wrap="square">
            <a:spAutoFit/>
          </a:bodyPr>
          <a:lstStyle/>
          <a:p>
            <a:pPr algn="l" rtl="0"/>
            <a:r>
              <a:rPr lang="fr-FR" sz="2000" b="0" baseline="0" dirty="0" smtClean="0">
                <a:solidFill>
                  <a:srgbClr val="C00000"/>
                </a:solidFill>
                <a:latin typeface="Calibri" panose="020F0502020204030204" pitchFamily="34" charset="0"/>
              </a:rPr>
              <a:t>    </a:t>
            </a:r>
            <a:r>
              <a:rPr lang="fr-FR" sz="2000" b="0" dirty="0" smtClean="0">
                <a:solidFill>
                  <a:srgbClr val="C00000"/>
                </a:solidFill>
                <a:latin typeface="Calibri" panose="020F0502020204030204" pitchFamily="34" charset="0"/>
              </a:rPr>
              <a:t>//////////////////////////////////////////////////////////////////////////////////////</a:t>
            </a:r>
            <a:endParaRPr lang="fr-FR" sz="2000" b="0" kern="1200" cap="small" spc="10" baseline="30000" dirty="0" smtClean="0">
              <a:solidFill>
                <a:schemeClr val="accent2"/>
              </a:solidFill>
              <a:latin typeface="Calibri" pitchFamily="34" charset="0"/>
              <a:ea typeface="+mn-ea"/>
              <a:cs typeface="+mn-cs"/>
            </a:endParaRPr>
          </a:p>
        </p:txBody>
      </p:sp>
      <p:pic>
        <p:nvPicPr>
          <p:cNvPr id="11" name="Image 12" descr="RÉUNIR-quadri.png"/>
          <p:cNvPicPr>
            <a:picLocks noChangeAspect="1"/>
          </p:cNvPicPr>
          <p:nvPr userDrawn="1"/>
        </p:nvPicPr>
        <p:blipFill>
          <a:blip r:embed="rId2" cstate="print"/>
          <a:srcRect/>
          <a:stretch>
            <a:fillRect/>
          </a:stretch>
        </p:blipFill>
        <p:spPr bwMode="auto">
          <a:xfrm>
            <a:off x="3203848" y="1114208"/>
            <a:ext cx="2620708" cy="2179598"/>
          </a:xfrm>
          <a:prstGeom prst="rect">
            <a:avLst/>
          </a:prstGeom>
          <a:noFill/>
          <a:ln w="9525">
            <a:noFill/>
            <a:miter lim="800000"/>
            <a:headEnd/>
            <a:tailEnd/>
          </a:ln>
        </p:spPr>
      </p:pic>
    </p:spTree>
    <p:extLst>
      <p:ext uri="{BB962C8B-B14F-4D97-AF65-F5344CB8AC3E}">
        <p14:creationId xmlns="" xmlns:p14="http://schemas.microsoft.com/office/powerpoint/2010/main" val="5675399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 CONTENU">
    <p:spTree>
      <p:nvGrpSpPr>
        <p:cNvPr id="1" name=""/>
        <p:cNvGrpSpPr/>
        <p:nvPr/>
      </p:nvGrpSpPr>
      <p:grpSpPr>
        <a:xfrm>
          <a:off x="0" y="0"/>
          <a:ext cx="0" cy="0"/>
          <a:chOff x="0" y="0"/>
          <a:chExt cx="0" cy="0"/>
        </a:xfrm>
      </p:grpSpPr>
      <p:pic>
        <p:nvPicPr>
          <p:cNvPr id="6" name="Image 10" descr="RÉUNIR-quadri.png"/>
          <p:cNvPicPr>
            <a:picLocks noChangeAspect="1"/>
          </p:cNvPicPr>
          <p:nvPr userDrawn="1"/>
        </p:nvPicPr>
        <p:blipFill>
          <a:blip r:embed="rId2" cstate="print"/>
          <a:srcRect/>
          <a:stretch>
            <a:fillRect/>
          </a:stretch>
        </p:blipFill>
        <p:spPr bwMode="auto">
          <a:xfrm>
            <a:off x="8087720" y="6000098"/>
            <a:ext cx="858838" cy="714375"/>
          </a:xfrm>
          <a:prstGeom prst="rect">
            <a:avLst/>
          </a:prstGeom>
          <a:noFill/>
          <a:ln w="9525">
            <a:noFill/>
            <a:miter lim="800000"/>
            <a:headEnd/>
            <a:tailEnd/>
          </a:ln>
        </p:spPr>
      </p:pic>
      <p:sp>
        <p:nvSpPr>
          <p:cNvPr id="8" name="Rectangle 7"/>
          <p:cNvSpPr/>
          <p:nvPr userDrawn="1"/>
        </p:nvSpPr>
        <p:spPr>
          <a:xfrm>
            <a:off x="0" y="6165304"/>
            <a:ext cx="9144000" cy="400110"/>
          </a:xfrm>
          <a:prstGeom prst="rect">
            <a:avLst/>
          </a:prstGeom>
        </p:spPr>
        <p:txBody>
          <a:bodyPr wrap="square">
            <a:spAutoFit/>
          </a:bodyPr>
          <a:lstStyle/>
          <a:p>
            <a:pPr algn="l" rtl="0"/>
            <a:r>
              <a:rPr lang="fr-FR" sz="2000" b="0" baseline="0" dirty="0" smtClean="0">
                <a:solidFill>
                  <a:srgbClr val="C00000"/>
                </a:solidFill>
                <a:latin typeface="Calibri" panose="020F0502020204030204" pitchFamily="34" charset="0"/>
              </a:rPr>
              <a:t>    </a:t>
            </a:r>
            <a:r>
              <a:rPr lang="fr-FR" sz="2000" b="0" dirty="0" smtClean="0">
                <a:solidFill>
                  <a:srgbClr val="C00000"/>
                </a:solidFill>
                <a:latin typeface="Calibri" panose="020F0502020204030204" pitchFamily="34" charset="0"/>
              </a:rPr>
              <a:t>//////////////////////////////////////////////////////////////////////////////</a:t>
            </a:r>
            <a:endParaRPr lang="fr-FR" sz="2000" b="0" kern="1200" cap="small" spc="10" baseline="30000" dirty="0" smtClean="0">
              <a:solidFill>
                <a:schemeClr val="accent2"/>
              </a:solidFill>
              <a:latin typeface="Calibri" pitchFamily="34" charset="0"/>
              <a:ea typeface="+mn-ea"/>
              <a:cs typeface="+mn-cs"/>
            </a:endParaRPr>
          </a:p>
        </p:txBody>
      </p:sp>
      <p:sp>
        <p:nvSpPr>
          <p:cNvPr id="9" name="Content Placeholder 2"/>
          <p:cNvSpPr>
            <a:spLocks noGrp="1"/>
          </p:cNvSpPr>
          <p:nvPr>
            <p:ph idx="1" hasCustomPrompt="1"/>
          </p:nvPr>
        </p:nvSpPr>
        <p:spPr>
          <a:xfrm>
            <a:off x="323528" y="980728"/>
            <a:ext cx="8496944" cy="4176464"/>
          </a:xfrm>
        </p:spPr>
        <p:txBody>
          <a:bodyPr/>
          <a:lstStyle>
            <a:lvl1pPr marL="452420" indent="-342900">
              <a:buClrTx/>
              <a:buSzPct val="100000"/>
              <a:buFont typeface="Arial" panose="020B0604020202020204" pitchFamily="34" charset="0"/>
              <a:buChar char="•"/>
              <a:defRPr sz="2700" b="0">
                <a:solidFill>
                  <a:schemeClr val="tx1">
                    <a:lumMod val="85000"/>
                    <a:lumOff val="15000"/>
                  </a:schemeClr>
                </a:solidFill>
              </a:defRPr>
            </a:lvl1pPr>
            <a:lvl2pPr>
              <a:buClrTx/>
              <a:defRPr sz="2200" b="0">
                <a:solidFill>
                  <a:schemeClr val="tx1">
                    <a:lumMod val="85000"/>
                    <a:lumOff val="15000"/>
                  </a:schemeClr>
                </a:solidFill>
              </a:defRPr>
            </a:lvl2pPr>
            <a:lvl3pPr>
              <a:buClrTx/>
              <a:defRPr sz="2200" b="0">
                <a:solidFill>
                  <a:schemeClr val="tx1">
                    <a:lumMod val="85000"/>
                    <a:lumOff val="15000"/>
                  </a:schemeClr>
                </a:solidFill>
                <a:latin typeface="Calibri" panose="020F0502020204030204" pitchFamily="34" charset="0"/>
              </a:defRPr>
            </a:lvl3pPr>
            <a:lvl4pPr>
              <a:buClr>
                <a:srgbClr val="A00000"/>
              </a:buClr>
              <a:defRPr/>
            </a:lvl4pPr>
            <a:lvl5pPr>
              <a:buClr>
                <a:srgbClr val="A00000"/>
              </a:buClr>
              <a:defRPr/>
            </a:lvl5pPr>
            <a:extLst/>
          </a:lstStyle>
          <a:p>
            <a:pPr lvl="0"/>
            <a:r>
              <a:rPr lang="fr-FR" dirty="0" smtClean="0"/>
              <a:t>Cliquer ici pour modifier les styles du texte</a:t>
            </a:r>
          </a:p>
          <a:p>
            <a:pPr lvl="1"/>
            <a:r>
              <a:rPr lang="fr-FR" dirty="0" smtClean="0"/>
              <a:t>  Deuxième niveau</a:t>
            </a:r>
          </a:p>
          <a:p>
            <a:pPr lvl="2"/>
            <a:r>
              <a:rPr lang="fr-FR" dirty="0" smtClean="0"/>
              <a:t>  Troisième niveau</a:t>
            </a:r>
            <a:endParaRPr lang="fr-FR" dirty="0"/>
          </a:p>
        </p:txBody>
      </p:sp>
      <p:sp>
        <p:nvSpPr>
          <p:cNvPr id="10" name="Title 6"/>
          <p:cNvSpPr>
            <a:spLocks noGrp="1"/>
          </p:cNvSpPr>
          <p:nvPr>
            <p:ph type="title"/>
          </p:nvPr>
        </p:nvSpPr>
        <p:spPr>
          <a:xfrm>
            <a:off x="323528" y="260649"/>
            <a:ext cx="7715200" cy="792087"/>
          </a:xfrm>
        </p:spPr>
        <p:txBody>
          <a:bodyPr rtlCol="0" anchor="t" anchorCtr="0">
            <a:scene3d>
              <a:camera prst="orthographicFront"/>
              <a:lightRig rig="soft" dir="t"/>
            </a:scene3d>
            <a:sp3d prstMaterial="softEdge"/>
          </a:bodyPr>
          <a:lstStyle>
            <a:lvl1pPr>
              <a:defRPr>
                <a:solidFill>
                  <a:srgbClr val="C00000"/>
                </a:solidFill>
                <a:effectLst/>
              </a:defRPr>
            </a:lvl1pPr>
            <a:extLst/>
          </a:lstStyle>
          <a:p>
            <a:r>
              <a:rPr lang="fr-FR" dirty="0" smtClean="0"/>
              <a:t>Cliquez pour modifier le style du </a:t>
            </a:r>
            <a:endParaRPr lang="fr-FR" dirty="0"/>
          </a:p>
        </p:txBody>
      </p:sp>
      <p:sp>
        <p:nvSpPr>
          <p:cNvPr id="11" name="Espace réservé du texte 12"/>
          <p:cNvSpPr>
            <a:spLocks noGrp="1"/>
          </p:cNvSpPr>
          <p:nvPr>
            <p:ph type="body" sz="quarter" idx="10"/>
          </p:nvPr>
        </p:nvSpPr>
        <p:spPr>
          <a:xfrm>
            <a:off x="188765" y="6525344"/>
            <a:ext cx="6192000" cy="190500"/>
          </a:xfrm>
        </p:spPr>
        <p:txBody>
          <a:bodyPr lIns="0" tIns="0" rIns="0" bIns="0">
            <a:noAutofit/>
          </a:bodyPr>
          <a:lstStyle>
            <a:lvl1pPr marL="109520" indent="0">
              <a:buNone/>
              <a:defRPr sz="1200" b="0" cap="all" baseline="0">
                <a:solidFill>
                  <a:schemeClr val="tx1"/>
                </a:solidFill>
              </a:defRPr>
            </a:lvl1pPr>
          </a:lstStyle>
          <a:p>
            <a:pPr lvl="0"/>
            <a:r>
              <a:rPr lang="fr-FR" dirty="0" smtClean="0"/>
              <a:t>Modifiez les styles du texte du masque</a:t>
            </a:r>
          </a:p>
        </p:txBody>
      </p:sp>
    </p:spTree>
    <p:extLst>
      <p:ext uri="{BB962C8B-B14F-4D97-AF65-F5344CB8AC3E}">
        <p14:creationId xmlns="" xmlns:p14="http://schemas.microsoft.com/office/powerpoint/2010/main" val="26740099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APO TITR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5" tIns="45713" rIns="91425" bIns="45713" anchor="ctr"/>
          <a:lstStyle>
            <a:extLst/>
          </a:lstStyle>
          <a:p>
            <a:pPr algn="ctr" fontAlgn="auto">
              <a:spcBef>
                <a:spcPts val="0"/>
              </a:spcBef>
              <a:spcAft>
                <a:spcPts val="0"/>
              </a:spcAft>
              <a:defRPr/>
            </a:pPr>
            <a:endParaRPr lang="fr-FR" dirty="0"/>
          </a:p>
        </p:txBody>
      </p:sp>
      <p:pic>
        <p:nvPicPr>
          <p:cNvPr id="10" name="Image 12" descr="RÉUNIR-quadri.png"/>
          <p:cNvPicPr>
            <a:picLocks noChangeAspect="1"/>
          </p:cNvPicPr>
          <p:nvPr/>
        </p:nvPicPr>
        <p:blipFill>
          <a:blip r:embed="rId2" cstate="print"/>
          <a:srcRect/>
          <a:stretch>
            <a:fillRect/>
          </a:stretch>
        </p:blipFill>
        <p:spPr bwMode="auto">
          <a:xfrm>
            <a:off x="107504" y="0"/>
            <a:ext cx="1907703" cy="1586604"/>
          </a:xfrm>
          <a:prstGeom prst="rect">
            <a:avLst/>
          </a:prstGeom>
          <a:noFill/>
          <a:ln w="9525">
            <a:noFill/>
            <a:miter lim="800000"/>
            <a:headEnd/>
            <a:tailEnd/>
          </a:ln>
        </p:spPr>
      </p:pic>
      <p:sp>
        <p:nvSpPr>
          <p:cNvPr id="8" name="Rectangle 7"/>
          <p:cNvSpPr/>
          <p:nvPr userDrawn="1"/>
        </p:nvSpPr>
        <p:spPr>
          <a:xfrm>
            <a:off x="0" y="6165304"/>
            <a:ext cx="9144000" cy="400110"/>
          </a:xfrm>
          <a:prstGeom prst="rect">
            <a:avLst/>
          </a:prstGeom>
        </p:spPr>
        <p:txBody>
          <a:bodyPr wrap="square">
            <a:spAutoFit/>
          </a:bodyPr>
          <a:lstStyle/>
          <a:p>
            <a:pPr algn="l" rtl="0"/>
            <a:r>
              <a:rPr lang="fr-FR" sz="2000" b="0" baseline="0" dirty="0" smtClean="0">
                <a:solidFill>
                  <a:srgbClr val="C00000"/>
                </a:solidFill>
                <a:latin typeface="Calibri" panose="020F0502020204030204" pitchFamily="34" charset="0"/>
              </a:rPr>
              <a:t>    </a:t>
            </a:r>
            <a:r>
              <a:rPr lang="fr-FR" sz="2000" b="0" dirty="0" smtClean="0">
                <a:solidFill>
                  <a:srgbClr val="C00000"/>
                </a:solidFill>
                <a:latin typeface="Calibri" panose="020F0502020204030204" pitchFamily="34" charset="0"/>
              </a:rPr>
              <a:t>//////////////////////////////////////////////////////////////////////////////////////</a:t>
            </a:r>
            <a:endParaRPr lang="fr-FR" sz="2000" b="0" kern="1200" cap="small" spc="10" baseline="30000" dirty="0" smtClean="0">
              <a:solidFill>
                <a:schemeClr val="accent2"/>
              </a:solidFill>
              <a:latin typeface="Calibri" pitchFamily="34" charset="0"/>
              <a:ea typeface="+mn-ea"/>
              <a:cs typeface="+mn-cs"/>
            </a:endParaRPr>
          </a:p>
        </p:txBody>
      </p:sp>
      <p:sp>
        <p:nvSpPr>
          <p:cNvPr id="11" name="Title 8"/>
          <p:cNvSpPr>
            <a:spLocks noGrp="1"/>
          </p:cNvSpPr>
          <p:nvPr>
            <p:ph type="ctrTitle" hasCustomPrompt="1"/>
          </p:nvPr>
        </p:nvSpPr>
        <p:spPr>
          <a:xfrm>
            <a:off x="0" y="2204864"/>
            <a:ext cx="9150350" cy="1469721"/>
          </a:xfrm>
        </p:spPr>
        <p:txBody>
          <a:bodyPr anchor="b">
            <a:normAutofit/>
            <a:scene3d>
              <a:camera prst="orthographicFront"/>
              <a:lightRig rig="soft" dir="t"/>
            </a:scene3d>
            <a:sp3d prstMaterial="softEdge"/>
          </a:bodyPr>
          <a:lstStyle>
            <a:lvl1pPr marL="0" indent="0" algn="ctr" latinLnBrk="0">
              <a:buFontTx/>
              <a:buNone/>
              <a:defRPr lang="fr-FR" sz="4800" b="1" baseline="0">
                <a:solidFill>
                  <a:srgbClr val="C00000"/>
                </a:solidFill>
                <a:effectLst/>
              </a:defRPr>
            </a:lvl1pPr>
            <a:extLst/>
          </a:lstStyle>
          <a:p>
            <a:r>
              <a:rPr lang="fr-FR" dirty="0" smtClean="0"/>
              <a:t>Cliquez pour modifier le style du titre</a:t>
            </a:r>
            <a:endParaRPr lang="fr-FR" dirty="0"/>
          </a:p>
        </p:txBody>
      </p:sp>
      <p:sp>
        <p:nvSpPr>
          <p:cNvPr id="12" name="Subtitle 16"/>
          <p:cNvSpPr>
            <a:spLocks noGrp="1"/>
          </p:cNvSpPr>
          <p:nvPr>
            <p:ph type="subTitle" idx="1"/>
          </p:nvPr>
        </p:nvSpPr>
        <p:spPr>
          <a:xfrm>
            <a:off x="0" y="3674585"/>
            <a:ext cx="9150350" cy="1199704"/>
          </a:xfrm>
        </p:spPr>
        <p:txBody>
          <a:bodyPr/>
          <a:lstStyle>
            <a:lvl1pPr marL="0" marR="63997" indent="0" algn="ctr" latinLnBrk="0">
              <a:buNone/>
              <a:defRPr lang="fr-FR" i="1">
                <a:solidFill>
                  <a:schemeClr val="tx2"/>
                </a:solidFill>
              </a:defRPr>
            </a:lvl1pPr>
            <a:lvl2pPr marL="457127" indent="0" algn="ctr">
              <a:buNone/>
            </a:lvl2pPr>
            <a:lvl3pPr marL="914254" indent="0" algn="ctr">
              <a:buNone/>
            </a:lvl3pPr>
            <a:lvl4pPr marL="1371381" indent="0" algn="ctr">
              <a:buNone/>
            </a:lvl4pPr>
            <a:lvl5pPr marL="1828506" indent="0" algn="ctr">
              <a:buNone/>
            </a:lvl5pPr>
            <a:lvl6pPr marL="2285633" indent="0" algn="ctr">
              <a:buNone/>
            </a:lvl6pPr>
            <a:lvl7pPr marL="2742760" indent="0" algn="ctr">
              <a:buNone/>
            </a:lvl7pPr>
            <a:lvl8pPr marL="3199886" indent="0" algn="ctr">
              <a:buNone/>
            </a:lvl8pPr>
            <a:lvl9pPr marL="3657013" indent="0" algn="ctr">
              <a:buNone/>
            </a:lvl9pPr>
            <a:extLst/>
          </a:lstStyle>
          <a:p>
            <a:r>
              <a:rPr lang="fr-FR" dirty="0" smtClean="0"/>
              <a:t>Cliquez pour modifier le style des sous-titres du masque</a:t>
            </a:r>
            <a:endParaRPr lang="fr-FR" dirty="0"/>
          </a:p>
        </p:txBody>
      </p:sp>
      <p:sp>
        <p:nvSpPr>
          <p:cNvPr id="13" name="Espace réservé du contenu 2"/>
          <p:cNvSpPr>
            <a:spLocks noGrp="1"/>
          </p:cNvSpPr>
          <p:nvPr>
            <p:ph sz="quarter" idx="10"/>
          </p:nvPr>
        </p:nvSpPr>
        <p:spPr>
          <a:xfrm>
            <a:off x="1907704" y="260648"/>
            <a:ext cx="6696075" cy="1152525"/>
          </a:xfrm>
        </p:spPr>
        <p:txBody>
          <a:bodyPr>
            <a:noAutofit/>
          </a:bodyPr>
          <a:lstStyle>
            <a:lvl1pPr marL="109520" indent="0">
              <a:buNone/>
              <a:defRPr sz="3500" b="1" cap="all" baseline="0">
                <a:solidFill>
                  <a:schemeClr val="tx1">
                    <a:lumMod val="85000"/>
                    <a:lumOff val="15000"/>
                  </a:schemeClr>
                </a:solidFill>
              </a:defRPr>
            </a:lvl1pPr>
          </a:lstStyle>
          <a:p>
            <a:pPr lvl="0"/>
            <a:r>
              <a:rPr lang="fr-FR" dirty="0" smtClean="0"/>
              <a:t>Modifiez les styles du texte du masque</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APO CONTENU">
    <p:bg>
      <p:bgPr>
        <a:solidFill>
          <a:srgbClr val="60276F"/>
        </a:solidFill>
        <a:effectLst/>
      </p:bgPr>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224117" y="6120409"/>
            <a:ext cx="668363" cy="451887"/>
          </a:xfrm>
          <a:prstGeom prst="rect">
            <a:avLst/>
          </a:prstGeom>
        </p:spPr>
      </p:pic>
      <p:sp>
        <p:nvSpPr>
          <p:cNvPr id="8" name="Rectangle 7"/>
          <p:cNvSpPr/>
          <p:nvPr userDrawn="1"/>
        </p:nvSpPr>
        <p:spPr>
          <a:xfrm>
            <a:off x="0" y="6165304"/>
            <a:ext cx="9144000" cy="400110"/>
          </a:xfrm>
          <a:prstGeom prst="rect">
            <a:avLst/>
          </a:prstGeom>
        </p:spPr>
        <p:txBody>
          <a:bodyPr wrap="square">
            <a:spAutoFit/>
          </a:bodyPr>
          <a:lstStyle/>
          <a:p>
            <a:pPr algn="l" rtl="0"/>
            <a:r>
              <a:rPr lang="fr-FR" sz="2000" b="0" baseline="0" dirty="0" smtClean="0">
                <a:solidFill>
                  <a:srgbClr val="C00000"/>
                </a:solidFill>
                <a:latin typeface="Calibri" panose="020F0502020204030204" pitchFamily="34" charset="0"/>
              </a:rPr>
              <a:t>    </a:t>
            </a:r>
            <a:r>
              <a:rPr lang="fr-FR" sz="2000" b="0" dirty="0" smtClean="0">
                <a:solidFill>
                  <a:schemeClr val="bg1"/>
                </a:solidFill>
                <a:latin typeface="Calibri" panose="020F0502020204030204" pitchFamily="34" charset="0"/>
              </a:rPr>
              <a:t>//////////////////////////////////////////////////////////////////////////////</a:t>
            </a:r>
            <a:endParaRPr lang="fr-FR" sz="2000" b="0" kern="1200" cap="small" spc="10" baseline="30000" dirty="0" smtClean="0">
              <a:solidFill>
                <a:schemeClr val="bg1"/>
              </a:solidFill>
              <a:latin typeface="Calibri" pitchFamily="34" charset="0"/>
              <a:ea typeface="+mn-ea"/>
              <a:cs typeface="+mn-cs"/>
            </a:endParaRPr>
          </a:p>
        </p:txBody>
      </p:sp>
      <p:sp>
        <p:nvSpPr>
          <p:cNvPr id="7" name="Title 6"/>
          <p:cNvSpPr>
            <a:spLocks noGrp="1"/>
          </p:cNvSpPr>
          <p:nvPr>
            <p:ph type="title"/>
          </p:nvPr>
        </p:nvSpPr>
        <p:spPr>
          <a:xfrm>
            <a:off x="323528" y="260649"/>
            <a:ext cx="7715200" cy="864095"/>
          </a:xfrm>
        </p:spPr>
        <p:txBody>
          <a:bodyPr rtlCol="0" anchor="t" anchorCtr="0">
            <a:scene3d>
              <a:camera prst="orthographicFront"/>
              <a:lightRig rig="soft" dir="t"/>
            </a:scene3d>
            <a:sp3d prstMaterial="softEdge"/>
          </a:bodyPr>
          <a:lstStyle>
            <a:lvl1pPr>
              <a:defRPr>
                <a:solidFill>
                  <a:schemeClr val="bg1"/>
                </a:solidFill>
                <a:effectLst/>
              </a:defRPr>
            </a:lvl1pPr>
            <a:extLst/>
          </a:lstStyle>
          <a:p>
            <a:r>
              <a:rPr lang="fr-FR" dirty="0" smtClean="0"/>
              <a:t>Cliquez pour modifier le style du </a:t>
            </a:r>
            <a:endParaRPr lang="fr-FR" dirty="0"/>
          </a:p>
        </p:txBody>
      </p:sp>
      <p:sp>
        <p:nvSpPr>
          <p:cNvPr id="10" name="Espace réservé du texte 12"/>
          <p:cNvSpPr>
            <a:spLocks noGrp="1"/>
          </p:cNvSpPr>
          <p:nvPr>
            <p:ph type="body" sz="quarter" idx="10"/>
          </p:nvPr>
        </p:nvSpPr>
        <p:spPr>
          <a:xfrm>
            <a:off x="198018" y="6525344"/>
            <a:ext cx="6192000" cy="190500"/>
          </a:xfrm>
        </p:spPr>
        <p:txBody>
          <a:bodyPr lIns="0" tIns="0" rIns="0" bIns="0">
            <a:noAutofit/>
          </a:bodyPr>
          <a:lstStyle>
            <a:lvl1pPr marL="109520" indent="0">
              <a:buNone/>
              <a:defRPr sz="1200" b="0" cap="all" baseline="0">
                <a:solidFill>
                  <a:schemeClr val="bg1"/>
                </a:solidFill>
              </a:defRPr>
            </a:lvl1pPr>
          </a:lstStyle>
          <a:p>
            <a:pPr lvl="0"/>
            <a:r>
              <a:rPr lang="fr-FR" dirty="0" smtClean="0"/>
              <a:t>Modifiez les styles du texte du masque</a:t>
            </a:r>
          </a:p>
        </p:txBody>
      </p:sp>
      <p:sp>
        <p:nvSpPr>
          <p:cNvPr id="12" name="Content Placeholder 2"/>
          <p:cNvSpPr>
            <a:spLocks noGrp="1"/>
          </p:cNvSpPr>
          <p:nvPr>
            <p:ph idx="1" hasCustomPrompt="1"/>
          </p:nvPr>
        </p:nvSpPr>
        <p:spPr>
          <a:xfrm>
            <a:off x="323528" y="1052736"/>
            <a:ext cx="8424936" cy="4176464"/>
          </a:xfrm>
        </p:spPr>
        <p:txBody>
          <a:bodyPr/>
          <a:lstStyle>
            <a:lvl1pPr marL="566720" indent="-457200">
              <a:buClr>
                <a:schemeClr val="bg1"/>
              </a:buClr>
              <a:buSzPct val="100000"/>
              <a:buFont typeface="Arial" panose="020B0604020202020204" pitchFamily="34" charset="0"/>
              <a:buChar char="•"/>
              <a:defRPr sz="2700">
                <a:solidFill>
                  <a:schemeClr val="bg1"/>
                </a:solidFill>
              </a:defRPr>
            </a:lvl1pPr>
            <a:lvl2pPr marL="1194163" indent="-342900">
              <a:buClr>
                <a:schemeClr val="bg1"/>
              </a:buClr>
              <a:buFont typeface="Arial" panose="020B0604020202020204" pitchFamily="34" charset="0"/>
              <a:buChar char="•"/>
              <a:defRPr sz="2200">
                <a:solidFill>
                  <a:schemeClr val="bg1"/>
                </a:solidFill>
              </a:defRPr>
            </a:lvl2pPr>
            <a:lvl3pPr marL="1914048" indent="-342900">
              <a:buClr>
                <a:schemeClr val="bg1"/>
              </a:buClr>
              <a:buFont typeface="Courier New" panose="02070309020205020404" pitchFamily="49" charset="0"/>
              <a:buChar char="o"/>
              <a:defRPr sz="2200">
                <a:solidFill>
                  <a:schemeClr val="bg1"/>
                </a:solidFill>
                <a:latin typeface="Calibri" panose="020F0502020204030204" pitchFamily="34" charset="0"/>
              </a:defRPr>
            </a:lvl3pPr>
            <a:lvl4pPr>
              <a:buClr>
                <a:srgbClr val="A00000"/>
              </a:buClr>
              <a:defRPr/>
            </a:lvl4pPr>
            <a:lvl5pPr>
              <a:buClr>
                <a:srgbClr val="A00000"/>
              </a:buClr>
              <a:defRPr/>
            </a:lvl5pPr>
            <a:extLst/>
          </a:lstStyle>
          <a:p>
            <a:pPr lvl="0"/>
            <a:r>
              <a:rPr lang="fr-FR" dirty="0" smtClean="0"/>
              <a:t>Cliquer ici pour modifier les styles du texte</a:t>
            </a:r>
          </a:p>
          <a:p>
            <a:pPr lvl="1"/>
            <a:r>
              <a:rPr lang="fr-FR" dirty="0" smtClean="0"/>
              <a:t>Deuxième niveau</a:t>
            </a:r>
          </a:p>
          <a:p>
            <a:pPr lvl="2"/>
            <a:r>
              <a:rPr lang="fr-FR" dirty="0" smtClean="0"/>
              <a:t>Troisième niveau</a:t>
            </a:r>
            <a:endParaRPr lang="fr-FR" dirty="0"/>
          </a:p>
        </p:txBody>
      </p:sp>
    </p:spTree>
    <p:extLst>
      <p:ext uri="{BB962C8B-B14F-4D97-AF65-F5344CB8AC3E}">
        <p14:creationId xmlns="" xmlns:p14="http://schemas.microsoft.com/office/powerpoint/2010/main" val="893938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0C83B67-C6D4-44DC-8993-9853BDBEE8FA}" type="slidenum">
              <a:rPr lang="fr-FR" smtClean="0"/>
              <a:pPr/>
              <a:t>‹#›</a:t>
            </a:fld>
            <a:endParaRPr lang="fr-FR" dirty="0"/>
          </a:p>
        </p:txBody>
      </p:sp>
    </p:spTree>
    <p:extLst>
      <p:ext uri="{BB962C8B-B14F-4D97-AF65-F5344CB8AC3E}">
        <p14:creationId xmlns="" xmlns:p14="http://schemas.microsoft.com/office/powerpoint/2010/main" val="314239123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0C83B67-C6D4-44DC-8993-9853BDBEE8FA}" type="slidenum">
              <a:rPr lang="fr-FR" smtClean="0"/>
              <a:pPr/>
              <a:t>‹#›</a:t>
            </a:fld>
            <a:endParaRPr lang="fr-FR" dirty="0"/>
          </a:p>
        </p:txBody>
      </p:sp>
    </p:spTree>
    <p:extLst>
      <p:ext uri="{BB962C8B-B14F-4D97-AF65-F5344CB8AC3E}">
        <p14:creationId xmlns="" xmlns:p14="http://schemas.microsoft.com/office/powerpoint/2010/main" val="250861608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B0C83B67-C6D4-44DC-8993-9853BDBEE8FA}" type="slidenum">
              <a:rPr lang="fr-FR" smtClean="0"/>
              <a:pPr/>
              <a:t>‹#›</a:t>
            </a:fld>
            <a:endParaRPr lang="fr-FR" dirty="0"/>
          </a:p>
        </p:txBody>
      </p:sp>
    </p:spTree>
    <p:extLst>
      <p:ext uri="{BB962C8B-B14F-4D97-AF65-F5344CB8AC3E}">
        <p14:creationId xmlns="" xmlns:p14="http://schemas.microsoft.com/office/powerpoint/2010/main" val="429462736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B0C83B67-C6D4-44DC-8993-9853BDBEE8FA}" type="slidenum">
              <a:rPr lang="fr-FR" smtClean="0"/>
              <a:pPr/>
              <a:t>‹#›</a:t>
            </a:fld>
            <a:endParaRPr lang="fr-FR" dirty="0"/>
          </a:p>
        </p:txBody>
      </p:sp>
    </p:spTree>
    <p:extLst>
      <p:ext uri="{BB962C8B-B14F-4D97-AF65-F5344CB8AC3E}">
        <p14:creationId xmlns="" xmlns:p14="http://schemas.microsoft.com/office/powerpoint/2010/main" val="411790515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B0C83B67-C6D4-44DC-8993-9853BDBEE8FA}" type="slidenum">
              <a:rPr lang="fr-FR" smtClean="0"/>
              <a:pPr/>
              <a:t>‹#›</a:t>
            </a:fld>
            <a:endParaRPr lang="fr-FR" dirty="0"/>
          </a:p>
        </p:txBody>
      </p:sp>
    </p:spTree>
    <p:extLst>
      <p:ext uri="{BB962C8B-B14F-4D97-AF65-F5344CB8AC3E}">
        <p14:creationId xmlns="" xmlns:p14="http://schemas.microsoft.com/office/powerpoint/2010/main" val="87460434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B0C83B67-C6D4-44DC-8993-9853BDBEE8FA}" type="slidenum">
              <a:rPr lang="fr-FR" smtClean="0"/>
              <a:pPr/>
              <a:t>‹#›</a:t>
            </a:fld>
            <a:endParaRPr lang="fr-FR" dirty="0"/>
          </a:p>
        </p:txBody>
      </p:sp>
    </p:spTree>
    <p:extLst>
      <p:ext uri="{BB962C8B-B14F-4D97-AF65-F5344CB8AC3E}">
        <p14:creationId xmlns="" xmlns:p14="http://schemas.microsoft.com/office/powerpoint/2010/main" val="198279843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B0C83B67-C6D4-44DC-8993-9853BDBEE8FA}" type="slidenum">
              <a:rPr lang="fr-FR" smtClean="0"/>
              <a:pPr/>
              <a:t>‹#›</a:t>
            </a:fld>
            <a:endParaRPr lang="fr-FR" dirty="0"/>
          </a:p>
        </p:txBody>
      </p:sp>
    </p:spTree>
    <p:extLst>
      <p:ext uri="{BB962C8B-B14F-4D97-AF65-F5344CB8AC3E}">
        <p14:creationId xmlns="" xmlns:p14="http://schemas.microsoft.com/office/powerpoint/2010/main" val="327837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B0C83B67-C6D4-44DC-8993-9853BDBEE8FA}" type="slidenum">
              <a:rPr lang="fr-FR" smtClean="0"/>
              <a:pPr/>
              <a:t>‹#›</a:t>
            </a:fld>
            <a:endParaRPr lang="fr-FR" dirty="0"/>
          </a:p>
        </p:txBody>
      </p:sp>
    </p:spTree>
    <p:extLst>
      <p:ext uri="{BB962C8B-B14F-4D97-AF65-F5344CB8AC3E}">
        <p14:creationId xmlns="" xmlns:p14="http://schemas.microsoft.com/office/powerpoint/2010/main" val="379045000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83B67-C6D4-44DC-8993-9853BDBEE8FA}" type="slidenum">
              <a:rPr lang="fr-FR" smtClean="0"/>
              <a:pPr/>
              <a:t>‹#›</a:t>
            </a:fld>
            <a:endParaRPr lang="fr-FR" dirty="0"/>
          </a:p>
        </p:txBody>
      </p:sp>
    </p:spTree>
    <p:extLst>
      <p:ext uri="{BB962C8B-B14F-4D97-AF65-F5344CB8AC3E}">
        <p14:creationId xmlns="" xmlns:p14="http://schemas.microsoft.com/office/powerpoint/2010/main" val="234088222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90" r:id="rId13"/>
    <p:sldLayoutId id="2147483663" r:id="rId14"/>
    <p:sldLayoutId id="2147483666"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mailto:sed@reunir.or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140968"/>
            <a:ext cx="9150350" cy="1296144"/>
          </a:xfrm>
        </p:spPr>
        <p:txBody>
          <a:bodyPr/>
          <a:lstStyle/>
          <a:p>
            <a:r>
              <a:rPr lang="fr-FR" dirty="0" smtClean="0"/>
              <a:t>TRANSPORT LIBERALISATION </a:t>
            </a:r>
            <a:br>
              <a:rPr lang="fr-FR" dirty="0" smtClean="0"/>
            </a:br>
            <a:r>
              <a:rPr lang="fr-FR" dirty="0" smtClean="0"/>
              <a:t>TENDENCY</a:t>
            </a:r>
            <a:endParaRPr lang="fr-FR" dirty="0"/>
          </a:p>
        </p:txBody>
      </p:sp>
      <p:sp>
        <p:nvSpPr>
          <p:cNvPr id="3" name="Sous-titre 2"/>
          <p:cNvSpPr>
            <a:spLocks noGrp="1"/>
          </p:cNvSpPr>
          <p:nvPr>
            <p:ph type="subTitle" idx="1"/>
          </p:nvPr>
        </p:nvSpPr>
        <p:spPr>
          <a:xfrm>
            <a:off x="0" y="4570189"/>
            <a:ext cx="9144000" cy="659011"/>
          </a:xfrm>
        </p:spPr>
        <p:txBody>
          <a:bodyPr/>
          <a:lstStyle/>
          <a:p>
            <a:r>
              <a:rPr lang="fr-FR" dirty="0" err="1" smtClean="0">
                <a:solidFill>
                  <a:schemeClr val="tx1">
                    <a:lumMod val="85000"/>
                    <a:lumOff val="15000"/>
                  </a:schemeClr>
                </a:solidFill>
              </a:rPr>
              <a:t>MARch</a:t>
            </a:r>
            <a:r>
              <a:rPr lang="fr-FR" dirty="0" smtClean="0">
                <a:solidFill>
                  <a:schemeClr val="tx1">
                    <a:lumMod val="85000"/>
                    <a:lumOff val="15000"/>
                  </a:schemeClr>
                </a:solidFill>
              </a:rPr>
              <a:t> 2016</a:t>
            </a:r>
            <a:endParaRPr lang="fr-FR" dirty="0">
              <a:solidFill>
                <a:schemeClr val="tx1">
                  <a:lumMod val="85000"/>
                  <a:lumOff val="15000"/>
                </a:schemeClr>
              </a:solidFill>
            </a:endParaRPr>
          </a:p>
        </p:txBody>
      </p:sp>
    </p:spTree>
    <p:extLst>
      <p:ext uri="{BB962C8B-B14F-4D97-AF65-F5344CB8AC3E}">
        <p14:creationId xmlns="" xmlns:p14="http://schemas.microsoft.com/office/powerpoint/2010/main" val="2063772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315" y="764704"/>
            <a:ext cx="8640960" cy="5616624"/>
          </a:xfrm>
        </p:spPr>
        <p:txBody>
          <a:bodyPr>
            <a:normAutofit lnSpcReduction="10000"/>
          </a:bodyPr>
          <a:lstStyle/>
          <a:p>
            <a:pPr marL="0" indent="0" algn="just">
              <a:buNone/>
              <a:defRPr/>
            </a:pPr>
            <a:r>
              <a:rPr lang="en-US" sz="1700" b="1" dirty="0" smtClean="0">
                <a:solidFill>
                  <a:srgbClr val="C00000"/>
                </a:solidFill>
              </a:rPr>
              <a:t>//</a:t>
            </a:r>
            <a:r>
              <a:rPr lang="en-US" sz="1700" b="1" dirty="0" smtClean="0"/>
              <a:t> SPANISH LONG DISTANCE MARKET</a:t>
            </a:r>
          </a:p>
          <a:p>
            <a:pPr marL="285750" indent="-285750" algn="just">
              <a:buFont typeface="Webdings" panose="05030102010509060703" pitchFamily="18" charset="2"/>
              <a:buChar char="v"/>
              <a:defRPr/>
            </a:pPr>
            <a:r>
              <a:rPr lang="en-US" sz="1400" b="1" dirty="0" smtClean="0">
                <a:solidFill>
                  <a:srgbClr val="C00000"/>
                </a:solidFill>
              </a:rPr>
              <a:t>&gt;  </a:t>
            </a:r>
            <a:r>
              <a:rPr lang="en-US" sz="1400" dirty="0" smtClean="0">
                <a:solidFill>
                  <a:schemeClr val="tx1"/>
                </a:solidFill>
              </a:rPr>
              <a:t>With more than 60 years of long route bus concession contract, Spain have a consolidated national routes system organized in 90 administrative concession, coordinated by Development Ministry and attributed by tenders process. The ministry fix prices (for minimum services), minimum level of quality and number of services.  </a:t>
            </a:r>
            <a:endParaRPr lang="en-US" altLang="fr-FR" sz="1400" dirty="0" smtClean="0">
              <a:solidFill>
                <a:schemeClr val="tx1"/>
              </a:solidFill>
              <a:ea typeface="ＭＳ Ｐゴシック" panose="020B0600070205080204" pitchFamily="34" charset="-128"/>
              <a:cs typeface="Arial" panose="020B0604020202020204" pitchFamily="34" charset="0"/>
            </a:endParaRPr>
          </a:p>
          <a:p>
            <a:pPr marL="285750" indent="-285750" algn="just">
              <a:defRPr/>
            </a:pPr>
            <a:endParaRPr lang="en-US" altLang="fr-FR" sz="1000" dirty="0" smtClean="0">
              <a:ea typeface="ＭＳ Ｐゴシック" panose="020B0600070205080204" pitchFamily="34" charset="-128"/>
              <a:cs typeface="Arial" panose="020B0604020202020204" pitchFamily="34" charset="0"/>
            </a:endParaRPr>
          </a:p>
          <a:p>
            <a:pPr marL="0" indent="0" algn="just">
              <a:buNone/>
              <a:defRPr/>
            </a:pPr>
            <a:r>
              <a:rPr lang="en-US" sz="1700" b="1" dirty="0" smtClean="0">
                <a:solidFill>
                  <a:srgbClr val="C00000"/>
                </a:solidFill>
              </a:rPr>
              <a:t>//</a:t>
            </a:r>
            <a:r>
              <a:rPr lang="en-US" sz="1700" b="1" dirty="0" smtClean="0"/>
              <a:t> NO PUBLIC OPERATORS</a:t>
            </a:r>
          </a:p>
          <a:p>
            <a:pPr marL="285750" indent="-285750" algn="just">
              <a:buFont typeface="Webdings" panose="05030102010509060703" pitchFamily="18" charset="2"/>
              <a:buChar char="v"/>
              <a:defRPr/>
            </a:pPr>
            <a:r>
              <a:rPr lang="en-US" sz="1400" b="1" dirty="0" smtClean="0">
                <a:solidFill>
                  <a:srgbClr val="C00000"/>
                </a:solidFill>
              </a:rPr>
              <a:t>&gt; </a:t>
            </a:r>
            <a:r>
              <a:rPr lang="en-US" sz="1400" dirty="0" smtClean="0">
                <a:solidFill>
                  <a:schemeClr val="tx1"/>
                </a:solidFill>
                <a:ea typeface="ＭＳ Ｐゴシック" panose="020B0600070205080204" pitchFamily="34" charset="-128"/>
                <a:cs typeface="Arial" panose="020B0604020202020204" pitchFamily="34" charset="0"/>
              </a:rPr>
              <a:t>In Spain, railways had a subsidiary operating national routes, this company was privatized in 1999 (integrated in Alsa group). Now, all players of the market are private company and development ministry receive information of passengers numbers in every contract.  With theses information, the development ministry can offer “equitative” tenders process for all operators.</a:t>
            </a:r>
            <a:endParaRPr lang="en-US" altLang="fr-FR" sz="1400" dirty="0" smtClean="0">
              <a:solidFill>
                <a:schemeClr val="tx1"/>
              </a:solidFill>
              <a:ea typeface="ＭＳ Ｐゴシック" panose="020B0600070205080204" pitchFamily="34" charset="-128"/>
              <a:cs typeface="Arial" panose="020B0604020202020204" pitchFamily="34" charset="0"/>
            </a:endParaRPr>
          </a:p>
          <a:p>
            <a:pPr marL="285750" indent="-285750" algn="just">
              <a:defRPr/>
            </a:pPr>
            <a:endParaRPr lang="en-US" altLang="fr-FR" sz="1000" dirty="0" smtClean="0">
              <a:ea typeface="ＭＳ Ｐゴシック" panose="020B0600070205080204" pitchFamily="34" charset="-128"/>
              <a:cs typeface="Arial" panose="020B0604020202020204" pitchFamily="34" charset="0"/>
            </a:endParaRPr>
          </a:p>
          <a:p>
            <a:pPr marL="0" indent="0" algn="just">
              <a:buNone/>
              <a:defRPr/>
            </a:pPr>
            <a:r>
              <a:rPr lang="en-US" sz="1700" b="1" dirty="0" smtClean="0">
                <a:solidFill>
                  <a:srgbClr val="C00000"/>
                </a:solidFill>
              </a:rPr>
              <a:t>//</a:t>
            </a:r>
            <a:r>
              <a:rPr lang="en-US" sz="1700" b="1" dirty="0" smtClean="0"/>
              <a:t> BUS STATIONS</a:t>
            </a:r>
          </a:p>
          <a:p>
            <a:pPr marL="285750" indent="-285750" algn="just">
              <a:buFont typeface="Webdings" panose="05030102010509060703" pitchFamily="18" charset="2"/>
              <a:buChar char="v"/>
              <a:defRPr/>
            </a:pPr>
            <a:r>
              <a:rPr lang="en-US" sz="1400" b="1" dirty="0" smtClean="0">
                <a:solidFill>
                  <a:srgbClr val="C00000"/>
                </a:solidFill>
              </a:rPr>
              <a:t>&gt; </a:t>
            </a:r>
            <a:r>
              <a:rPr lang="en-US" sz="1400" dirty="0" smtClean="0">
                <a:solidFill>
                  <a:schemeClr val="tx1"/>
                </a:solidFill>
                <a:ea typeface="ＭＳ Ｐゴシック" panose="020B0600070205080204" pitchFamily="34" charset="-128"/>
                <a:cs typeface="Arial" panose="020B0604020202020204" pitchFamily="34" charset="0"/>
              </a:rPr>
              <a:t>Spain have more than 360 bus stations or equivalent. In all contracts operators have the obligation to use bus stations. The bus station are municipal, private or concession. Theses infrastructures offer an equitative access for all operators (municipal / concession) with the same price and conditions for all operators.</a:t>
            </a:r>
            <a:endParaRPr lang="en-US" altLang="fr-FR" sz="1400" dirty="0" smtClean="0">
              <a:solidFill>
                <a:schemeClr val="tx1"/>
              </a:solidFill>
              <a:ea typeface="ＭＳ Ｐゴシック" panose="020B0600070205080204" pitchFamily="34" charset="-128"/>
              <a:cs typeface="Arial" panose="020B0604020202020204" pitchFamily="34" charset="0"/>
            </a:endParaRPr>
          </a:p>
          <a:p>
            <a:pPr marL="0" indent="0" algn="just">
              <a:buNone/>
              <a:defRPr/>
            </a:pPr>
            <a:endParaRPr lang="en-US" sz="1600" b="1" dirty="0" smtClean="0">
              <a:solidFill>
                <a:srgbClr val="C00000"/>
              </a:solidFill>
            </a:endParaRPr>
          </a:p>
          <a:p>
            <a:pPr marL="0" indent="0" algn="just">
              <a:buNone/>
              <a:defRPr/>
            </a:pPr>
            <a:r>
              <a:rPr lang="en-US" sz="1600" b="1" dirty="0" smtClean="0">
                <a:solidFill>
                  <a:srgbClr val="C00000"/>
                </a:solidFill>
              </a:rPr>
              <a:t>//</a:t>
            </a:r>
            <a:r>
              <a:rPr lang="en-US" sz="1600" b="1" dirty="0" smtClean="0"/>
              <a:t> NATIONAL WEBSITE</a:t>
            </a:r>
          </a:p>
          <a:p>
            <a:pPr marL="285750" indent="-285750" algn="just">
              <a:buFont typeface="Webdings" panose="05030102010509060703" pitchFamily="18" charset="2"/>
              <a:buChar char="v"/>
              <a:defRPr/>
            </a:pPr>
            <a:r>
              <a:rPr lang="en-US" sz="1400" b="1" dirty="0">
                <a:solidFill>
                  <a:srgbClr val="C00000"/>
                </a:solidFill>
              </a:rPr>
              <a:t>&gt; </a:t>
            </a:r>
            <a:r>
              <a:rPr lang="en-US" sz="1400" dirty="0" smtClean="0">
                <a:solidFill>
                  <a:schemeClr val="tx1"/>
                </a:solidFill>
                <a:ea typeface="ＭＳ Ｐゴシック" panose="020B0600070205080204" pitchFamily="34" charset="-128"/>
                <a:cs typeface="Arial" panose="020B0604020202020204" pitchFamily="34" charset="0"/>
              </a:rPr>
              <a:t>The Spanish ministry of development is planning a website with all national route. </a:t>
            </a:r>
          </a:p>
          <a:p>
            <a:pPr marL="0" indent="0" algn="just">
              <a:buNone/>
              <a:defRPr/>
            </a:pPr>
            <a:endParaRPr lang="en-US" sz="1400" b="1" dirty="0">
              <a:solidFill>
                <a:schemeClr val="tx1"/>
              </a:solidFill>
              <a:ea typeface="ＭＳ Ｐゴシック" panose="020B0600070205080204" pitchFamily="34" charset="-128"/>
              <a:cs typeface="Arial" panose="020B0604020202020204" pitchFamily="34" charset="0"/>
            </a:endParaRPr>
          </a:p>
          <a:p>
            <a:pPr marL="0" indent="0" algn="just">
              <a:buNone/>
              <a:defRPr/>
            </a:pPr>
            <a:r>
              <a:rPr lang="en-US" sz="1700" b="1" dirty="0" smtClean="0">
                <a:solidFill>
                  <a:srgbClr val="C00000"/>
                </a:solidFill>
              </a:rPr>
              <a:t>//</a:t>
            </a:r>
            <a:r>
              <a:rPr lang="en-US" sz="1700" b="1" dirty="0" smtClean="0"/>
              <a:t> NATIONAL IDENTIFICATION</a:t>
            </a:r>
            <a:endParaRPr lang="en-US" sz="1700" b="1" dirty="0"/>
          </a:p>
          <a:p>
            <a:pPr marL="285750" indent="-285750" algn="just">
              <a:buFont typeface="Webdings" panose="05030102010509060703" pitchFamily="18" charset="2"/>
              <a:buChar char="v"/>
              <a:defRPr/>
            </a:pPr>
            <a:r>
              <a:rPr lang="en-US" sz="1400" b="1" dirty="0">
                <a:solidFill>
                  <a:srgbClr val="C00000"/>
                </a:solidFill>
              </a:rPr>
              <a:t>&gt; </a:t>
            </a:r>
            <a:r>
              <a:rPr lang="en-US" sz="1400" dirty="0" smtClean="0">
                <a:solidFill>
                  <a:schemeClr val="tx1"/>
                </a:solidFill>
                <a:ea typeface="ＭＳ Ｐゴシック" panose="020B0600070205080204" pitchFamily="34" charset="-128"/>
                <a:cs typeface="Arial" panose="020B0604020202020204" pitchFamily="34" charset="0"/>
              </a:rPr>
              <a:t>All national routes buses have a specific “Logo” </a:t>
            </a:r>
            <a:endParaRPr lang="en-US" altLang="fr-FR" sz="1600" dirty="0" smtClean="0">
              <a:ea typeface="ＭＳ Ｐゴシック" panose="020B0600070205080204" pitchFamily="34" charset="-128"/>
              <a:cs typeface="Arial" panose="020B0604020202020204" pitchFamily="34" charset="0"/>
            </a:endParaRPr>
          </a:p>
        </p:txBody>
      </p:sp>
      <p:sp>
        <p:nvSpPr>
          <p:cNvPr id="3" name="Titre 2"/>
          <p:cNvSpPr>
            <a:spLocks noGrp="1"/>
          </p:cNvSpPr>
          <p:nvPr>
            <p:ph type="title"/>
          </p:nvPr>
        </p:nvSpPr>
        <p:spPr>
          <a:xfrm>
            <a:off x="214315" y="260649"/>
            <a:ext cx="9110213" cy="576063"/>
          </a:xfrm>
        </p:spPr>
        <p:txBody>
          <a:bodyPr>
            <a:normAutofit/>
          </a:bodyPr>
          <a:lstStyle/>
          <a:p>
            <a:r>
              <a:rPr lang="fr-FR" sz="2600" b="1" dirty="0" smtClean="0"/>
              <a:t>SPANISH MARKET VS FRENCH MARKET</a:t>
            </a:r>
            <a:endParaRPr lang="fr-FR" sz="2600" b="1" dirty="0">
              <a:latin typeface="+mn-lt"/>
            </a:endParaRPr>
          </a:p>
        </p:txBody>
      </p:sp>
      <p:sp>
        <p:nvSpPr>
          <p:cNvPr id="6" name="Espace réservé du texte 3"/>
          <p:cNvSpPr>
            <a:spLocks noGrp="1"/>
          </p:cNvSpPr>
          <p:nvPr>
            <p:ph type="body" sz="quarter" idx="10"/>
          </p:nvPr>
        </p:nvSpPr>
        <p:spPr>
          <a:xfrm>
            <a:off x="188765" y="6525344"/>
            <a:ext cx="6192000" cy="190500"/>
          </a:xfrm>
        </p:spPr>
        <p:txBody>
          <a:bodyPr/>
          <a:lstStyle/>
          <a:p>
            <a:r>
              <a:rPr lang="fr-FR" dirty="0" smtClean="0"/>
              <a:t>IRU - BRUXELLES - </a:t>
            </a:r>
            <a:r>
              <a:rPr lang="fr-FR" dirty="0" err="1" smtClean="0"/>
              <a:t>MARch</a:t>
            </a:r>
            <a:r>
              <a:rPr lang="fr-FR" dirty="0" smtClean="0"/>
              <a:t> </a:t>
            </a:r>
            <a:r>
              <a:rPr lang="fr-FR" dirty="0"/>
              <a:t>2016</a:t>
            </a:r>
          </a:p>
        </p:txBody>
      </p:sp>
    </p:spTree>
    <p:extLst>
      <p:ext uri="{BB962C8B-B14F-4D97-AF65-F5344CB8AC3E}">
        <p14:creationId xmlns="" xmlns:p14="http://schemas.microsoft.com/office/powerpoint/2010/main" val="4186718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315" y="764704"/>
            <a:ext cx="8640960" cy="5616624"/>
          </a:xfrm>
        </p:spPr>
        <p:txBody>
          <a:bodyPr>
            <a:normAutofit/>
          </a:bodyPr>
          <a:lstStyle/>
          <a:p>
            <a:pPr marL="0" indent="0" algn="just">
              <a:buNone/>
              <a:defRPr/>
            </a:pPr>
            <a:r>
              <a:rPr lang="en-US" sz="1700" b="1" dirty="0" smtClean="0">
                <a:solidFill>
                  <a:srgbClr val="C00000"/>
                </a:solidFill>
              </a:rPr>
              <a:t>//</a:t>
            </a:r>
            <a:r>
              <a:rPr lang="en-US" sz="1700" b="1" dirty="0" smtClean="0"/>
              <a:t> FRENCH MARKET CHALENGES </a:t>
            </a:r>
          </a:p>
          <a:p>
            <a:pPr marL="285750" indent="-285750" algn="just">
              <a:buClr>
                <a:srgbClr val="D12229"/>
              </a:buClr>
              <a:buFont typeface="Webdings" panose="05030102010509060703" pitchFamily="18" charset="2"/>
              <a:buChar char="v"/>
              <a:defRPr/>
            </a:pPr>
            <a:r>
              <a:rPr lang="en-US" sz="1600" dirty="0" smtClean="0"/>
              <a:t>Offer infrastructures with true bus stations</a:t>
            </a:r>
          </a:p>
          <a:p>
            <a:pPr marL="285750" indent="-285750" algn="just">
              <a:buClr>
                <a:srgbClr val="D12229"/>
              </a:buClr>
              <a:buFont typeface="Webdings" panose="05030102010509060703" pitchFamily="18" charset="2"/>
              <a:buChar char="v"/>
              <a:defRPr/>
            </a:pPr>
            <a:r>
              <a:rPr lang="en-US" sz="1600" dirty="0" smtClean="0"/>
              <a:t>Offer the same rule for all companies (like air transport market)</a:t>
            </a:r>
          </a:p>
          <a:p>
            <a:pPr marL="285750" indent="-285750" algn="just">
              <a:buClr>
                <a:srgbClr val="D12229"/>
              </a:buClr>
              <a:buFont typeface="Webdings" panose="05030102010509060703" pitchFamily="18" charset="2"/>
              <a:buChar char="v"/>
              <a:defRPr/>
            </a:pPr>
            <a:r>
              <a:rPr lang="en-US" sz="1600" dirty="0" smtClean="0"/>
              <a:t>Offer the same information about market </a:t>
            </a:r>
          </a:p>
          <a:p>
            <a:pPr marL="0" indent="0" algn="just">
              <a:buNone/>
              <a:defRPr/>
            </a:pPr>
            <a:endParaRPr lang="en-US" sz="1200" b="1" dirty="0" smtClean="0"/>
          </a:p>
          <a:p>
            <a:pPr marL="0" indent="0" algn="just">
              <a:buNone/>
              <a:defRPr/>
            </a:pPr>
            <a:r>
              <a:rPr lang="en-US" sz="1600" b="1" dirty="0" smtClean="0">
                <a:solidFill>
                  <a:srgbClr val="C00000"/>
                </a:solidFill>
              </a:rPr>
              <a:t>In short : Offer equitable opportunities for all the players of the market</a:t>
            </a:r>
          </a:p>
          <a:p>
            <a:pPr marL="285750" indent="-285750" algn="just">
              <a:defRPr/>
            </a:pPr>
            <a:endParaRPr lang="en-US" altLang="fr-FR" sz="1000" dirty="0" smtClean="0">
              <a:ea typeface="ＭＳ Ｐゴシック" panose="020B0600070205080204" pitchFamily="34" charset="-128"/>
              <a:cs typeface="Arial" panose="020B0604020202020204" pitchFamily="34" charset="0"/>
            </a:endParaRPr>
          </a:p>
          <a:p>
            <a:pPr marL="0" indent="0" algn="just">
              <a:buNone/>
              <a:defRPr/>
            </a:pPr>
            <a:r>
              <a:rPr lang="en-US" sz="1700" b="1" dirty="0" smtClean="0">
                <a:solidFill>
                  <a:srgbClr val="C00000"/>
                </a:solidFill>
              </a:rPr>
              <a:t>//</a:t>
            </a:r>
            <a:r>
              <a:rPr lang="en-US" sz="1700" b="1" dirty="0" smtClean="0"/>
              <a:t> AND SPAIN MARKET 60 YEARS AFTER? </a:t>
            </a:r>
          </a:p>
          <a:p>
            <a:pPr marL="285750" indent="-285750" algn="just">
              <a:buClr>
                <a:srgbClr val="D12229"/>
              </a:buClr>
              <a:buFont typeface="Webdings" panose="05030102010509060703" pitchFamily="18" charset="2"/>
              <a:buChar char="v"/>
              <a:defRPr/>
            </a:pPr>
            <a:r>
              <a:rPr lang="en-US" sz="1600" dirty="0" smtClean="0">
                <a:solidFill>
                  <a:schemeClr val="tx1"/>
                </a:solidFill>
                <a:ea typeface="ＭＳ Ｐゴシック" panose="020B0600070205080204" pitchFamily="34" charset="-128"/>
                <a:cs typeface="Arial" panose="020B0604020202020204" pitchFamily="34" charset="0"/>
              </a:rPr>
              <a:t>The tenders process are still in progress in Spain, we can observe little local companies obtaining concessional contract with the development ministry. Company, who traditionally operate  local or school bus transport, are now operating national route and win tenders process.</a:t>
            </a:r>
          </a:p>
          <a:p>
            <a:pPr marL="285750" indent="-285750" algn="just">
              <a:buClr>
                <a:srgbClr val="D12229"/>
              </a:buClr>
              <a:buFont typeface="Webdings" panose="05030102010509060703" pitchFamily="18" charset="2"/>
              <a:buChar char="v"/>
              <a:defRPr/>
            </a:pPr>
            <a:r>
              <a:rPr lang="en-US" sz="1600" dirty="0" smtClean="0">
                <a:solidFill>
                  <a:schemeClr val="tx1"/>
                </a:solidFill>
                <a:ea typeface="ＭＳ Ｐゴシック" panose="020B0600070205080204" pitchFamily="34" charset="-128"/>
                <a:cs typeface="Arial" panose="020B0604020202020204" pitchFamily="34" charset="0"/>
              </a:rPr>
              <a:t>When we talk about liberalization, what do we want ? New monopolies or an open and diversified market … in this moment, France could be in 3 o 4 years similar to o monopoly with only a little number of players and no opportunities for little or medium size company (or subcontracting). </a:t>
            </a:r>
          </a:p>
          <a:p>
            <a:pPr marL="285750" indent="-285750" algn="just">
              <a:buClr>
                <a:srgbClr val="D12229"/>
              </a:buClr>
              <a:buFont typeface="Webdings" panose="05030102010509060703" pitchFamily="18" charset="2"/>
              <a:buChar char="v"/>
              <a:defRPr/>
            </a:pPr>
            <a:r>
              <a:rPr lang="en-US" sz="1600" dirty="0" smtClean="0">
                <a:solidFill>
                  <a:schemeClr val="tx1"/>
                </a:solidFill>
                <a:ea typeface="ＭＳ Ｐゴシック" panose="020B0600070205080204" pitchFamily="34" charset="-128"/>
                <a:cs typeface="Arial" panose="020B0604020202020204" pitchFamily="34" charset="0"/>
              </a:rPr>
              <a:t>In a concessional regulated market like Spain, there are traditional large groups operating and little player with opportunity to operate.  </a:t>
            </a:r>
            <a:endParaRPr lang="en-US" altLang="fr-FR" sz="1600" dirty="0" smtClean="0">
              <a:solidFill>
                <a:schemeClr val="tx1"/>
              </a:solidFill>
              <a:ea typeface="ＭＳ Ｐゴシック" panose="020B0600070205080204" pitchFamily="34" charset="-128"/>
              <a:cs typeface="Arial" panose="020B0604020202020204" pitchFamily="34" charset="0"/>
            </a:endParaRPr>
          </a:p>
          <a:p>
            <a:pPr marL="0" indent="0" algn="just">
              <a:buNone/>
              <a:defRPr/>
            </a:pPr>
            <a:endParaRPr lang="en-US" altLang="fr-FR" sz="1000" dirty="0" smtClean="0">
              <a:ea typeface="ＭＳ Ｐゴシック" panose="020B0600070205080204" pitchFamily="34" charset="-128"/>
              <a:cs typeface="Arial" panose="020B0604020202020204" pitchFamily="34" charset="0"/>
            </a:endParaRPr>
          </a:p>
          <a:p>
            <a:pPr marL="0" indent="0" algn="just">
              <a:buNone/>
              <a:defRPr/>
            </a:pPr>
            <a:r>
              <a:rPr lang="en-US" sz="1700" b="1" dirty="0">
                <a:solidFill>
                  <a:srgbClr val="C00000"/>
                </a:solidFill>
              </a:rPr>
              <a:t>//</a:t>
            </a:r>
            <a:r>
              <a:rPr lang="en-US" sz="1700" b="1" dirty="0"/>
              <a:t> </a:t>
            </a:r>
            <a:r>
              <a:rPr lang="en-US" sz="1700" b="1" dirty="0" smtClean="0"/>
              <a:t>COULD BE SPANISH MARKET ORGANISATION THE FUTURE OF FRENCH ONE? </a:t>
            </a:r>
            <a:endParaRPr lang="en-US" sz="1700" b="1" dirty="0"/>
          </a:p>
          <a:p>
            <a:pPr marL="285750" indent="-285750" algn="just">
              <a:defRPr/>
            </a:pPr>
            <a:endParaRPr lang="en-US" altLang="fr-FR" sz="1000" dirty="0" smtClean="0">
              <a:ea typeface="ＭＳ Ｐゴシック" panose="020B0600070205080204" pitchFamily="34" charset="-128"/>
              <a:cs typeface="Arial" panose="020B0604020202020204" pitchFamily="34" charset="0"/>
            </a:endParaRPr>
          </a:p>
        </p:txBody>
      </p:sp>
      <p:sp>
        <p:nvSpPr>
          <p:cNvPr id="3" name="Titre 2"/>
          <p:cNvSpPr>
            <a:spLocks noGrp="1"/>
          </p:cNvSpPr>
          <p:nvPr>
            <p:ph type="title"/>
          </p:nvPr>
        </p:nvSpPr>
        <p:spPr>
          <a:xfrm>
            <a:off x="214315" y="260649"/>
            <a:ext cx="9110213" cy="576063"/>
          </a:xfrm>
        </p:spPr>
        <p:txBody>
          <a:bodyPr>
            <a:normAutofit/>
          </a:bodyPr>
          <a:lstStyle/>
          <a:p>
            <a:r>
              <a:rPr lang="fr-FR" sz="2600" b="1" dirty="0" smtClean="0"/>
              <a:t>CONCLUSION ABOUT FRENCH OPEN MARKET</a:t>
            </a:r>
            <a:endParaRPr lang="fr-FR" sz="2600" b="1" dirty="0">
              <a:latin typeface="+mn-lt"/>
            </a:endParaRPr>
          </a:p>
        </p:txBody>
      </p:sp>
      <p:sp>
        <p:nvSpPr>
          <p:cNvPr id="6" name="Espace réservé du texte 3"/>
          <p:cNvSpPr>
            <a:spLocks noGrp="1"/>
          </p:cNvSpPr>
          <p:nvPr>
            <p:ph type="body" sz="quarter" idx="10"/>
          </p:nvPr>
        </p:nvSpPr>
        <p:spPr>
          <a:xfrm>
            <a:off x="188765" y="6525344"/>
            <a:ext cx="6192000" cy="190500"/>
          </a:xfrm>
        </p:spPr>
        <p:txBody>
          <a:bodyPr/>
          <a:lstStyle/>
          <a:p>
            <a:r>
              <a:rPr lang="en-US" dirty="0" smtClean="0"/>
              <a:t>IRU - BRUXELLES - </a:t>
            </a:r>
            <a:r>
              <a:rPr lang="en-US" dirty="0" err="1" smtClean="0"/>
              <a:t>MARch</a:t>
            </a:r>
            <a:r>
              <a:rPr lang="en-US" dirty="0" smtClean="0"/>
              <a:t> 2016</a:t>
            </a:r>
            <a:endParaRPr lang="en-US" dirty="0"/>
          </a:p>
        </p:txBody>
      </p:sp>
    </p:spTree>
    <p:extLst>
      <p:ext uri="{BB962C8B-B14F-4D97-AF65-F5344CB8AC3E}">
        <p14:creationId xmlns="" xmlns:p14="http://schemas.microsoft.com/office/powerpoint/2010/main" val="4054302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140968"/>
            <a:ext cx="9150350" cy="1296144"/>
          </a:xfrm>
        </p:spPr>
        <p:txBody>
          <a:bodyPr/>
          <a:lstStyle/>
          <a:p>
            <a:r>
              <a:rPr lang="en-US" sz="3600" dirty="0" smtClean="0"/>
              <a:t>MANY THANK´S FOR YOUR ATENTION</a:t>
            </a:r>
            <a:endParaRPr lang="en-US" sz="3600" dirty="0"/>
          </a:p>
        </p:txBody>
      </p:sp>
      <p:sp>
        <p:nvSpPr>
          <p:cNvPr id="3" name="Sous-titre 2"/>
          <p:cNvSpPr>
            <a:spLocks noGrp="1"/>
          </p:cNvSpPr>
          <p:nvPr>
            <p:ph type="subTitle" idx="1"/>
          </p:nvPr>
        </p:nvSpPr>
        <p:spPr>
          <a:xfrm>
            <a:off x="0" y="4930229"/>
            <a:ext cx="9144000" cy="659011"/>
          </a:xfrm>
        </p:spPr>
        <p:txBody>
          <a:bodyPr/>
          <a:lstStyle/>
          <a:p>
            <a:pPr>
              <a:defRPr/>
            </a:pPr>
            <a:r>
              <a:rPr lang="en-US" sz="1600" b="1" dirty="0">
                <a:solidFill>
                  <a:schemeClr val="tx1">
                    <a:lumMod val="65000"/>
                    <a:lumOff val="35000"/>
                  </a:schemeClr>
                </a:solidFill>
              </a:rPr>
              <a:t>FOR ANY QUESTION, CONTACT US!</a:t>
            </a:r>
          </a:p>
          <a:p>
            <a:pPr marL="285750" indent="-285750">
              <a:buClr>
                <a:srgbClr val="D12229"/>
              </a:buClr>
              <a:buFont typeface="Webdings" panose="05030102010509060703" pitchFamily="18" charset="2"/>
              <a:buChar char="v"/>
              <a:defRPr/>
            </a:pPr>
            <a:r>
              <a:rPr lang="en-US" altLang="fr-FR" sz="1600" b="1" dirty="0">
                <a:solidFill>
                  <a:schemeClr val="tx1"/>
                </a:solidFill>
                <a:ea typeface="ＭＳ Ｐゴシック" panose="020B0600070205080204" pitchFamily="34" charset="-128"/>
                <a:cs typeface="Arial" panose="020B0604020202020204" pitchFamily="34" charset="0"/>
                <a:hlinkClick r:id="rId3"/>
              </a:rPr>
              <a:t>sed@reunir.org</a:t>
            </a:r>
            <a:r>
              <a:rPr lang="en-US" altLang="fr-FR" sz="1600" b="1" dirty="0">
                <a:solidFill>
                  <a:schemeClr val="tx1"/>
                </a:solidFill>
                <a:ea typeface="ＭＳ Ｐゴシック" panose="020B0600070205080204" pitchFamily="34" charset="-128"/>
                <a:cs typeface="Arial" panose="020B0604020202020204" pitchFamily="34" charset="0"/>
              </a:rPr>
              <a:t> </a:t>
            </a:r>
            <a:endParaRPr lang="en-US" altLang="fr-FR" sz="1600" dirty="0">
              <a:ea typeface="ＭＳ Ｐゴシック" panose="020B0600070205080204" pitchFamily="34" charset="-128"/>
              <a:cs typeface="Arial" panose="020B0604020202020204" pitchFamily="34" charset="0"/>
            </a:endParaRPr>
          </a:p>
        </p:txBody>
      </p:sp>
    </p:spTree>
    <p:extLst>
      <p:ext uri="{BB962C8B-B14F-4D97-AF65-F5344CB8AC3E}">
        <p14:creationId xmlns="" xmlns:p14="http://schemas.microsoft.com/office/powerpoint/2010/main" val="420395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2348880"/>
            <a:ext cx="9144000" cy="3888432"/>
          </a:xfrm>
        </p:spPr>
        <p:txBody>
          <a:bodyPr>
            <a:normAutofit/>
          </a:bodyPr>
          <a:lstStyle/>
          <a:p>
            <a:pPr algn="ctr"/>
            <a:r>
              <a:rPr lang="fr-FR" sz="4000" b="1" dirty="0" smtClean="0"/>
              <a:t/>
            </a:r>
            <a:br>
              <a:rPr lang="fr-FR" sz="4000" b="1" dirty="0" smtClean="0"/>
            </a:br>
            <a:r>
              <a:rPr lang="fr-FR" sz="4000" b="1" dirty="0" smtClean="0"/>
              <a:t>STRATEGY &amp; DEVELOPMENT</a:t>
            </a:r>
            <a:r>
              <a:rPr lang="fr-FR" sz="3500" b="1" dirty="0" smtClean="0">
                <a:latin typeface="+mn-lt"/>
              </a:rPr>
              <a:t/>
            </a:r>
            <a:br>
              <a:rPr lang="fr-FR" sz="3500" b="1" dirty="0" smtClean="0">
                <a:latin typeface="+mn-lt"/>
              </a:rPr>
            </a:br>
            <a:r>
              <a:rPr lang="fr-FR" altLang="fr-FR" sz="2800" b="1" i="1" dirty="0" smtClean="0">
                <a:solidFill>
                  <a:schemeClr val="tx1">
                    <a:lumMod val="85000"/>
                    <a:lumOff val="15000"/>
                  </a:schemeClr>
                </a:solidFill>
                <a:ea typeface="ＭＳ Ｐゴシック" panose="020B0600070205080204" pitchFamily="34" charset="-128"/>
                <a:cs typeface="Arial" panose="020B0604020202020204" pitchFamily="34" charset="0"/>
              </a:rPr>
              <a:t/>
            </a:r>
            <a:br>
              <a:rPr lang="fr-FR" altLang="fr-FR" sz="2800" b="1" i="1" dirty="0" smtClean="0">
                <a:solidFill>
                  <a:schemeClr val="tx1">
                    <a:lumMod val="85000"/>
                    <a:lumOff val="15000"/>
                  </a:schemeClr>
                </a:solidFill>
                <a:ea typeface="ＭＳ Ｐゴシック" panose="020B0600070205080204" pitchFamily="34" charset="-128"/>
                <a:cs typeface="Arial" panose="020B0604020202020204" pitchFamily="34" charset="0"/>
              </a:rPr>
            </a:br>
            <a:r>
              <a:rPr lang="fr-FR" altLang="fr-FR" sz="2800" b="1" i="1" dirty="0">
                <a:solidFill>
                  <a:schemeClr val="tx1">
                    <a:lumMod val="85000"/>
                    <a:lumOff val="15000"/>
                  </a:schemeClr>
                </a:solidFill>
                <a:ea typeface="ＭＳ Ｐゴシック" panose="020B0600070205080204" pitchFamily="34" charset="-128"/>
                <a:cs typeface="Arial" panose="020B0604020202020204" pitchFamily="34" charset="0"/>
              </a:rPr>
              <a:t/>
            </a:r>
            <a:br>
              <a:rPr lang="fr-FR" altLang="fr-FR" sz="2800" b="1" i="1" dirty="0">
                <a:solidFill>
                  <a:schemeClr val="tx1">
                    <a:lumMod val="85000"/>
                    <a:lumOff val="15000"/>
                  </a:schemeClr>
                </a:solidFill>
                <a:ea typeface="ＭＳ Ｐゴシック" panose="020B0600070205080204" pitchFamily="34" charset="-128"/>
                <a:cs typeface="Arial" panose="020B0604020202020204" pitchFamily="34" charset="0"/>
              </a:rPr>
            </a:br>
            <a:r>
              <a:rPr lang="fr-FR" altLang="fr-FR" sz="2800" b="1" i="1" dirty="0" smtClean="0">
                <a:solidFill>
                  <a:schemeClr val="tx1">
                    <a:lumMod val="85000"/>
                    <a:lumOff val="15000"/>
                  </a:schemeClr>
                </a:solidFill>
                <a:ea typeface="ＭＳ Ｐゴシック" panose="020B0600070205080204" pitchFamily="34" charset="-128"/>
                <a:cs typeface="Arial" panose="020B0604020202020204" pitchFamily="34" charset="0"/>
              </a:rPr>
              <a:t/>
            </a:r>
            <a:br>
              <a:rPr lang="fr-FR" altLang="fr-FR" sz="2800" b="1" i="1" dirty="0" smtClean="0">
                <a:solidFill>
                  <a:schemeClr val="tx1">
                    <a:lumMod val="85000"/>
                    <a:lumOff val="15000"/>
                  </a:schemeClr>
                </a:solidFill>
                <a:ea typeface="ＭＳ Ｐゴシック" panose="020B0600070205080204" pitchFamily="34" charset="-128"/>
                <a:cs typeface="Arial" panose="020B0604020202020204" pitchFamily="34" charset="0"/>
              </a:rPr>
            </a:br>
            <a:r>
              <a:rPr lang="fr-FR" altLang="fr-FR" sz="2800" b="1" i="1" dirty="0" smtClean="0">
                <a:solidFill>
                  <a:schemeClr val="tx1">
                    <a:lumMod val="85000"/>
                    <a:lumOff val="15000"/>
                  </a:schemeClr>
                </a:solidFill>
                <a:ea typeface="ＭＳ Ｐゴシック" panose="020B0600070205080204" pitchFamily="34" charset="-128"/>
                <a:cs typeface="Arial" panose="020B0604020202020204" pitchFamily="34" charset="0"/>
              </a:rPr>
              <a:t/>
            </a:r>
            <a:br>
              <a:rPr lang="fr-FR" altLang="fr-FR" sz="2800" b="1" i="1" dirty="0" smtClean="0">
                <a:solidFill>
                  <a:schemeClr val="tx1">
                    <a:lumMod val="85000"/>
                    <a:lumOff val="15000"/>
                  </a:schemeClr>
                </a:solidFill>
                <a:ea typeface="ＭＳ Ｐゴシック" panose="020B0600070205080204" pitchFamily="34" charset="-128"/>
                <a:cs typeface="Arial" panose="020B0604020202020204" pitchFamily="34" charset="0"/>
              </a:rPr>
            </a:br>
            <a:r>
              <a:rPr lang="fr-FR" altLang="fr-FR" sz="2800" b="1" dirty="0" smtClean="0">
                <a:ea typeface="ＭＳ Ｐゴシック" panose="020B0600070205080204" pitchFamily="34" charset="-128"/>
                <a:cs typeface="Arial" panose="020B0604020202020204" pitchFamily="34" charset="0"/>
              </a:rPr>
              <a:t>&gt;</a:t>
            </a:r>
            <a:r>
              <a:rPr lang="fr-FR" altLang="fr-FR" sz="2800" b="1" dirty="0" smtClean="0">
                <a:solidFill>
                  <a:schemeClr val="tx1">
                    <a:lumMod val="85000"/>
                    <a:lumOff val="15000"/>
                  </a:schemeClr>
                </a:solidFill>
                <a:ea typeface="ＭＳ Ｐゴシック" panose="020B0600070205080204" pitchFamily="34" charset="-128"/>
                <a:cs typeface="Arial" panose="020B0604020202020204" pitchFamily="34" charset="0"/>
              </a:rPr>
              <a:t> Grégory CARMONA</a:t>
            </a:r>
            <a:r>
              <a:rPr lang="fr-FR" altLang="fr-FR" sz="2300" b="1" i="1" dirty="0">
                <a:solidFill>
                  <a:schemeClr val="tx1">
                    <a:lumMod val="85000"/>
                    <a:lumOff val="15000"/>
                  </a:schemeClr>
                </a:solidFill>
                <a:latin typeface="+mn-lt"/>
              </a:rPr>
              <a:t/>
            </a:r>
            <a:br>
              <a:rPr lang="fr-FR" altLang="fr-FR" sz="2300" b="1" i="1" dirty="0">
                <a:solidFill>
                  <a:schemeClr val="tx1">
                    <a:lumMod val="85000"/>
                    <a:lumOff val="15000"/>
                  </a:schemeClr>
                </a:solidFill>
                <a:latin typeface="+mn-lt"/>
              </a:rPr>
            </a:br>
            <a:endParaRPr lang="fr-FR" sz="2300" b="1" i="1" dirty="0">
              <a:solidFill>
                <a:schemeClr val="tx1">
                  <a:lumMod val="85000"/>
                  <a:lumOff val="15000"/>
                </a:schemeClr>
              </a:solidFill>
              <a:latin typeface="+mn-lt"/>
            </a:endParaRPr>
          </a:p>
        </p:txBody>
      </p:sp>
      <p:sp>
        <p:nvSpPr>
          <p:cNvPr id="4" name="Espace réservé du texte 3"/>
          <p:cNvSpPr>
            <a:spLocks noGrp="1"/>
          </p:cNvSpPr>
          <p:nvPr>
            <p:ph type="body" sz="quarter" idx="10"/>
          </p:nvPr>
        </p:nvSpPr>
        <p:spPr/>
        <p:txBody>
          <a:bodyPr/>
          <a:lstStyle/>
          <a:p>
            <a:r>
              <a:rPr lang="fr-FR" dirty="0" smtClean="0"/>
              <a:t>IRU - BRUXELLES - </a:t>
            </a:r>
            <a:r>
              <a:rPr lang="fr-FR" dirty="0" err="1" smtClean="0"/>
              <a:t>MARch</a:t>
            </a:r>
            <a:r>
              <a:rPr lang="fr-FR" dirty="0" smtClean="0"/>
              <a:t> </a:t>
            </a:r>
            <a:r>
              <a:rPr lang="fr-FR" dirty="0"/>
              <a:t>2016</a:t>
            </a:r>
          </a:p>
        </p:txBody>
      </p:sp>
    </p:spTree>
    <p:extLst>
      <p:ext uri="{BB962C8B-B14F-4D97-AF65-F5344CB8AC3E}">
        <p14:creationId xmlns="" xmlns:p14="http://schemas.microsoft.com/office/powerpoint/2010/main" val="3887223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315" y="836712"/>
            <a:ext cx="8640960" cy="5616624"/>
          </a:xfrm>
        </p:spPr>
        <p:txBody>
          <a:bodyPr>
            <a:normAutofit/>
          </a:bodyPr>
          <a:lstStyle/>
          <a:p>
            <a:pPr marL="0" indent="0" algn="just">
              <a:buNone/>
              <a:defRPr/>
            </a:pPr>
            <a:r>
              <a:rPr lang="en-US" sz="1700" b="1" dirty="0" smtClean="0">
                <a:solidFill>
                  <a:srgbClr val="C00000"/>
                </a:solidFill>
              </a:rPr>
              <a:t>//</a:t>
            </a:r>
            <a:r>
              <a:rPr lang="en-US" sz="1700" b="1" dirty="0" smtClean="0"/>
              <a:t> REUNIR</a:t>
            </a:r>
          </a:p>
          <a:p>
            <a:pPr marL="0" indent="0" algn="just">
              <a:buNone/>
              <a:defRPr/>
            </a:pPr>
            <a:endParaRPr lang="en-US" sz="1700" b="1" dirty="0" smtClean="0"/>
          </a:p>
          <a:p>
            <a:pPr marL="0" indent="0" algn="just">
              <a:buNone/>
              <a:defRPr/>
            </a:pPr>
            <a:r>
              <a:rPr lang="en-US" sz="1700" dirty="0" err="1" smtClean="0"/>
              <a:t>Reunir</a:t>
            </a:r>
            <a:r>
              <a:rPr lang="en-US" sz="1700" dirty="0" smtClean="0"/>
              <a:t> is an organization, composed by local private transports companies. </a:t>
            </a:r>
          </a:p>
          <a:p>
            <a:pPr marL="0" indent="0" algn="just">
              <a:buNone/>
              <a:defRPr/>
            </a:pPr>
            <a:endParaRPr lang="en-US" sz="1700" dirty="0"/>
          </a:p>
          <a:p>
            <a:pPr marL="0" indent="0" algn="just">
              <a:buNone/>
              <a:defRPr/>
            </a:pPr>
            <a:r>
              <a:rPr lang="en-US" sz="1700" dirty="0" err="1" smtClean="0"/>
              <a:t>Reunir</a:t>
            </a:r>
            <a:r>
              <a:rPr lang="en-US" sz="1700" dirty="0" smtClean="0"/>
              <a:t> bring to the organization members, technical and “corporate” support like quality, environment policies, safety, crisis communication, insurance, suppliers,  tenders, </a:t>
            </a:r>
            <a:r>
              <a:rPr lang="en-US" sz="1700" dirty="0" err="1" smtClean="0"/>
              <a:t>etc</a:t>
            </a:r>
            <a:r>
              <a:rPr lang="en-US" sz="1700" dirty="0" smtClean="0"/>
              <a:t> …  </a:t>
            </a:r>
          </a:p>
          <a:p>
            <a:pPr marL="0" indent="0" algn="just">
              <a:buNone/>
              <a:defRPr/>
            </a:pPr>
            <a:endParaRPr lang="en-US" sz="1700" dirty="0"/>
          </a:p>
          <a:p>
            <a:pPr marL="0" indent="0" algn="just">
              <a:buNone/>
              <a:defRPr/>
            </a:pPr>
            <a:r>
              <a:rPr lang="en-US" sz="1700" dirty="0" err="1" smtClean="0"/>
              <a:t>Reunir</a:t>
            </a:r>
            <a:r>
              <a:rPr lang="en-US" sz="1700" dirty="0" smtClean="0"/>
              <a:t> is not a group, but a organization who permit family companies to be more competitive and offer services like a group. </a:t>
            </a:r>
          </a:p>
          <a:p>
            <a:pPr marL="0" indent="0" algn="just">
              <a:buNone/>
              <a:defRPr/>
            </a:pPr>
            <a:endParaRPr lang="en-US" sz="1700" b="1" dirty="0" smtClean="0">
              <a:solidFill>
                <a:srgbClr val="C00000"/>
              </a:solidFill>
            </a:endParaRPr>
          </a:p>
          <a:p>
            <a:pPr marL="0" indent="0" algn="just">
              <a:buNone/>
              <a:defRPr/>
            </a:pPr>
            <a:r>
              <a:rPr lang="en-US" sz="1700" b="1" dirty="0" smtClean="0">
                <a:solidFill>
                  <a:srgbClr val="C00000"/>
                </a:solidFill>
              </a:rPr>
              <a:t>//</a:t>
            </a:r>
            <a:r>
              <a:rPr lang="en-US" sz="1700" b="1" dirty="0" smtClean="0"/>
              <a:t> KEY FIGURES</a:t>
            </a:r>
          </a:p>
          <a:p>
            <a:pPr marL="285750" indent="-285750" algn="just">
              <a:buFont typeface="Webdings" panose="05030102010509060703" pitchFamily="18" charset="2"/>
              <a:buChar char=""/>
              <a:defRPr/>
            </a:pPr>
            <a:r>
              <a:rPr lang="en-US" sz="1400" b="1" dirty="0" smtClean="0">
                <a:solidFill>
                  <a:srgbClr val="C00000"/>
                </a:solidFill>
              </a:rPr>
              <a:t>Turnover </a:t>
            </a:r>
            <a:r>
              <a:rPr lang="en-US" sz="1400" b="1" dirty="0" smtClean="0">
                <a:solidFill>
                  <a:schemeClr val="tx1"/>
                </a:solidFill>
              </a:rPr>
              <a:t>– 500 M€</a:t>
            </a:r>
          </a:p>
          <a:p>
            <a:pPr marL="285750" indent="-285750" algn="just">
              <a:buFont typeface="Webdings" panose="05030102010509060703" pitchFamily="18" charset="2"/>
              <a:buChar char=""/>
              <a:defRPr/>
            </a:pPr>
            <a:r>
              <a:rPr lang="en-US" sz="1400" b="1" dirty="0" smtClean="0">
                <a:solidFill>
                  <a:srgbClr val="C00000"/>
                </a:solidFill>
              </a:rPr>
              <a:t>Companies </a:t>
            </a:r>
            <a:r>
              <a:rPr lang="en-US" sz="1400" b="1" dirty="0" smtClean="0">
                <a:solidFill>
                  <a:schemeClr val="tx1"/>
                </a:solidFill>
              </a:rPr>
              <a:t>– 127 Companies composed </a:t>
            </a:r>
            <a:r>
              <a:rPr lang="en-US" sz="1400" b="1" dirty="0" err="1" smtClean="0">
                <a:solidFill>
                  <a:schemeClr val="tx1"/>
                </a:solidFill>
              </a:rPr>
              <a:t>Reunir</a:t>
            </a:r>
            <a:endParaRPr lang="en-US" sz="1400" b="1" dirty="0" smtClean="0">
              <a:solidFill>
                <a:schemeClr val="tx1"/>
              </a:solidFill>
            </a:endParaRPr>
          </a:p>
          <a:p>
            <a:pPr marL="285750" indent="-285750" algn="just">
              <a:buFont typeface="Webdings" panose="05030102010509060703" pitchFamily="18" charset="2"/>
              <a:buChar char=""/>
              <a:defRPr/>
            </a:pPr>
            <a:r>
              <a:rPr lang="en-US" sz="1400" b="1" dirty="0" smtClean="0">
                <a:solidFill>
                  <a:srgbClr val="C00000"/>
                </a:solidFill>
              </a:rPr>
              <a:t>Fleet </a:t>
            </a:r>
            <a:r>
              <a:rPr lang="en-US" sz="1400" b="1" dirty="0" smtClean="0">
                <a:solidFill>
                  <a:schemeClr val="tx1"/>
                </a:solidFill>
              </a:rPr>
              <a:t>-  7500 vehicles</a:t>
            </a:r>
          </a:p>
          <a:p>
            <a:pPr marL="285750" indent="-285750" algn="just">
              <a:buFont typeface="Webdings" panose="05030102010509060703" pitchFamily="18" charset="2"/>
              <a:buChar char="v"/>
              <a:defRPr/>
            </a:pPr>
            <a:r>
              <a:rPr lang="en-US" sz="1400" b="1" dirty="0" smtClean="0">
                <a:solidFill>
                  <a:srgbClr val="C00000"/>
                </a:solidFill>
              </a:rPr>
              <a:t>Human Resources </a:t>
            </a:r>
            <a:r>
              <a:rPr lang="en-US" sz="1400" b="1" dirty="0" smtClean="0">
                <a:solidFill>
                  <a:schemeClr val="tx1"/>
                </a:solidFill>
              </a:rPr>
              <a:t>– 9000 employees</a:t>
            </a:r>
          </a:p>
          <a:p>
            <a:pPr marL="285750" indent="-285750" algn="just">
              <a:buFont typeface="Webdings" panose="05030102010509060703" pitchFamily="18" charset="2"/>
              <a:buChar char="v"/>
              <a:defRPr/>
            </a:pPr>
            <a:endParaRPr lang="en-US" sz="1400" b="1" dirty="0" smtClean="0">
              <a:solidFill>
                <a:srgbClr val="C00000"/>
              </a:solidFill>
            </a:endParaRPr>
          </a:p>
          <a:p>
            <a:pPr marL="0" indent="0" algn="just">
              <a:buNone/>
              <a:defRPr/>
            </a:pPr>
            <a:endParaRPr lang="en-US" sz="1700" b="1" dirty="0" smtClean="0"/>
          </a:p>
          <a:p>
            <a:pPr marL="0" indent="0" algn="just">
              <a:buNone/>
              <a:defRPr/>
            </a:pPr>
            <a:endParaRPr lang="en-US" sz="1700" b="1" dirty="0" smtClean="0"/>
          </a:p>
          <a:p>
            <a:pPr marL="0" indent="0" algn="just">
              <a:buNone/>
              <a:defRPr/>
            </a:pPr>
            <a:endParaRPr lang="en-US" sz="1700" b="1" dirty="0" smtClean="0">
              <a:solidFill>
                <a:srgbClr val="C00000"/>
              </a:solidFill>
            </a:endParaRPr>
          </a:p>
          <a:p>
            <a:pPr marL="0" indent="0" algn="just">
              <a:buNone/>
              <a:defRPr/>
            </a:pPr>
            <a:endParaRPr lang="en-US" sz="1700" b="1" dirty="0" smtClean="0">
              <a:solidFill>
                <a:srgbClr val="C00000"/>
              </a:solidFill>
            </a:endParaRPr>
          </a:p>
          <a:p>
            <a:pPr marL="0" indent="0" algn="just">
              <a:buNone/>
              <a:defRPr/>
            </a:pPr>
            <a:endParaRPr lang="en-US" altLang="fr-FR" sz="1600" dirty="0" smtClean="0">
              <a:ea typeface="ＭＳ Ｐゴシック" panose="020B0600070205080204" pitchFamily="34" charset="-128"/>
              <a:cs typeface="Arial" panose="020B0604020202020204" pitchFamily="34" charset="0"/>
            </a:endParaRPr>
          </a:p>
        </p:txBody>
      </p:sp>
      <p:sp>
        <p:nvSpPr>
          <p:cNvPr id="3" name="Titre 2"/>
          <p:cNvSpPr>
            <a:spLocks noGrp="1"/>
          </p:cNvSpPr>
          <p:nvPr>
            <p:ph type="title"/>
          </p:nvPr>
        </p:nvSpPr>
        <p:spPr>
          <a:xfrm>
            <a:off x="214315" y="260649"/>
            <a:ext cx="9110213" cy="576063"/>
          </a:xfrm>
        </p:spPr>
        <p:txBody>
          <a:bodyPr>
            <a:normAutofit/>
          </a:bodyPr>
          <a:lstStyle/>
          <a:p>
            <a:r>
              <a:rPr lang="fr-FR" sz="2600" b="1" dirty="0" smtClean="0">
                <a:latin typeface="+mn-lt"/>
              </a:rPr>
              <a:t>REUNIR PRESENTATION</a:t>
            </a:r>
            <a:endParaRPr lang="fr-FR" sz="2600" b="1" dirty="0">
              <a:latin typeface="+mn-lt"/>
            </a:endParaRPr>
          </a:p>
        </p:txBody>
      </p:sp>
      <p:sp>
        <p:nvSpPr>
          <p:cNvPr id="6" name="Espace réservé du texte 3"/>
          <p:cNvSpPr>
            <a:spLocks noGrp="1"/>
          </p:cNvSpPr>
          <p:nvPr>
            <p:ph type="body" sz="quarter" idx="10"/>
          </p:nvPr>
        </p:nvSpPr>
        <p:spPr>
          <a:xfrm>
            <a:off x="188765" y="6525344"/>
            <a:ext cx="6192000" cy="190500"/>
          </a:xfrm>
        </p:spPr>
        <p:txBody>
          <a:bodyPr/>
          <a:lstStyle/>
          <a:p>
            <a:r>
              <a:rPr lang="fr-FR" dirty="0" smtClean="0"/>
              <a:t>IRU - BRUXELLES - </a:t>
            </a:r>
            <a:r>
              <a:rPr lang="fr-FR" dirty="0" err="1" smtClean="0"/>
              <a:t>MARch</a:t>
            </a:r>
            <a:r>
              <a:rPr lang="fr-FR" dirty="0" smtClean="0"/>
              <a:t> </a:t>
            </a:r>
            <a:r>
              <a:rPr lang="fr-FR" dirty="0"/>
              <a:t>2016</a:t>
            </a:r>
          </a:p>
        </p:txBody>
      </p:sp>
    </p:spTree>
    <p:extLst>
      <p:ext uri="{BB962C8B-B14F-4D97-AF65-F5344CB8AC3E}">
        <p14:creationId xmlns="" xmlns:p14="http://schemas.microsoft.com/office/powerpoint/2010/main" val="2481250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315" y="836712"/>
            <a:ext cx="8640960" cy="5616624"/>
          </a:xfrm>
        </p:spPr>
        <p:txBody>
          <a:bodyPr>
            <a:normAutofit/>
          </a:bodyPr>
          <a:lstStyle/>
          <a:p>
            <a:pPr marL="0" indent="0" algn="just">
              <a:buNone/>
              <a:defRPr/>
            </a:pPr>
            <a:r>
              <a:rPr lang="en-US" sz="1700" b="1" dirty="0" smtClean="0">
                <a:solidFill>
                  <a:srgbClr val="C00000"/>
                </a:solidFill>
              </a:rPr>
              <a:t>//</a:t>
            </a:r>
            <a:r>
              <a:rPr lang="en-US" sz="1700" b="1" dirty="0" smtClean="0"/>
              <a:t> TRANSPORTS SYSTEMS OPERATIONS</a:t>
            </a:r>
          </a:p>
          <a:p>
            <a:pPr marL="285750" indent="-285750" algn="just">
              <a:buFont typeface="Webdings" panose="05030102010509060703" pitchFamily="18" charset="2"/>
              <a:buChar char="v"/>
              <a:defRPr/>
            </a:pPr>
            <a:endParaRPr lang="en-US" sz="1600" b="1" dirty="0" smtClean="0">
              <a:solidFill>
                <a:srgbClr val="C00000"/>
              </a:solidFill>
            </a:endParaRP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Interurban buses</a:t>
            </a: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Urban and suburban buses</a:t>
            </a: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School buses</a:t>
            </a: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Participation in national routes buses (</a:t>
            </a:r>
            <a:r>
              <a:rPr lang="en-US" sz="1600" dirty="0" err="1" smtClean="0">
                <a:solidFill>
                  <a:schemeClr val="tx1"/>
                </a:solidFill>
              </a:rPr>
              <a:t>Starshipper</a:t>
            </a:r>
            <a:r>
              <a:rPr lang="en-US" sz="1600" dirty="0" smtClean="0">
                <a:solidFill>
                  <a:schemeClr val="tx1"/>
                </a:solidFill>
              </a:rPr>
              <a:t>)</a:t>
            </a: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Bus stations operations</a:t>
            </a: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Taxi</a:t>
            </a: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Transport on Demand</a:t>
            </a: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Free bicycle services </a:t>
            </a:r>
            <a:endParaRPr lang="en-US" sz="1600" b="1" dirty="0" smtClean="0"/>
          </a:p>
          <a:p>
            <a:pPr marL="0" indent="0" algn="just">
              <a:buNone/>
              <a:defRPr/>
            </a:pPr>
            <a:endParaRPr lang="en-US" sz="1700" b="1" dirty="0" smtClean="0">
              <a:solidFill>
                <a:srgbClr val="C00000"/>
              </a:solidFill>
            </a:endParaRPr>
          </a:p>
          <a:p>
            <a:pPr marL="0" indent="0" algn="just">
              <a:buNone/>
              <a:defRPr/>
            </a:pPr>
            <a:endParaRPr lang="en-US" sz="1700" b="1" dirty="0" smtClean="0">
              <a:solidFill>
                <a:srgbClr val="C00000"/>
              </a:solidFill>
            </a:endParaRPr>
          </a:p>
          <a:p>
            <a:pPr marL="285750" indent="-285750" algn="just">
              <a:defRPr/>
            </a:pPr>
            <a:endParaRPr lang="en-US" altLang="fr-FR" sz="1600" dirty="0" smtClean="0">
              <a:ea typeface="ＭＳ Ｐゴシック" panose="020B0600070205080204" pitchFamily="34" charset="-128"/>
              <a:cs typeface="Arial" panose="020B0604020202020204" pitchFamily="34" charset="0"/>
            </a:endParaRPr>
          </a:p>
        </p:txBody>
      </p:sp>
      <p:sp>
        <p:nvSpPr>
          <p:cNvPr id="3" name="Titre 2"/>
          <p:cNvSpPr>
            <a:spLocks noGrp="1"/>
          </p:cNvSpPr>
          <p:nvPr>
            <p:ph type="title"/>
          </p:nvPr>
        </p:nvSpPr>
        <p:spPr>
          <a:xfrm>
            <a:off x="214315" y="260649"/>
            <a:ext cx="9110213" cy="576063"/>
          </a:xfrm>
        </p:spPr>
        <p:txBody>
          <a:bodyPr>
            <a:normAutofit/>
          </a:bodyPr>
          <a:lstStyle/>
          <a:p>
            <a:r>
              <a:rPr lang="fr-FR" sz="2600" b="1" dirty="0" smtClean="0">
                <a:latin typeface="+mn-lt"/>
              </a:rPr>
              <a:t>REUNIR PRESENTATION</a:t>
            </a:r>
            <a:endParaRPr lang="fr-FR" sz="2600" b="1" dirty="0">
              <a:latin typeface="+mn-lt"/>
            </a:endParaRPr>
          </a:p>
        </p:txBody>
      </p:sp>
      <p:sp>
        <p:nvSpPr>
          <p:cNvPr id="6" name="Espace réservé du texte 3"/>
          <p:cNvSpPr>
            <a:spLocks noGrp="1"/>
          </p:cNvSpPr>
          <p:nvPr>
            <p:ph type="body" sz="quarter" idx="10"/>
          </p:nvPr>
        </p:nvSpPr>
        <p:spPr>
          <a:xfrm>
            <a:off x="188765" y="6525344"/>
            <a:ext cx="6192000" cy="190500"/>
          </a:xfrm>
        </p:spPr>
        <p:txBody>
          <a:bodyPr/>
          <a:lstStyle/>
          <a:p>
            <a:r>
              <a:rPr lang="fr-FR" dirty="0" smtClean="0"/>
              <a:t>IRU - BRUXELLES - </a:t>
            </a:r>
            <a:r>
              <a:rPr lang="fr-FR" dirty="0" err="1" smtClean="0"/>
              <a:t>MARch</a:t>
            </a:r>
            <a:r>
              <a:rPr lang="fr-FR" dirty="0" smtClean="0"/>
              <a:t> </a:t>
            </a:r>
            <a:r>
              <a:rPr lang="fr-FR" dirty="0"/>
              <a:t>2016</a:t>
            </a:r>
          </a:p>
        </p:txBody>
      </p:sp>
      <p:pic>
        <p:nvPicPr>
          <p:cNvPr id="1026" name="Picture 2" descr="Ver imagen origina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4127" y="800742"/>
            <a:ext cx="2922373" cy="219178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24128" y="2851488"/>
            <a:ext cx="2929352" cy="16528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24127" y="4509120"/>
            <a:ext cx="2935342" cy="14481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76930" y="4509120"/>
            <a:ext cx="2165656" cy="14401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96099" y="4509121"/>
            <a:ext cx="3339797" cy="14401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06023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315" y="836712"/>
            <a:ext cx="8640960" cy="5616624"/>
          </a:xfrm>
        </p:spPr>
        <p:txBody>
          <a:bodyPr>
            <a:normAutofit/>
          </a:bodyPr>
          <a:lstStyle/>
          <a:p>
            <a:pPr marL="0" indent="0" algn="just">
              <a:buNone/>
              <a:defRPr/>
            </a:pPr>
            <a:r>
              <a:rPr lang="en-US" sz="1700" b="1" dirty="0" smtClean="0">
                <a:solidFill>
                  <a:srgbClr val="C00000"/>
                </a:solidFill>
              </a:rPr>
              <a:t>//</a:t>
            </a:r>
            <a:r>
              <a:rPr lang="en-US" sz="1700" b="1" dirty="0" smtClean="0"/>
              <a:t> MARKET MODEL </a:t>
            </a: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No Market (no authorized – France before 2009) </a:t>
            </a: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Regulated Market (Administrative contracts – Spain)</a:t>
            </a: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Authorization free market (Administrative authorization – Portugal – Colombia)</a:t>
            </a: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Free Market (Open access market – Germany – France 2015)  -  With restrictions </a:t>
            </a:r>
          </a:p>
          <a:p>
            <a:pPr marL="0" indent="0" algn="just">
              <a:buNone/>
              <a:defRPr/>
            </a:pPr>
            <a:endParaRPr lang="en-US" sz="1700" b="1" dirty="0" smtClean="0">
              <a:solidFill>
                <a:srgbClr val="C00000"/>
              </a:solidFill>
            </a:endParaRPr>
          </a:p>
          <a:p>
            <a:pPr marL="0" indent="0" algn="just">
              <a:buNone/>
              <a:defRPr/>
            </a:pPr>
            <a:endParaRPr lang="en-US" sz="1700" b="1" dirty="0" smtClean="0">
              <a:solidFill>
                <a:srgbClr val="C00000"/>
              </a:solidFill>
            </a:endParaRPr>
          </a:p>
          <a:p>
            <a:pPr marL="0" indent="0" algn="just">
              <a:buNone/>
              <a:defRPr/>
            </a:pPr>
            <a:r>
              <a:rPr lang="en-US" sz="1700" b="1" dirty="0" smtClean="0">
                <a:solidFill>
                  <a:srgbClr val="C00000"/>
                </a:solidFill>
              </a:rPr>
              <a:t>//</a:t>
            </a:r>
            <a:r>
              <a:rPr lang="en-US" sz="1700" b="1" dirty="0" smtClean="0"/>
              <a:t> FRENCH MARCKET OPORTUNITIES</a:t>
            </a: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Before 2009 – Railway monopoly – No interurban alternative (bus)</a:t>
            </a: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Since 2009 – </a:t>
            </a:r>
            <a:r>
              <a:rPr lang="en-US" sz="1600" dirty="0">
                <a:solidFill>
                  <a:schemeClr val="tx1"/>
                </a:solidFill>
              </a:rPr>
              <a:t>Railway monopoly – </a:t>
            </a:r>
            <a:r>
              <a:rPr lang="en-US" sz="1600" dirty="0" smtClean="0">
                <a:solidFill>
                  <a:schemeClr val="tx1"/>
                </a:solidFill>
              </a:rPr>
              <a:t>Interurban bus transport only with internationals routes</a:t>
            </a: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Since 2015 </a:t>
            </a:r>
            <a:r>
              <a:rPr lang="en-US" sz="1600" dirty="0">
                <a:solidFill>
                  <a:schemeClr val="tx1"/>
                </a:solidFill>
              </a:rPr>
              <a:t>– Railway monopoly – </a:t>
            </a:r>
            <a:r>
              <a:rPr lang="en-US" sz="1600" dirty="0" smtClean="0">
                <a:solidFill>
                  <a:schemeClr val="tx1"/>
                </a:solidFill>
              </a:rPr>
              <a:t>Open access (with restrictions)</a:t>
            </a:r>
          </a:p>
          <a:p>
            <a:pPr marL="0" indent="0" algn="just">
              <a:buNone/>
              <a:defRPr/>
            </a:pPr>
            <a:endParaRPr lang="en-US" sz="1600" dirty="0" smtClean="0">
              <a:solidFill>
                <a:schemeClr val="tx1"/>
              </a:solidFill>
            </a:endParaRP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5 + 2 Players in the market -  </a:t>
            </a:r>
            <a:r>
              <a:rPr lang="en-US" sz="1600" dirty="0" err="1" smtClean="0">
                <a:solidFill>
                  <a:schemeClr val="tx1"/>
                </a:solidFill>
              </a:rPr>
              <a:t>Starshipper</a:t>
            </a:r>
            <a:r>
              <a:rPr lang="en-US" sz="1600" dirty="0" smtClean="0">
                <a:solidFill>
                  <a:schemeClr val="tx1"/>
                </a:solidFill>
              </a:rPr>
              <a:t> (local companies with </a:t>
            </a:r>
            <a:r>
              <a:rPr lang="en-US" sz="1600" dirty="0" err="1" smtClean="0">
                <a:solidFill>
                  <a:schemeClr val="tx1"/>
                </a:solidFill>
              </a:rPr>
              <a:t>Reunir</a:t>
            </a:r>
            <a:r>
              <a:rPr lang="en-US" sz="1600" dirty="0" smtClean="0">
                <a:solidFill>
                  <a:schemeClr val="tx1"/>
                </a:solidFill>
              </a:rPr>
              <a:t>) – </a:t>
            </a:r>
            <a:r>
              <a:rPr lang="en-US" sz="1600" dirty="0" err="1" smtClean="0">
                <a:solidFill>
                  <a:schemeClr val="tx1"/>
                </a:solidFill>
              </a:rPr>
              <a:t>Megabus</a:t>
            </a:r>
            <a:r>
              <a:rPr lang="en-US" sz="1600" dirty="0" smtClean="0">
                <a:solidFill>
                  <a:schemeClr val="tx1"/>
                </a:solidFill>
              </a:rPr>
              <a:t> – </a:t>
            </a:r>
            <a:r>
              <a:rPr lang="en-US" sz="1600" dirty="0" err="1" smtClean="0">
                <a:solidFill>
                  <a:schemeClr val="tx1"/>
                </a:solidFill>
              </a:rPr>
              <a:t>Flixbus</a:t>
            </a:r>
            <a:r>
              <a:rPr lang="en-US" sz="1600" dirty="0" smtClean="0">
                <a:solidFill>
                  <a:schemeClr val="tx1"/>
                </a:solidFill>
              </a:rPr>
              <a:t> – </a:t>
            </a:r>
            <a:r>
              <a:rPr lang="en-US" sz="1600" dirty="0" err="1" smtClean="0">
                <a:solidFill>
                  <a:schemeClr val="tx1"/>
                </a:solidFill>
              </a:rPr>
              <a:t>Isiline</a:t>
            </a:r>
            <a:r>
              <a:rPr lang="en-US" sz="1600" dirty="0" smtClean="0">
                <a:solidFill>
                  <a:schemeClr val="tx1"/>
                </a:solidFill>
              </a:rPr>
              <a:t> (</a:t>
            </a:r>
            <a:r>
              <a:rPr lang="en-US" sz="1600" dirty="0" err="1" smtClean="0">
                <a:solidFill>
                  <a:schemeClr val="tx1"/>
                </a:solidFill>
              </a:rPr>
              <a:t>Transdev</a:t>
            </a:r>
            <a:r>
              <a:rPr lang="en-US" sz="1600" dirty="0" smtClean="0">
                <a:solidFill>
                  <a:schemeClr val="tx1"/>
                </a:solidFill>
              </a:rPr>
              <a:t>) – </a:t>
            </a:r>
            <a:r>
              <a:rPr lang="en-US" sz="1600" dirty="0" err="1" smtClean="0">
                <a:solidFill>
                  <a:schemeClr val="tx1"/>
                </a:solidFill>
              </a:rPr>
              <a:t>Ouibus</a:t>
            </a:r>
            <a:r>
              <a:rPr lang="en-US" sz="1600" dirty="0" smtClean="0">
                <a:solidFill>
                  <a:schemeClr val="tx1"/>
                </a:solidFill>
              </a:rPr>
              <a:t> (French Railways) + </a:t>
            </a:r>
            <a:r>
              <a:rPr lang="en-US" sz="1600" dirty="0" err="1" smtClean="0">
                <a:solidFill>
                  <a:schemeClr val="tx1"/>
                </a:solidFill>
              </a:rPr>
              <a:t>Eurolines</a:t>
            </a:r>
            <a:r>
              <a:rPr lang="en-US" sz="1600" dirty="0" smtClean="0">
                <a:solidFill>
                  <a:schemeClr val="tx1"/>
                </a:solidFill>
              </a:rPr>
              <a:t> (</a:t>
            </a:r>
            <a:r>
              <a:rPr lang="en-US" sz="1600" dirty="0" err="1" smtClean="0">
                <a:solidFill>
                  <a:schemeClr val="tx1"/>
                </a:solidFill>
              </a:rPr>
              <a:t>Transdev</a:t>
            </a:r>
            <a:r>
              <a:rPr lang="en-US" sz="1600" dirty="0" smtClean="0">
                <a:solidFill>
                  <a:schemeClr val="tx1"/>
                </a:solidFill>
              </a:rPr>
              <a:t>) – </a:t>
            </a:r>
            <a:r>
              <a:rPr lang="en-US" sz="1600" dirty="0" err="1" smtClean="0">
                <a:solidFill>
                  <a:schemeClr val="tx1"/>
                </a:solidFill>
              </a:rPr>
              <a:t>Alsa</a:t>
            </a:r>
            <a:r>
              <a:rPr lang="en-US" sz="1600" dirty="0" smtClean="0">
                <a:solidFill>
                  <a:schemeClr val="tx1"/>
                </a:solidFill>
              </a:rPr>
              <a:t> (Spain – National Express)</a:t>
            </a:r>
            <a:endParaRPr lang="en-US" sz="1600" dirty="0">
              <a:solidFill>
                <a:schemeClr val="tx1"/>
              </a:solidFill>
            </a:endParaRPr>
          </a:p>
          <a:p>
            <a:pPr marL="0" indent="0" algn="just">
              <a:buNone/>
              <a:defRPr/>
            </a:pPr>
            <a:endParaRPr lang="en-US" sz="1600" b="1" dirty="0" smtClean="0">
              <a:solidFill>
                <a:srgbClr val="C00000"/>
              </a:solidFill>
            </a:endParaRPr>
          </a:p>
          <a:p>
            <a:pPr marL="285750" indent="-285750" algn="just">
              <a:defRPr/>
            </a:pPr>
            <a:endParaRPr lang="en-US" altLang="fr-FR" sz="1600" dirty="0" smtClean="0">
              <a:ea typeface="ＭＳ Ｐゴシック" panose="020B0600070205080204" pitchFamily="34" charset="-128"/>
              <a:cs typeface="Arial" panose="020B0604020202020204" pitchFamily="34" charset="0"/>
            </a:endParaRPr>
          </a:p>
        </p:txBody>
      </p:sp>
      <p:sp>
        <p:nvSpPr>
          <p:cNvPr id="3" name="Titre 2"/>
          <p:cNvSpPr>
            <a:spLocks noGrp="1"/>
          </p:cNvSpPr>
          <p:nvPr>
            <p:ph type="title"/>
          </p:nvPr>
        </p:nvSpPr>
        <p:spPr>
          <a:xfrm>
            <a:off x="214315" y="260649"/>
            <a:ext cx="9110213" cy="576063"/>
          </a:xfrm>
        </p:spPr>
        <p:txBody>
          <a:bodyPr>
            <a:normAutofit/>
          </a:bodyPr>
          <a:lstStyle/>
          <a:p>
            <a:r>
              <a:rPr lang="fr-FR" sz="2600" b="1" dirty="0" smtClean="0">
                <a:latin typeface="+mn-lt"/>
              </a:rPr>
              <a:t>BUS NATIONAL ROUTES</a:t>
            </a:r>
            <a:endParaRPr lang="fr-FR" sz="2600" b="1" dirty="0">
              <a:latin typeface="+mn-lt"/>
            </a:endParaRPr>
          </a:p>
        </p:txBody>
      </p:sp>
      <p:sp>
        <p:nvSpPr>
          <p:cNvPr id="6" name="Espace réservé du texte 3"/>
          <p:cNvSpPr>
            <a:spLocks noGrp="1"/>
          </p:cNvSpPr>
          <p:nvPr>
            <p:ph type="body" sz="quarter" idx="10"/>
          </p:nvPr>
        </p:nvSpPr>
        <p:spPr>
          <a:xfrm>
            <a:off x="188765" y="6525344"/>
            <a:ext cx="6192000" cy="190500"/>
          </a:xfrm>
        </p:spPr>
        <p:txBody>
          <a:bodyPr/>
          <a:lstStyle/>
          <a:p>
            <a:r>
              <a:rPr lang="fr-FR" dirty="0" smtClean="0"/>
              <a:t>IRU - BRUXELLES - </a:t>
            </a:r>
            <a:r>
              <a:rPr lang="fr-FR" dirty="0" err="1" smtClean="0"/>
              <a:t>MARch</a:t>
            </a:r>
            <a:r>
              <a:rPr lang="fr-FR" dirty="0" smtClean="0"/>
              <a:t> </a:t>
            </a:r>
            <a:r>
              <a:rPr lang="fr-FR" dirty="0"/>
              <a:t>2016</a:t>
            </a:r>
          </a:p>
        </p:txBody>
      </p:sp>
    </p:spTree>
    <p:extLst>
      <p:ext uri="{BB962C8B-B14F-4D97-AF65-F5344CB8AC3E}">
        <p14:creationId xmlns="" xmlns:p14="http://schemas.microsoft.com/office/powerpoint/2010/main" val="3399348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315" y="836712"/>
            <a:ext cx="8640960" cy="5616624"/>
          </a:xfrm>
        </p:spPr>
        <p:txBody>
          <a:bodyPr>
            <a:normAutofit/>
          </a:bodyPr>
          <a:lstStyle/>
          <a:p>
            <a:pPr marL="0" indent="0" algn="just">
              <a:buNone/>
              <a:defRPr/>
            </a:pPr>
            <a:r>
              <a:rPr lang="en-US" sz="1700" b="1" dirty="0" smtClean="0">
                <a:solidFill>
                  <a:srgbClr val="C00000"/>
                </a:solidFill>
              </a:rPr>
              <a:t>//</a:t>
            </a:r>
            <a:r>
              <a:rPr lang="en-US" sz="1700" b="1" dirty="0" smtClean="0"/>
              <a:t> NEW SITUATION OF THE MARKET</a:t>
            </a:r>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5 players with national routes and some “international” players (</a:t>
            </a:r>
            <a:r>
              <a:rPr lang="en-US" sz="1600" dirty="0" err="1" smtClean="0">
                <a:solidFill>
                  <a:schemeClr val="tx1"/>
                </a:solidFill>
              </a:rPr>
              <a:t>Eurolines</a:t>
            </a:r>
            <a:r>
              <a:rPr lang="en-US" sz="1600" dirty="0" smtClean="0">
                <a:solidFill>
                  <a:schemeClr val="tx1"/>
                </a:solidFill>
              </a:rPr>
              <a:t> – </a:t>
            </a:r>
            <a:r>
              <a:rPr lang="en-US" sz="1600" dirty="0" err="1" smtClean="0">
                <a:solidFill>
                  <a:schemeClr val="tx1"/>
                </a:solidFill>
              </a:rPr>
              <a:t>Alsa</a:t>
            </a:r>
            <a:r>
              <a:rPr lang="en-US" sz="1600" dirty="0" smtClean="0">
                <a:solidFill>
                  <a:schemeClr val="tx1"/>
                </a:solidFill>
              </a:rPr>
              <a:t>)</a:t>
            </a:r>
          </a:p>
          <a:p>
            <a:pPr marL="285750" indent="-285750" algn="just">
              <a:buFont typeface="Webdings" panose="05030102010509060703" pitchFamily="18" charset="2"/>
              <a:buChar char="v"/>
              <a:defRPr/>
            </a:pPr>
            <a:r>
              <a:rPr lang="en-US" sz="1600" b="1" dirty="0">
                <a:solidFill>
                  <a:srgbClr val="C00000"/>
                </a:solidFill>
              </a:rPr>
              <a:t>&gt; </a:t>
            </a:r>
            <a:r>
              <a:rPr lang="en-US" sz="1600" dirty="0" smtClean="0">
                <a:solidFill>
                  <a:schemeClr val="tx1"/>
                </a:solidFill>
              </a:rPr>
              <a:t>More than 100km routes, open access</a:t>
            </a:r>
          </a:p>
          <a:p>
            <a:pPr marL="285750" indent="-285750" algn="just">
              <a:buFont typeface="Webdings" panose="05030102010509060703" pitchFamily="18" charset="2"/>
              <a:buChar char="v"/>
              <a:defRPr/>
            </a:pPr>
            <a:r>
              <a:rPr lang="en-US" sz="1600" b="1" dirty="0">
                <a:solidFill>
                  <a:srgbClr val="C00000"/>
                </a:solidFill>
              </a:rPr>
              <a:t>&gt; </a:t>
            </a:r>
            <a:r>
              <a:rPr lang="en-US" sz="1600" dirty="0" smtClean="0">
                <a:solidFill>
                  <a:schemeClr val="tx1"/>
                </a:solidFill>
              </a:rPr>
              <a:t>Less </a:t>
            </a:r>
            <a:r>
              <a:rPr lang="en-US" sz="1600" dirty="0">
                <a:solidFill>
                  <a:schemeClr val="tx1"/>
                </a:solidFill>
              </a:rPr>
              <a:t>than 100km routes</a:t>
            </a:r>
            <a:r>
              <a:rPr lang="en-US" sz="1600" dirty="0" smtClean="0">
                <a:solidFill>
                  <a:schemeClr val="tx1"/>
                </a:solidFill>
              </a:rPr>
              <a:t>, regulated </a:t>
            </a:r>
            <a:r>
              <a:rPr lang="en-US" sz="1600" dirty="0">
                <a:solidFill>
                  <a:schemeClr val="tx1"/>
                </a:solidFill>
              </a:rPr>
              <a:t>open </a:t>
            </a:r>
            <a:r>
              <a:rPr lang="en-US" sz="1600" dirty="0" smtClean="0">
                <a:solidFill>
                  <a:schemeClr val="tx1"/>
                </a:solidFill>
              </a:rPr>
              <a:t>access (</a:t>
            </a:r>
            <a:r>
              <a:rPr lang="en-US" sz="1600" dirty="0" err="1" smtClean="0">
                <a:solidFill>
                  <a:schemeClr val="tx1"/>
                </a:solidFill>
              </a:rPr>
              <a:t>Arafer</a:t>
            </a:r>
            <a:r>
              <a:rPr lang="en-US" sz="1600" dirty="0" smtClean="0">
                <a:solidFill>
                  <a:schemeClr val="tx1"/>
                </a:solidFill>
              </a:rPr>
              <a:t> </a:t>
            </a:r>
            <a:r>
              <a:rPr lang="en-US" sz="1600" dirty="0" err="1" smtClean="0">
                <a:solidFill>
                  <a:schemeClr val="tx1"/>
                </a:solidFill>
              </a:rPr>
              <a:t>Opinión</a:t>
            </a:r>
            <a:r>
              <a:rPr lang="en-US" sz="1600" dirty="0" smtClean="0">
                <a:solidFill>
                  <a:schemeClr val="tx1"/>
                </a:solidFill>
              </a:rPr>
              <a:t>)</a:t>
            </a:r>
            <a:endParaRPr lang="en-US" sz="1600" dirty="0">
              <a:solidFill>
                <a:schemeClr val="tx1"/>
              </a:solidFill>
            </a:endParaRPr>
          </a:p>
          <a:p>
            <a:pPr marL="285750" indent="-285750" algn="just">
              <a:buFont typeface="Webdings" panose="05030102010509060703" pitchFamily="18" charset="2"/>
              <a:buChar char="v"/>
              <a:defRPr/>
            </a:pPr>
            <a:endParaRPr lang="en-US" sz="1600" dirty="0">
              <a:solidFill>
                <a:schemeClr val="tx1"/>
              </a:solidFill>
            </a:endParaRPr>
          </a:p>
          <a:p>
            <a:pPr marL="0" indent="0" algn="just">
              <a:buNone/>
              <a:defRPr/>
            </a:pPr>
            <a:r>
              <a:rPr lang="en-US" sz="1600" b="1" dirty="0">
                <a:solidFill>
                  <a:srgbClr val="C00000"/>
                </a:solidFill>
              </a:rPr>
              <a:t>//</a:t>
            </a:r>
            <a:r>
              <a:rPr lang="en-US" sz="1600" b="1" dirty="0"/>
              <a:t> </a:t>
            </a:r>
            <a:r>
              <a:rPr lang="en-US" sz="1600" b="1" dirty="0" smtClean="0"/>
              <a:t>OPPORTUNITIES</a:t>
            </a:r>
            <a:endParaRPr lang="en-US" sz="1600" b="1" dirty="0"/>
          </a:p>
          <a:p>
            <a:pPr marL="285750" indent="-285750" algn="just">
              <a:buFont typeface="Webdings" panose="05030102010509060703" pitchFamily="18" charset="2"/>
              <a:buChar char="v"/>
              <a:defRPr/>
            </a:pPr>
            <a:r>
              <a:rPr lang="en-US" sz="1600" b="1" dirty="0" smtClean="0">
                <a:solidFill>
                  <a:srgbClr val="C00000"/>
                </a:solidFill>
              </a:rPr>
              <a:t>&gt; </a:t>
            </a:r>
            <a:r>
              <a:rPr lang="en-US" sz="1600" dirty="0" smtClean="0">
                <a:solidFill>
                  <a:schemeClr val="tx1"/>
                </a:solidFill>
              </a:rPr>
              <a:t>A new market for bus operators (estimated in 5M passengers in 2020, 3 / 4 M in 2016)</a:t>
            </a:r>
          </a:p>
          <a:p>
            <a:pPr marL="285750" indent="-285750" algn="just">
              <a:buFont typeface="Webdings" panose="05030102010509060703" pitchFamily="18" charset="2"/>
              <a:buChar char="v"/>
              <a:defRPr/>
            </a:pPr>
            <a:endParaRPr lang="en-US" sz="1600" dirty="0" smtClean="0">
              <a:solidFill>
                <a:schemeClr val="tx1"/>
              </a:solidFill>
            </a:endParaRPr>
          </a:p>
          <a:p>
            <a:pPr marL="0" indent="0" algn="just">
              <a:buNone/>
              <a:defRPr/>
            </a:pPr>
            <a:r>
              <a:rPr lang="en-US" sz="1600" b="1" dirty="0">
                <a:solidFill>
                  <a:srgbClr val="C00000"/>
                </a:solidFill>
              </a:rPr>
              <a:t>//</a:t>
            </a:r>
            <a:r>
              <a:rPr lang="en-US" sz="1600" b="1" dirty="0"/>
              <a:t> </a:t>
            </a:r>
            <a:r>
              <a:rPr lang="en-US" sz="1600" b="1" dirty="0" smtClean="0"/>
              <a:t>RISK</a:t>
            </a:r>
            <a:endParaRPr lang="en-US" sz="1600" b="1" dirty="0"/>
          </a:p>
          <a:p>
            <a:pPr marL="285750" indent="-285750" algn="just">
              <a:buFont typeface="Webdings" panose="05030102010509060703" pitchFamily="18" charset="2"/>
              <a:buChar char="v"/>
              <a:defRPr/>
            </a:pPr>
            <a:r>
              <a:rPr lang="en-US" sz="1600" b="1" dirty="0">
                <a:solidFill>
                  <a:srgbClr val="C00000"/>
                </a:solidFill>
              </a:rPr>
              <a:t>&gt; </a:t>
            </a:r>
            <a:r>
              <a:rPr lang="en-US" sz="1600" dirty="0" smtClean="0">
                <a:solidFill>
                  <a:schemeClr val="tx1"/>
                </a:solidFill>
              </a:rPr>
              <a:t>Commercial  risk </a:t>
            </a:r>
            <a:endParaRPr lang="en-US" sz="1600" dirty="0">
              <a:solidFill>
                <a:schemeClr val="tx1"/>
              </a:solidFill>
            </a:endParaRPr>
          </a:p>
          <a:p>
            <a:pPr marL="285750" indent="-285750" algn="just">
              <a:buFont typeface="Webdings" panose="05030102010509060703" pitchFamily="18" charset="2"/>
              <a:buChar char="v"/>
              <a:defRPr/>
            </a:pPr>
            <a:endParaRPr lang="en-US" sz="1600" dirty="0" smtClean="0">
              <a:solidFill>
                <a:schemeClr val="tx1"/>
              </a:solidFill>
            </a:endParaRPr>
          </a:p>
          <a:p>
            <a:pPr marL="0" indent="0" algn="just">
              <a:buNone/>
              <a:defRPr/>
            </a:pPr>
            <a:r>
              <a:rPr lang="en-US" sz="1600" b="1" dirty="0">
                <a:solidFill>
                  <a:srgbClr val="C00000"/>
                </a:solidFill>
              </a:rPr>
              <a:t>//</a:t>
            </a:r>
            <a:r>
              <a:rPr lang="en-US" sz="1600" b="1" dirty="0"/>
              <a:t> </a:t>
            </a:r>
            <a:r>
              <a:rPr lang="en-US" sz="1600" b="1" dirty="0" smtClean="0"/>
              <a:t>INOVATIONS</a:t>
            </a:r>
            <a:endParaRPr lang="en-US" sz="1600" b="1" dirty="0"/>
          </a:p>
          <a:p>
            <a:pPr marL="285750" indent="-285750" algn="just">
              <a:buFont typeface="Webdings" panose="05030102010509060703" pitchFamily="18" charset="2"/>
              <a:buChar char="v"/>
              <a:defRPr/>
            </a:pPr>
            <a:r>
              <a:rPr lang="en-US" sz="1600" b="1" dirty="0">
                <a:solidFill>
                  <a:srgbClr val="C00000"/>
                </a:solidFill>
              </a:rPr>
              <a:t>&gt; </a:t>
            </a:r>
            <a:r>
              <a:rPr lang="en-US" sz="1600" dirty="0" smtClean="0">
                <a:solidFill>
                  <a:schemeClr val="tx1"/>
                </a:solidFill>
              </a:rPr>
              <a:t>New “business” model for bus operators. </a:t>
            </a:r>
          </a:p>
          <a:p>
            <a:pPr marL="285750" indent="-285750" algn="just">
              <a:buFont typeface="Webdings" panose="05030102010509060703" pitchFamily="18" charset="2"/>
              <a:buChar char="v"/>
              <a:defRPr/>
            </a:pPr>
            <a:r>
              <a:rPr lang="en-US" sz="1600" b="1" dirty="0">
                <a:solidFill>
                  <a:srgbClr val="C00000"/>
                </a:solidFill>
              </a:rPr>
              <a:t>&gt; </a:t>
            </a:r>
            <a:r>
              <a:rPr lang="en-US" sz="1600" dirty="0" smtClean="0">
                <a:solidFill>
                  <a:schemeClr val="tx1"/>
                </a:solidFill>
              </a:rPr>
              <a:t>Necessity of technologies for the fleet management, sell tickets, real time information, very independent operation in a large area but necessity of total control and coordination of the network operation (Safety, information, operation optimization). </a:t>
            </a:r>
            <a:endParaRPr lang="en-US" sz="1600" dirty="0">
              <a:solidFill>
                <a:schemeClr val="tx1"/>
              </a:solidFill>
            </a:endParaRPr>
          </a:p>
          <a:p>
            <a:pPr marL="285750" indent="-285750" algn="just">
              <a:buFont typeface="Webdings" panose="05030102010509060703" pitchFamily="18" charset="2"/>
              <a:buChar char="v"/>
              <a:defRPr/>
            </a:pPr>
            <a:endParaRPr lang="en-US" sz="1600" dirty="0">
              <a:solidFill>
                <a:schemeClr val="tx1"/>
              </a:solidFill>
            </a:endParaRPr>
          </a:p>
          <a:p>
            <a:pPr marL="0" indent="0" algn="just">
              <a:buNone/>
              <a:defRPr/>
            </a:pPr>
            <a:endParaRPr lang="en-US" sz="1600" b="1" dirty="0" smtClean="0">
              <a:solidFill>
                <a:srgbClr val="C00000"/>
              </a:solidFill>
            </a:endParaRPr>
          </a:p>
          <a:p>
            <a:pPr marL="285750" indent="-285750" algn="just">
              <a:defRPr/>
            </a:pPr>
            <a:endParaRPr lang="en-US" altLang="fr-FR" sz="1600" dirty="0" smtClean="0">
              <a:ea typeface="ＭＳ Ｐゴシック" panose="020B0600070205080204" pitchFamily="34" charset="-128"/>
              <a:cs typeface="Arial" panose="020B0604020202020204" pitchFamily="34" charset="0"/>
            </a:endParaRPr>
          </a:p>
        </p:txBody>
      </p:sp>
      <p:sp>
        <p:nvSpPr>
          <p:cNvPr id="3" name="Titre 2"/>
          <p:cNvSpPr>
            <a:spLocks noGrp="1"/>
          </p:cNvSpPr>
          <p:nvPr>
            <p:ph type="title"/>
          </p:nvPr>
        </p:nvSpPr>
        <p:spPr>
          <a:xfrm>
            <a:off x="214315" y="260649"/>
            <a:ext cx="9110213" cy="576063"/>
          </a:xfrm>
        </p:spPr>
        <p:txBody>
          <a:bodyPr>
            <a:normAutofit/>
          </a:bodyPr>
          <a:lstStyle/>
          <a:p>
            <a:r>
              <a:rPr lang="fr-FR" sz="2600" b="1" dirty="0" smtClean="0">
                <a:latin typeface="+mn-lt"/>
              </a:rPr>
              <a:t>BUS NATIONAL ROUTES</a:t>
            </a:r>
            <a:endParaRPr lang="fr-FR" sz="2600" b="1" dirty="0">
              <a:latin typeface="+mn-lt"/>
            </a:endParaRPr>
          </a:p>
        </p:txBody>
      </p:sp>
      <p:sp>
        <p:nvSpPr>
          <p:cNvPr id="6" name="Espace réservé du texte 3"/>
          <p:cNvSpPr>
            <a:spLocks noGrp="1"/>
          </p:cNvSpPr>
          <p:nvPr>
            <p:ph type="body" sz="quarter" idx="10"/>
          </p:nvPr>
        </p:nvSpPr>
        <p:spPr>
          <a:xfrm>
            <a:off x="188765" y="6525344"/>
            <a:ext cx="6192000" cy="190500"/>
          </a:xfrm>
        </p:spPr>
        <p:txBody>
          <a:bodyPr/>
          <a:lstStyle/>
          <a:p>
            <a:r>
              <a:rPr lang="fr-FR" dirty="0" smtClean="0"/>
              <a:t>IRU - BRUXELLES - </a:t>
            </a:r>
            <a:r>
              <a:rPr lang="fr-FR" dirty="0" err="1" smtClean="0"/>
              <a:t>MARch</a:t>
            </a:r>
            <a:r>
              <a:rPr lang="fr-FR" dirty="0" smtClean="0"/>
              <a:t> </a:t>
            </a:r>
            <a:r>
              <a:rPr lang="fr-FR" dirty="0"/>
              <a:t>2016</a:t>
            </a:r>
          </a:p>
        </p:txBody>
      </p:sp>
    </p:spTree>
    <p:extLst>
      <p:ext uri="{BB962C8B-B14F-4D97-AF65-F5344CB8AC3E}">
        <p14:creationId xmlns="" xmlns:p14="http://schemas.microsoft.com/office/powerpoint/2010/main" val="3710380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14315" y="260649"/>
            <a:ext cx="9110213" cy="576063"/>
          </a:xfrm>
        </p:spPr>
        <p:txBody>
          <a:bodyPr>
            <a:normAutofit/>
          </a:bodyPr>
          <a:lstStyle/>
          <a:p>
            <a:r>
              <a:rPr lang="fr-FR" sz="2600" b="1" dirty="0" smtClean="0">
                <a:latin typeface="+mn-lt"/>
              </a:rPr>
              <a:t>FRENCH BUS NATIONAL ROUTES MAP</a:t>
            </a:r>
            <a:endParaRPr lang="fr-FR" sz="2600" b="1" dirty="0">
              <a:latin typeface="+mn-lt"/>
            </a:endParaRPr>
          </a:p>
        </p:txBody>
      </p:sp>
      <p:sp>
        <p:nvSpPr>
          <p:cNvPr id="6" name="Espace réservé du texte 3"/>
          <p:cNvSpPr>
            <a:spLocks noGrp="1"/>
          </p:cNvSpPr>
          <p:nvPr>
            <p:ph type="body" sz="quarter" idx="10"/>
          </p:nvPr>
        </p:nvSpPr>
        <p:spPr>
          <a:xfrm>
            <a:off x="188765" y="6525344"/>
            <a:ext cx="6192000" cy="190500"/>
          </a:xfrm>
        </p:spPr>
        <p:txBody>
          <a:bodyPr/>
          <a:lstStyle/>
          <a:p>
            <a:r>
              <a:rPr lang="fr-FR" dirty="0" smtClean="0"/>
              <a:t>IRU - BRUXELLES - </a:t>
            </a:r>
            <a:r>
              <a:rPr lang="fr-FR" dirty="0" err="1" smtClean="0"/>
              <a:t>MARch</a:t>
            </a:r>
            <a:r>
              <a:rPr lang="fr-FR" dirty="0" smtClean="0"/>
              <a:t> </a:t>
            </a:r>
            <a:r>
              <a:rPr lang="fr-FR" dirty="0"/>
              <a:t>2016</a:t>
            </a:r>
          </a:p>
        </p:txBody>
      </p:sp>
      <p:pic>
        <p:nvPicPr>
          <p:cNvPr id="1026" name="Picture 2" descr="Carte du réseau de bus longue distance en France. Opérateurs Megabus, OUIBUS, Eurolines, Isilines, Starshipper et FlixBu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1720" y="692697"/>
            <a:ext cx="5010690" cy="55446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73612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315" y="764704"/>
            <a:ext cx="8640960" cy="5616624"/>
          </a:xfrm>
        </p:spPr>
        <p:txBody>
          <a:bodyPr>
            <a:normAutofit lnSpcReduction="10000"/>
          </a:bodyPr>
          <a:lstStyle/>
          <a:p>
            <a:pPr marL="0" indent="0" algn="just">
              <a:buNone/>
              <a:defRPr/>
            </a:pPr>
            <a:r>
              <a:rPr lang="en-US" sz="1700" b="1" dirty="0" smtClean="0">
                <a:solidFill>
                  <a:srgbClr val="C00000"/>
                </a:solidFill>
              </a:rPr>
              <a:t>//</a:t>
            </a:r>
            <a:r>
              <a:rPr lang="en-US" sz="1700" b="1" dirty="0" smtClean="0"/>
              <a:t> FRENCH RAILWAY MONOPOLY</a:t>
            </a:r>
          </a:p>
          <a:p>
            <a:pPr marL="285750" indent="-285750" algn="just">
              <a:buFont typeface="Webdings" panose="05030102010509060703" pitchFamily="18" charset="2"/>
              <a:buChar char="v"/>
              <a:defRPr/>
            </a:pPr>
            <a:r>
              <a:rPr lang="en-US" sz="1400" b="1" dirty="0" smtClean="0">
                <a:solidFill>
                  <a:srgbClr val="C00000"/>
                </a:solidFill>
              </a:rPr>
              <a:t>&gt;  </a:t>
            </a:r>
            <a:r>
              <a:rPr lang="en-US" sz="1400" dirty="0" smtClean="0">
                <a:solidFill>
                  <a:schemeClr val="tx1"/>
                </a:solidFill>
              </a:rPr>
              <a:t>French railways are still operating train with total monopoly on national routes. </a:t>
            </a:r>
            <a:endParaRPr lang="en-US" altLang="fr-FR" sz="1400" dirty="0" smtClean="0">
              <a:solidFill>
                <a:schemeClr val="tx1"/>
              </a:solidFill>
              <a:ea typeface="ＭＳ Ｐゴシック" panose="020B0600070205080204" pitchFamily="34" charset="-128"/>
              <a:cs typeface="Arial" panose="020B0604020202020204" pitchFamily="34" charset="0"/>
            </a:endParaRPr>
          </a:p>
          <a:p>
            <a:pPr marL="285750" indent="-285750" algn="just">
              <a:defRPr/>
            </a:pPr>
            <a:endParaRPr lang="en-US" altLang="fr-FR" sz="1000" dirty="0" smtClean="0">
              <a:ea typeface="ＭＳ Ｐゴシック" panose="020B0600070205080204" pitchFamily="34" charset="-128"/>
              <a:cs typeface="Arial" panose="020B0604020202020204" pitchFamily="34" charset="0"/>
            </a:endParaRPr>
          </a:p>
          <a:p>
            <a:pPr marL="0" indent="0" algn="just">
              <a:buNone/>
              <a:defRPr/>
            </a:pPr>
            <a:r>
              <a:rPr lang="en-US" sz="1700" b="1" dirty="0" smtClean="0">
                <a:solidFill>
                  <a:srgbClr val="C00000"/>
                </a:solidFill>
              </a:rPr>
              <a:t>//</a:t>
            </a:r>
            <a:r>
              <a:rPr lang="en-US" sz="1700" b="1" dirty="0" smtClean="0"/>
              <a:t> FRENCH RAILWAY INFORMATION</a:t>
            </a:r>
          </a:p>
          <a:p>
            <a:pPr marL="285750" indent="-285750" algn="just">
              <a:buFont typeface="Webdings" panose="05030102010509060703" pitchFamily="18" charset="2"/>
              <a:buChar char="v"/>
              <a:defRPr/>
            </a:pPr>
            <a:r>
              <a:rPr lang="en-US" sz="1400" b="1" dirty="0" smtClean="0">
                <a:solidFill>
                  <a:srgbClr val="C00000"/>
                </a:solidFill>
              </a:rPr>
              <a:t>&gt; </a:t>
            </a:r>
            <a:r>
              <a:rPr lang="en-US" sz="1400" dirty="0" smtClean="0">
                <a:solidFill>
                  <a:schemeClr val="tx1"/>
                </a:solidFill>
                <a:ea typeface="ＭＳ Ｐゴシック" panose="020B0600070205080204" pitchFamily="34" charset="-128"/>
                <a:cs typeface="Arial" panose="020B0604020202020204" pitchFamily="34" charset="0"/>
              </a:rPr>
              <a:t>French railways have all the actual information about French railway mobility, knowledge of origins and destinations, bus operators have not access to detailed information's. </a:t>
            </a:r>
            <a:endParaRPr lang="en-US" altLang="fr-FR" sz="1400" dirty="0" smtClean="0">
              <a:solidFill>
                <a:schemeClr val="tx1"/>
              </a:solidFill>
              <a:ea typeface="ＭＳ Ｐゴシック" panose="020B0600070205080204" pitchFamily="34" charset="-128"/>
              <a:cs typeface="Arial" panose="020B0604020202020204" pitchFamily="34" charset="0"/>
            </a:endParaRPr>
          </a:p>
          <a:p>
            <a:pPr marL="285750" indent="-285750" algn="just">
              <a:defRPr/>
            </a:pPr>
            <a:endParaRPr lang="en-US" altLang="fr-FR" sz="1000" dirty="0" smtClean="0">
              <a:ea typeface="ＭＳ Ｐゴシック" panose="020B0600070205080204" pitchFamily="34" charset="-128"/>
              <a:cs typeface="Arial" panose="020B0604020202020204" pitchFamily="34" charset="0"/>
            </a:endParaRPr>
          </a:p>
          <a:p>
            <a:pPr marL="0" indent="0" algn="just">
              <a:buNone/>
              <a:defRPr/>
            </a:pPr>
            <a:r>
              <a:rPr lang="en-US" sz="1700" b="1" dirty="0" smtClean="0">
                <a:solidFill>
                  <a:srgbClr val="C00000"/>
                </a:solidFill>
              </a:rPr>
              <a:t>//</a:t>
            </a:r>
            <a:r>
              <a:rPr lang="en-US" sz="1700" b="1" dirty="0" smtClean="0"/>
              <a:t> BUS STATIONS</a:t>
            </a:r>
          </a:p>
          <a:p>
            <a:pPr marL="285750" indent="-285750" algn="just">
              <a:buFont typeface="Webdings" panose="05030102010509060703" pitchFamily="18" charset="2"/>
              <a:buChar char="v"/>
              <a:defRPr/>
            </a:pPr>
            <a:r>
              <a:rPr lang="en-US" sz="1400" b="1" dirty="0" smtClean="0">
                <a:solidFill>
                  <a:srgbClr val="C00000"/>
                </a:solidFill>
              </a:rPr>
              <a:t>&gt; </a:t>
            </a:r>
            <a:r>
              <a:rPr lang="en-US" sz="1400" dirty="0" smtClean="0">
                <a:solidFill>
                  <a:schemeClr val="tx1"/>
                </a:solidFill>
                <a:ea typeface="ＭＳ Ｐゴシック" panose="020B0600070205080204" pitchFamily="34" charset="-128"/>
                <a:cs typeface="Arial" panose="020B0604020202020204" pitchFamily="34" charset="0"/>
              </a:rPr>
              <a:t>French Market have a low number of bus stations and not offer the necessary visibility for the service, much time using railways stations, P+R or simple bus stops.</a:t>
            </a:r>
            <a:endParaRPr lang="en-US" altLang="fr-FR" sz="1400" dirty="0" smtClean="0">
              <a:solidFill>
                <a:schemeClr val="tx1"/>
              </a:solidFill>
              <a:ea typeface="ＭＳ Ｐゴシック" panose="020B0600070205080204" pitchFamily="34" charset="-128"/>
              <a:cs typeface="Arial" panose="020B0604020202020204" pitchFamily="34" charset="0"/>
            </a:endParaRPr>
          </a:p>
          <a:p>
            <a:pPr marL="0" indent="0" algn="just">
              <a:buNone/>
              <a:defRPr/>
            </a:pPr>
            <a:endParaRPr lang="en-US" sz="1600" b="1" dirty="0" smtClean="0">
              <a:solidFill>
                <a:srgbClr val="C00000"/>
              </a:solidFill>
            </a:endParaRPr>
          </a:p>
          <a:p>
            <a:pPr marL="0" indent="0" algn="just">
              <a:buNone/>
              <a:defRPr/>
            </a:pPr>
            <a:r>
              <a:rPr lang="en-US" sz="1600" b="1" dirty="0" smtClean="0">
                <a:solidFill>
                  <a:srgbClr val="C00000"/>
                </a:solidFill>
              </a:rPr>
              <a:t>//</a:t>
            </a:r>
            <a:r>
              <a:rPr lang="en-US" sz="1600" b="1" dirty="0" smtClean="0"/>
              <a:t> NEW MARKET AND RAILWAY CULTURE</a:t>
            </a:r>
          </a:p>
          <a:p>
            <a:pPr marL="285750" indent="-285750" algn="just">
              <a:buFont typeface="Webdings" panose="05030102010509060703" pitchFamily="18" charset="2"/>
              <a:buChar char="v"/>
              <a:defRPr/>
            </a:pPr>
            <a:r>
              <a:rPr lang="en-US" sz="1400" b="1" dirty="0" smtClean="0">
                <a:solidFill>
                  <a:srgbClr val="C00000"/>
                </a:solidFill>
              </a:rPr>
              <a:t>&gt; </a:t>
            </a:r>
            <a:r>
              <a:rPr lang="en-US" sz="1400" dirty="0" smtClean="0">
                <a:solidFill>
                  <a:schemeClr val="tx1"/>
                </a:solidFill>
                <a:ea typeface="ＭＳ Ｐゴシック" panose="020B0600070205080204" pitchFamily="34" charset="-128"/>
                <a:cs typeface="Arial" panose="020B0604020202020204" pitchFamily="34" charset="0"/>
              </a:rPr>
              <a:t>In this moment, it´s a very “young” market, French people have a strong railways culture and normally use rail before bus, the bus is positioned as a “low cost” service. </a:t>
            </a:r>
          </a:p>
          <a:p>
            <a:pPr marL="285750" indent="-285750" algn="just">
              <a:buFont typeface="Webdings" panose="05030102010509060703" pitchFamily="18" charset="2"/>
              <a:buChar char="v"/>
              <a:defRPr/>
            </a:pPr>
            <a:r>
              <a:rPr lang="en-US" sz="1400" b="1" dirty="0">
                <a:solidFill>
                  <a:srgbClr val="C00000"/>
                </a:solidFill>
              </a:rPr>
              <a:t>&gt; </a:t>
            </a:r>
            <a:r>
              <a:rPr lang="en-US" sz="1400" dirty="0" smtClean="0">
                <a:solidFill>
                  <a:schemeClr val="tx1"/>
                </a:solidFill>
                <a:ea typeface="ＭＳ Ｐゴシック" panose="020B0600070205080204" pitchFamily="34" charset="-128"/>
                <a:cs typeface="Arial" panose="020B0604020202020204" pitchFamily="34" charset="0"/>
              </a:rPr>
              <a:t>Normally, French people look first for railway service and web, for </a:t>
            </a:r>
            <a:r>
              <a:rPr lang="en-US" sz="1400" dirty="0" err="1" smtClean="0">
                <a:solidFill>
                  <a:schemeClr val="tx1"/>
                </a:solidFill>
                <a:ea typeface="ＭＳ Ｐゴシック" panose="020B0600070205080204" pitchFamily="34" charset="-128"/>
                <a:cs typeface="Arial" panose="020B0604020202020204" pitchFamily="34" charset="0"/>
              </a:rPr>
              <a:t>exemple</a:t>
            </a:r>
            <a:r>
              <a:rPr lang="en-US" sz="1400" dirty="0">
                <a:solidFill>
                  <a:schemeClr val="tx1"/>
                </a:solidFill>
                <a:ea typeface="ＭＳ Ｐゴシック" panose="020B0600070205080204" pitchFamily="34" charset="-128"/>
                <a:cs typeface="Arial" panose="020B0604020202020204" pitchFamily="34" charset="0"/>
              </a:rPr>
              <a:t> </a:t>
            </a:r>
            <a:r>
              <a:rPr lang="en-US" sz="1400" dirty="0" smtClean="0">
                <a:solidFill>
                  <a:schemeClr val="tx1"/>
                </a:solidFill>
                <a:ea typeface="ＭＳ Ｐゴシック" panose="020B0600070205080204" pitchFamily="34" charset="-128"/>
                <a:cs typeface="Arial" panose="020B0604020202020204" pitchFamily="34" charset="0"/>
              </a:rPr>
              <a:t>SNCF voyage website (subsidiary) had 80M tickets sales in 2014 (first sale transport website in France). </a:t>
            </a:r>
          </a:p>
          <a:p>
            <a:pPr marL="0" indent="0" algn="just">
              <a:buNone/>
              <a:defRPr/>
            </a:pPr>
            <a:endParaRPr lang="en-US" sz="1400" b="1" dirty="0">
              <a:solidFill>
                <a:schemeClr val="tx1"/>
              </a:solidFill>
              <a:ea typeface="ＭＳ Ｐゴシック" panose="020B0600070205080204" pitchFamily="34" charset="-128"/>
              <a:cs typeface="Arial" panose="020B0604020202020204" pitchFamily="34" charset="0"/>
            </a:endParaRPr>
          </a:p>
          <a:p>
            <a:pPr marL="0" indent="0" algn="just">
              <a:buNone/>
              <a:defRPr/>
            </a:pPr>
            <a:r>
              <a:rPr lang="en-US" sz="1700" b="1" dirty="0" smtClean="0">
                <a:solidFill>
                  <a:srgbClr val="C00000"/>
                </a:solidFill>
              </a:rPr>
              <a:t>//</a:t>
            </a:r>
            <a:r>
              <a:rPr lang="en-US" sz="1700" b="1" dirty="0" smtClean="0"/>
              <a:t> MARKET POTENTIAL</a:t>
            </a:r>
            <a:endParaRPr lang="en-US" sz="1700" b="1" dirty="0"/>
          </a:p>
          <a:p>
            <a:pPr marL="285750" indent="-285750" algn="just">
              <a:buFont typeface="Webdings" panose="05030102010509060703" pitchFamily="18" charset="2"/>
              <a:buChar char="v"/>
              <a:defRPr/>
            </a:pPr>
            <a:r>
              <a:rPr lang="en-US" sz="1400" b="1" dirty="0">
                <a:solidFill>
                  <a:srgbClr val="C00000"/>
                </a:solidFill>
              </a:rPr>
              <a:t>&gt; </a:t>
            </a:r>
            <a:r>
              <a:rPr lang="en-US" sz="1400" dirty="0" smtClean="0">
                <a:solidFill>
                  <a:schemeClr val="tx1"/>
                </a:solidFill>
                <a:ea typeface="ＭＳ Ｐゴシック" panose="020B0600070205080204" pitchFamily="34" charset="-128"/>
                <a:cs typeface="Arial" panose="020B0604020202020204" pitchFamily="34" charset="0"/>
              </a:rPr>
              <a:t>5 Millions passengers in 2020 – Today 29M in Spain (44 M inhabitant)</a:t>
            </a:r>
            <a:endParaRPr lang="en-US" altLang="fr-FR" sz="1600" dirty="0" smtClean="0">
              <a:ea typeface="ＭＳ Ｐゴシック" panose="020B0600070205080204" pitchFamily="34" charset="-128"/>
              <a:cs typeface="Arial" panose="020B0604020202020204" pitchFamily="34" charset="0"/>
            </a:endParaRPr>
          </a:p>
        </p:txBody>
      </p:sp>
      <p:sp>
        <p:nvSpPr>
          <p:cNvPr id="3" name="Titre 2"/>
          <p:cNvSpPr>
            <a:spLocks noGrp="1"/>
          </p:cNvSpPr>
          <p:nvPr>
            <p:ph type="title"/>
          </p:nvPr>
        </p:nvSpPr>
        <p:spPr>
          <a:xfrm>
            <a:off x="214315" y="260649"/>
            <a:ext cx="9110213" cy="576063"/>
          </a:xfrm>
        </p:spPr>
        <p:txBody>
          <a:bodyPr>
            <a:normAutofit/>
          </a:bodyPr>
          <a:lstStyle/>
          <a:p>
            <a:r>
              <a:rPr lang="fr-FR" sz="2600" b="1" dirty="0" smtClean="0"/>
              <a:t>WEAKNESS</a:t>
            </a:r>
            <a:endParaRPr lang="fr-FR" sz="2600" b="1" dirty="0">
              <a:latin typeface="+mn-lt"/>
            </a:endParaRPr>
          </a:p>
        </p:txBody>
      </p:sp>
      <p:sp>
        <p:nvSpPr>
          <p:cNvPr id="6" name="Espace réservé du texte 3"/>
          <p:cNvSpPr>
            <a:spLocks noGrp="1"/>
          </p:cNvSpPr>
          <p:nvPr>
            <p:ph type="body" sz="quarter" idx="10"/>
          </p:nvPr>
        </p:nvSpPr>
        <p:spPr>
          <a:xfrm>
            <a:off x="188765" y="6525344"/>
            <a:ext cx="6192000" cy="190500"/>
          </a:xfrm>
        </p:spPr>
        <p:txBody>
          <a:bodyPr/>
          <a:lstStyle/>
          <a:p>
            <a:r>
              <a:rPr lang="fr-FR" dirty="0" smtClean="0"/>
              <a:t>IRU - BRUXELLES - March </a:t>
            </a:r>
            <a:r>
              <a:rPr lang="fr-FR" dirty="0"/>
              <a:t>2016</a:t>
            </a:r>
          </a:p>
        </p:txBody>
      </p:sp>
    </p:spTree>
    <p:extLst>
      <p:ext uri="{BB962C8B-B14F-4D97-AF65-F5344CB8AC3E}">
        <p14:creationId xmlns="" xmlns:p14="http://schemas.microsoft.com/office/powerpoint/2010/main" val="3998790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14315" y="260649"/>
            <a:ext cx="9110213" cy="576063"/>
          </a:xfrm>
        </p:spPr>
        <p:txBody>
          <a:bodyPr>
            <a:normAutofit/>
          </a:bodyPr>
          <a:lstStyle/>
          <a:p>
            <a:r>
              <a:rPr lang="fr-FR" sz="2600" b="1" dirty="0" smtClean="0"/>
              <a:t>WEAKNESS</a:t>
            </a:r>
            <a:endParaRPr lang="fr-FR" sz="2600" b="1" dirty="0">
              <a:latin typeface="+mn-lt"/>
            </a:endParaRPr>
          </a:p>
        </p:txBody>
      </p:sp>
      <p:sp>
        <p:nvSpPr>
          <p:cNvPr id="6" name="Espace réservé du texte 3"/>
          <p:cNvSpPr>
            <a:spLocks noGrp="1"/>
          </p:cNvSpPr>
          <p:nvPr>
            <p:ph type="body" sz="quarter" idx="10"/>
          </p:nvPr>
        </p:nvSpPr>
        <p:spPr>
          <a:xfrm>
            <a:off x="188765" y="6525344"/>
            <a:ext cx="6192000" cy="190500"/>
          </a:xfrm>
        </p:spPr>
        <p:txBody>
          <a:bodyPr/>
          <a:lstStyle/>
          <a:p>
            <a:r>
              <a:rPr lang="fr-FR" dirty="0" smtClean="0"/>
              <a:t>IRU - BRUXELLES - March </a:t>
            </a:r>
            <a:r>
              <a:rPr lang="fr-FR" dirty="0"/>
              <a:t>2016</a:t>
            </a:r>
          </a:p>
        </p:txBody>
      </p:sp>
      <p:sp>
        <p:nvSpPr>
          <p:cNvPr id="4" name="3 Marcador de contenido"/>
          <p:cNvSpPr>
            <a:spLocks noGrp="1"/>
          </p:cNvSpPr>
          <p:nvPr>
            <p:ph idx="1"/>
          </p:nvPr>
        </p:nvSpPr>
        <p:spPr/>
        <p:txBody>
          <a:bodyPr/>
          <a:lstStyle/>
          <a:p>
            <a:endParaRPr lang="es-ES"/>
          </a:p>
        </p:txBody>
      </p:sp>
      <p:pic>
        <p:nvPicPr>
          <p:cNvPr id="1026" name="Picture 2" descr="D:\Solutrans\Reunir\20160302_193608-ok.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908720"/>
            <a:ext cx="8704968" cy="48965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57783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UNIR">
      <a:dk1>
        <a:sysClr val="windowText" lastClr="000000"/>
      </a:dk1>
      <a:lt1>
        <a:sysClr val="window" lastClr="FFFFFF"/>
      </a:lt1>
      <a:dk2>
        <a:srgbClr val="C00000"/>
      </a:dk2>
      <a:lt2>
        <a:srgbClr val="E7E6E6"/>
      </a:lt2>
      <a:accent1>
        <a:srgbClr val="FFC000"/>
      </a:accent1>
      <a:accent2>
        <a:srgbClr val="ED7D31"/>
      </a:accent2>
      <a:accent3>
        <a:srgbClr val="A5A5A5"/>
      </a:accent3>
      <a:accent4>
        <a:srgbClr val="FFC000"/>
      </a:accent4>
      <a:accent5>
        <a:srgbClr val="4472C4"/>
      </a:accent5>
      <a:accent6>
        <a:srgbClr val="70AD47"/>
      </a:accent6>
      <a:hlink>
        <a:srgbClr val="C00000"/>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6600</TotalTime>
  <Words>1101</Words>
  <Application>Microsoft Office PowerPoint</Application>
  <PresentationFormat>On-screen Show (4:3)</PresentationFormat>
  <Paragraphs>135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TRANSPORT LIBERALISATION  TENDENCY</vt:lpstr>
      <vt:lpstr> STRATEGY &amp; DEVELOPMENT     &gt; Grégory CARMONA </vt:lpstr>
      <vt:lpstr>REUNIR PRESENTATION</vt:lpstr>
      <vt:lpstr>REUNIR PRESENTATION</vt:lpstr>
      <vt:lpstr>BUS NATIONAL ROUTES</vt:lpstr>
      <vt:lpstr>BUS NATIONAL ROUTES</vt:lpstr>
      <vt:lpstr>FRENCH BUS NATIONAL ROUTES MAP</vt:lpstr>
      <vt:lpstr>WEAKNESS</vt:lpstr>
      <vt:lpstr>WEAKNESS</vt:lpstr>
      <vt:lpstr>SPANISH MARKET VS FRENCH MARKET</vt:lpstr>
      <vt:lpstr>CONCLUSION ABOUT FRENCH OPEN MARKET</vt:lpstr>
      <vt:lpstr>MANY THANK´S FOR YOUR ATENTION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Camille</dc:creator>
  <cp:lastModifiedBy>MIGRATION1</cp:lastModifiedBy>
  <cp:revision>633</cp:revision>
  <cp:lastPrinted>2015-12-07T16:43:14Z</cp:lastPrinted>
  <dcterms:created xsi:type="dcterms:W3CDTF">2013-06-10T08:17:57Z</dcterms:created>
  <dcterms:modified xsi:type="dcterms:W3CDTF">2016-06-02T09:46:59Z</dcterms:modified>
</cp:coreProperties>
</file>