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7" r:id="rId4"/>
    <p:sldId id="261" r:id="rId5"/>
    <p:sldId id="258" r:id="rId6"/>
    <p:sldId id="259" r:id="rId7"/>
    <p:sldId id="280" r:id="rId8"/>
    <p:sldId id="279" r:id="rId9"/>
    <p:sldId id="282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EA6D07"/>
    <a:srgbClr val="E12B1D"/>
    <a:srgbClr val="FF1D1D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>
        <p:scale>
          <a:sx n="80" d="100"/>
          <a:sy n="80" d="100"/>
        </p:scale>
        <p:origin x="-123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0FA0EA-A7AE-4AB4-93F5-88FF51C57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366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62E20-1974-4FBC-9FBD-1852FC454B60}" type="datetimeFigureOut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77222-15D2-4934-BBDB-DF1CE3FF4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01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1D1-4626-40BD-A3BB-DEEAC8D49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5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300C4-8DDE-4F79-B530-D899ECA3A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876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86570-3E92-4FE8-98D4-32BB1EE00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449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D11C01-B582-4974-9087-43D92CE50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07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44B05-06D0-448E-80C0-B88ACF1DE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82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C490C-4F79-48CC-A780-7BE09172F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5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DCC02-F49E-4A1A-986A-DAE3A87FC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776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790C-C914-4BD8-A1F0-35BE9A161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79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94AFE-73A9-4D2D-8CE4-1DA157CEF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396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619C-67D5-46DF-B120-61BEFA997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41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808F-D8CA-4A35-A276-A6BCB4331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975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17006-9883-4C4A-B8AC-990C2B52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113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2C2CAB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1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CD11C01-B582-4974-9087-43D92CE50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 userDrawn="1"/>
        </p:nvGraphicFramePr>
        <p:xfrm>
          <a:off x="0" y="6264275"/>
          <a:ext cx="2590800" cy="593725"/>
        </p:xfrm>
        <a:graphic>
          <a:graphicData uri="http://schemas.openxmlformats.org/presentationml/2006/ole">
            <p:oleObj spid="_x0000_s1086" name="Image" r:id="rId15" imgW="5485714" imgH="1257143" progId="">
              <p:embed/>
            </p:oleObj>
          </a:graphicData>
        </a:graphic>
      </p:graphicFrame>
      <p:graphicFrame>
        <p:nvGraphicFramePr>
          <p:cNvPr id="1033" name="Object 12"/>
          <p:cNvGraphicFramePr>
            <a:graphicFrameLocks noChangeAspect="1"/>
          </p:cNvGraphicFramePr>
          <p:nvPr userDrawn="1"/>
        </p:nvGraphicFramePr>
        <p:xfrm>
          <a:off x="8077200" y="6200775"/>
          <a:ext cx="762000" cy="657225"/>
        </p:xfrm>
        <a:graphic>
          <a:graphicData uri="http://schemas.openxmlformats.org/presentationml/2006/ole">
            <p:oleObj spid="_x0000_s1087" name="Image" r:id="rId16" imgW="5079365" imgH="4380952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A6D07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10" Type="http://schemas.openxmlformats.org/officeDocument/2006/relationships/image" Target="../media/image6.gif"/><Relationship Id="rId4" Type="http://schemas.openxmlformats.org/officeDocument/2006/relationships/image" Target="../media/image11.gif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motorcoachexpo.com/" TargetMode="Externa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U.S. Bus and Motorcoach Market and Regulatory Issues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October 17, 2013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Kortrijk, Belgium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724400"/>
            <a:ext cx="5791200" cy="838200"/>
          </a:xfrm>
        </p:spPr>
        <p:txBody>
          <a:bodyPr/>
          <a:lstStyle/>
          <a:p>
            <a:pPr algn="r" eaLnBrk="1" hangingPunct="1">
              <a:lnSpc>
                <a:spcPct val="75000"/>
              </a:lnSpc>
              <a:spcBef>
                <a:spcPct val="30000"/>
              </a:spcBef>
              <a:defRPr/>
            </a:pPr>
            <a:endParaRPr lang="en-US" sz="1800" dirty="0" smtClean="0"/>
          </a:p>
          <a:p>
            <a:pPr algn="r" eaLnBrk="1" hangingPunct="1">
              <a:lnSpc>
                <a:spcPct val="75000"/>
              </a:lnSpc>
              <a:spcBef>
                <a:spcPct val="30000"/>
              </a:spcBef>
              <a:defRPr/>
            </a:pPr>
            <a:r>
              <a:rPr lang="en-US" sz="1800" dirty="0" smtClean="0"/>
              <a:t>Presented by:</a:t>
            </a:r>
          </a:p>
          <a:p>
            <a:pPr algn="r" eaLnBrk="1" hangingPunct="1">
              <a:lnSpc>
                <a:spcPct val="75000"/>
              </a:lnSpc>
              <a:spcBef>
                <a:spcPct val="30000"/>
              </a:spcBef>
              <a:defRPr/>
            </a:pPr>
            <a:r>
              <a:rPr lang="en-US" sz="1800" dirty="0" smtClean="0"/>
              <a:t>Victor S. Parra</a:t>
            </a:r>
          </a:p>
          <a:p>
            <a:pPr algn="r" eaLnBrk="1" hangingPunct="1">
              <a:lnSpc>
                <a:spcPct val="75000"/>
              </a:lnSpc>
              <a:spcBef>
                <a:spcPct val="30000"/>
              </a:spcBef>
              <a:defRPr/>
            </a:pPr>
            <a:r>
              <a:rPr lang="en-US" sz="1800" dirty="0" smtClean="0"/>
              <a:t>President and CEO</a:t>
            </a:r>
          </a:p>
          <a:p>
            <a:pPr algn="r" eaLnBrk="1" hangingPunct="1">
              <a:lnSpc>
                <a:spcPct val="75000"/>
              </a:lnSpc>
              <a:spcBef>
                <a:spcPct val="30000"/>
              </a:spcBef>
              <a:defRPr/>
            </a:pPr>
            <a:r>
              <a:rPr lang="en-US" sz="1800" dirty="0" smtClean="0"/>
              <a:t>			</a:t>
            </a:r>
            <a:endParaRPr lang="en-US" dirty="0" smtClean="0"/>
          </a:p>
        </p:txBody>
      </p:sp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4800600" y="5943600"/>
          <a:ext cx="4114800" cy="762000"/>
        </p:xfrm>
        <a:graphic>
          <a:graphicData uri="http://schemas.openxmlformats.org/presentationml/2006/ole">
            <p:oleObj spid="_x0000_s2082" name="Image" r:id="rId3" imgW="5498413" imgH="1155148" progId="">
              <p:embed/>
            </p:oleObj>
          </a:graphicData>
        </a:graphic>
      </p:graphicFrame>
      <p:pic>
        <p:nvPicPr>
          <p:cNvPr id="2059" name="Picture 11" descr="C:\Users\vic\AppData\Local\Microsoft\Windows\Temporary Internet Files\Content.Outlook\XNRK3RZ8\IR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348"/>
            <a:ext cx="4441080" cy="11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YOU!</a:t>
            </a:r>
          </a:p>
        </p:txBody>
      </p:sp>
      <p:graphicFrame>
        <p:nvGraphicFramePr>
          <p:cNvPr id="30737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457200" y="2057400"/>
          <a:ext cx="8229600" cy="2003425"/>
        </p:xfrm>
        <a:graphic>
          <a:graphicData uri="http://schemas.openxmlformats.org/presentationml/2006/ole">
            <p:oleObj spid="_x0000_s21536" name="Image" r:id="rId3" imgW="8558730" imgH="2082540" progId="">
              <p:embed/>
            </p:oleObj>
          </a:graphicData>
        </a:graphic>
      </p:graphicFrame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990600" y="3962400"/>
            <a:ext cx="7391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EA6D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it takes to drive your business!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www.uma.org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6" name="Rectangle 5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4" descr="iru_ne_pp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Overview of UMA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153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Founded in 1971 to represent the interests of the tour and charter motorcoach operators.</a:t>
            </a:r>
          </a:p>
          <a:p>
            <a:r>
              <a:rPr lang="en-US" sz="2400" dirty="0" smtClean="0"/>
              <a:t>Support </a:t>
            </a:r>
            <a:r>
              <a:rPr lang="en-US" sz="2400" dirty="0"/>
              <a:t>open and competitive </a:t>
            </a:r>
            <a:r>
              <a:rPr lang="en-US" sz="2400" dirty="0" smtClean="0"/>
              <a:t>markets. </a:t>
            </a:r>
            <a:endParaRPr lang="en-US" sz="2400" dirty="0"/>
          </a:p>
          <a:p>
            <a:r>
              <a:rPr lang="en-US" sz="2400" dirty="0" smtClean="0"/>
              <a:t>Opposed </a:t>
            </a:r>
            <a:r>
              <a:rPr lang="en-US" sz="2400" dirty="0"/>
              <a:t>economic </a:t>
            </a:r>
            <a:r>
              <a:rPr lang="en-US" sz="2400" dirty="0" smtClean="0"/>
              <a:t>regulation.</a:t>
            </a:r>
          </a:p>
          <a:p>
            <a:r>
              <a:rPr lang="en-US" sz="2400" dirty="0" smtClean="0"/>
              <a:t>Support a safer operating environment, but oppose </a:t>
            </a:r>
            <a:r>
              <a:rPr lang="en-US" sz="2400" dirty="0"/>
              <a:t>“safety” regulations that </a:t>
            </a:r>
            <a:r>
              <a:rPr lang="en-US" sz="2400" dirty="0" smtClean="0"/>
              <a:t>impose </a:t>
            </a:r>
            <a:r>
              <a:rPr lang="en-US" sz="2400" dirty="0"/>
              <a:t>disproportionate economic hardship. </a:t>
            </a:r>
            <a:endParaRPr lang="en-US" sz="2400" dirty="0" smtClean="0"/>
          </a:p>
          <a:p>
            <a:r>
              <a:rPr lang="en-US" sz="2400" dirty="0" smtClean="0"/>
              <a:t>Support </a:t>
            </a:r>
            <a:r>
              <a:rPr lang="en-US" sz="2400" dirty="0"/>
              <a:t>regulatory enforcement that improves safety performance and directly correlates with reducing crashes, injuries, and property damage. </a:t>
            </a:r>
            <a:endParaRPr lang="en-US" sz="2400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Science must drive policy, and </a:t>
            </a:r>
            <a:r>
              <a:rPr lang="en-US" sz="2400" i="1" u="sng" dirty="0"/>
              <a:t>not</a:t>
            </a:r>
            <a:r>
              <a:rPr lang="en-US" sz="2400" dirty="0"/>
              <a:t> the reverse!”</a:t>
            </a:r>
          </a:p>
          <a:p>
            <a:pPr marL="0" indent="0">
              <a:buNone/>
            </a:pPr>
            <a:r>
              <a:rPr lang="en-US" sz="2400" dirty="0" smtClean="0"/>
              <a:t>      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2" name="Rectangle 1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" name="Picture 4" descr="iru_ne_pp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UMA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dirty="0"/>
              <a:t>Today, members include nearly 900 motorcoach operator </a:t>
            </a:r>
            <a:r>
              <a:rPr lang="en-US" sz="2800" dirty="0" smtClean="0"/>
              <a:t>companies </a:t>
            </a:r>
            <a:r>
              <a:rPr lang="en-US" sz="2800" dirty="0"/>
              <a:t>and 200 manufacturers and suppliers including companies such as:</a:t>
            </a:r>
          </a:p>
          <a:p>
            <a:pPr lvl="4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/>
              <a:t> 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US" sz="1600" dirty="0"/>
          </a:p>
          <a:p>
            <a:pPr lvl="4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/>
              <a:t>				              </a:t>
            </a:r>
          </a:p>
          <a:p>
            <a:pPr lvl="4" eaLnBrk="1" hangingPunct="1">
              <a:lnSpc>
                <a:spcPct val="75000"/>
              </a:lnSpc>
              <a:buFontTx/>
              <a:buNone/>
              <a:defRPr/>
            </a:pPr>
            <a:r>
              <a:rPr lang="en-US" sz="1600" dirty="0"/>
              <a:t>                               </a:t>
            </a:r>
            <a:r>
              <a:rPr lang="en-US" sz="2000" dirty="0" smtClean="0"/>
              <a:t>                                        </a:t>
            </a:r>
            <a:endParaRPr lang="en-US" sz="2000" dirty="0"/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sz="1600" dirty="0"/>
              <a:t>                                                                      </a:t>
            </a: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742910431"/>
              </p:ext>
            </p:extLst>
          </p:nvPr>
        </p:nvGraphicFramePr>
        <p:xfrm>
          <a:off x="533400" y="3364785"/>
          <a:ext cx="1295400" cy="557212"/>
        </p:xfrm>
        <a:graphic>
          <a:graphicData uri="http://schemas.openxmlformats.org/presentationml/2006/ole">
            <p:oleObj spid="_x0000_s22602" name="Image" r:id="rId3" imgW="386998" imgH="167399" progId="">
              <p:embed/>
            </p:oleObj>
          </a:graphicData>
        </a:graphic>
      </p:graphicFrame>
      <p:pic>
        <p:nvPicPr>
          <p:cNvPr id="9" name="Picture 34" descr="C:\Users\vic\Pictures\headerLogo_wordmark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599" y="3382598"/>
            <a:ext cx="2482933" cy="62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vic\Pictures\tem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286" y="2895600"/>
            <a:ext cx="18859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282909553"/>
              </p:ext>
            </p:extLst>
          </p:nvPr>
        </p:nvGraphicFramePr>
        <p:xfrm>
          <a:off x="609600" y="4419600"/>
          <a:ext cx="1435100" cy="873125"/>
        </p:xfrm>
        <a:graphic>
          <a:graphicData uri="http://schemas.openxmlformats.org/presentationml/2006/ole">
            <p:oleObj spid="_x0000_s22603" name="Image" r:id="rId6" imgW="1879365" imgH="1142454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1464823"/>
              </p:ext>
            </p:extLst>
          </p:nvPr>
        </p:nvGraphicFramePr>
        <p:xfrm>
          <a:off x="2438400" y="4724400"/>
          <a:ext cx="2819400" cy="457200"/>
        </p:xfrm>
        <a:graphic>
          <a:graphicData uri="http://schemas.openxmlformats.org/presentationml/2006/ole">
            <p:oleObj spid="_x0000_s22604" name="Image" r:id="rId7" imgW="8686817" imgH="731521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2894102"/>
              </p:ext>
            </p:extLst>
          </p:nvPr>
        </p:nvGraphicFramePr>
        <p:xfrm>
          <a:off x="5638800" y="4876800"/>
          <a:ext cx="2895600" cy="400050"/>
        </p:xfrm>
        <a:graphic>
          <a:graphicData uri="http://schemas.openxmlformats.org/presentationml/2006/ole">
            <p:oleObj spid="_x0000_s22605" name="Image" r:id="rId8" imgW="6349206" imgH="875882" progId="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15" name="Rectangle 14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6" name="Picture 4" descr="iru_ne_ppt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7905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13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 Motorcoach Market -- Profile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6910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Seniors: 5- 10 % declining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Students: 45 - 50% increasing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Corporate/Convention: 20% flat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 Services (military, contract services, government, non-profits, etc.): 5-10% declining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Events (weddings, parties): 10% growing</a:t>
            </a:r>
          </a:p>
          <a:p>
            <a:pPr eaLnBrk="1" hangingPunct="1">
              <a:buFontTx/>
              <a:buChar char="-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Private/Public Partnerships: 5%.. great potential!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5" name="Rectangle 4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6" name="Picture 4" descr="iru_ne_pp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 Motorcoach Industry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0292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 smtClean="0"/>
              <a:t>All indicators suggest business is steadily improving:</a:t>
            </a:r>
          </a:p>
          <a:p>
            <a:pPr eaLnBrk="1" hangingPunct="1">
              <a:defRPr/>
            </a:pPr>
            <a:r>
              <a:rPr lang="en-US" sz="2400" dirty="0" smtClean="0"/>
              <a:t>55% of bus operators reported increased sales 2012, up from 45% in 2011*</a:t>
            </a:r>
          </a:p>
          <a:p>
            <a:pPr eaLnBrk="1" hangingPunct="1">
              <a:defRPr/>
            </a:pPr>
            <a:r>
              <a:rPr lang="en-US" sz="2400" dirty="0" smtClean="0"/>
              <a:t>32% plan to hire more full time employees in 2013; up 25% in 2012*</a:t>
            </a:r>
          </a:p>
          <a:p>
            <a:pPr eaLnBrk="1" hangingPunct="1">
              <a:defRPr/>
            </a:pPr>
            <a:r>
              <a:rPr lang="en-US" sz="2400" dirty="0" smtClean="0"/>
              <a:t>35% plan to purchase new coaches in 2013, up from 24% in 2012*</a:t>
            </a:r>
          </a:p>
          <a:p>
            <a:pPr eaLnBrk="1" hangingPunct="1">
              <a:defRPr/>
            </a:pPr>
            <a:r>
              <a:rPr lang="en-US" sz="2400" dirty="0" smtClean="0"/>
              <a:t>Coach sales increased 6.8%in 2012 **</a:t>
            </a:r>
          </a:p>
          <a:p>
            <a:pPr eaLnBrk="1" hangingPunct="1">
              <a:defRPr/>
            </a:pPr>
            <a:r>
              <a:rPr lang="en-US" sz="2400" dirty="0" smtClean="0"/>
              <a:t>Groups booking motorcoach travel increased 4.2% ***</a:t>
            </a:r>
          </a:p>
          <a:p>
            <a:pPr marL="0" indent="0" eaLnBrk="1" hangingPunct="1">
              <a:buNone/>
              <a:defRPr/>
            </a:pPr>
            <a:endParaRPr lang="en-US" sz="2000" dirty="0" smtClean="0"/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* Source: </a:t>
            </a:r>
            <a:r>
              <a:rPr lang="en-US" sz="2000" i="1" dirty="0" smtClean="0"/>
              <a:t>UMA Industry Assessment Survey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** Source: </a:t>
            </a:r>
            <a:r>
              <a:rPr lang="en-US" sz="2000" i="1" u="sng" dirty="0" smtClean="0"/>
              <a:t>National Bus Trader </a:t>
            </a:r>
            <a:r>
              <a:rPr lang="en-US" sz="2000" dirty="0" smtClean="0"/>
              <a:t>magazine</a:t>
            </a:r>
          </a:p>
          <a:p>
            <a:pPr marL="0" indent="0" eaLnBrk="1" hangingPunct="1">
              <a:buNone/>
              <a:defRPr/>
            </a:pPr>
            <a:r>
              <a:rPr lang="en-US" sz="2000" dirty="0" smtClean="0"/>
              <a:t>*** Source: </a:t>
            </a:r>
            <a:r>
              <a:rPr lang="en-US" sz="2000" i="1" u="sng" dirty="0" smtClean="0"/>
              <a:t>BusRates.com </a:t>
            </a:r>
            <a:r>
              <a:rPr lang="en-US" sz="2000" dirty="0" smtClean="0"/>
              <a:t>through September 2013 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5943600"/>
            <a:ext cx="82296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6" name="Rectangle 5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4" descr="iru_ne_pp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6913" y="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Motorcoach Industry Legislative and Regulatory Issues from Map-21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Proposal: 3-point seat belts… effective 3 years from final publication date???</a:t>
            </a:r>
          </a:p>
          <a:p>
            <a:pPr eaLnBrk="1" hangingPunct="1">
              <a:defRPr/>
            </a:pPr>
            <a:r>
              <a:rPr lang="en-US" dirty="0" smtClean="0"/>
              <a:t>Electric On-Board Recorders (EOBRs) – proposal due this month???</a:t>
            </a:r>
          </a:p>
          <a:p>
            <a:pPr eaLnBrk="1" hangingPunct="1">
              <a:defRPr/>
            </a:pPr>
            <a:r>
              <a:rPr lang="en-US" dirty="0" smtClean="0"/>
              <a:t>New entrant requirements – testing knowledge of laws before granting operating authority</a:t>
            </a:r>
          </a:p>
          <a:p>
            <a:pPr eaLnBrk="1" hangingPunct="1">
              <a:defRPr/>
            </a:pPr>
            <a:r>
              <a:rPr lang="en-US" dirty="0" smtClean="0"/>
              <a:t>New Hours of Service – Under consideration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5" name="Rectangle 4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6" name="Picture 4" descr="iru_ne_pp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Motorcoach Industry Legislative and Regulatory </a:t>
            </a:r>
            <a:r>
              <a:rPr lang="en-US" dirty="0" smtClean="0"/>
              <a:t>Issues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Possible increase in liability insurance requirement: currently $5 million, possibly increase </a:t>
            </a:r>
            <a:r>
              <a:rPr lang="en-US" i="1" dirty="0"/>
              <a:t>to </a:t>
            </a:r>
            <a:r>
              <a:rPr lang="en-US" i="1" u="sng" dirty="0"/>
              <a:t>$15-20 million</a:t>
            </a:r>
            <a:r>
              <a:rPr lang="en-US" i="1" dirty="0"/>
              <a:t>!</a:t>
            </a:r>
          </a:p>
          <a:p>
            <a:pPr eaLnBrk="1" hangingPunct="1">
              <a:defRPr/>
            </a:pPr>
            <a:r>
              <a:rPr lang="en-US" dirty="0"/>
              <a:t>Considering testing roof strength, fire prevention devices, window glazing and roll over prevention</a:t>
            </a:r>
          </a:p>
          <a:p>
            <a:r>
              <a:rPr lang="en-US" dirty="0" smtClean="0"/>
              <a:t>Private/Public Partnerships – Greater use of privately-owned motorcoaches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5" name="Rectangle 4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6" name="Picture 4" descr="iru_ne_pp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26086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zualization of the steps in the Safety Management 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464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4800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The Safety Management Cycle </a:t>
            </a:r>
            <a:r>
              <a:rPr lang="en-US" sz="2400" b="1" dirty="0" smtClean="0">
                <a:solidFill>
                  <a:schemeClr val="bg1"/>
                </a:solidFill>
              </a:rPr>
              <a:t>is </a:t>
            </a:r>
            <a:r>
              <a:rPr lang="en-US" sz="2400" b="1" dirty="0">
                <a:solidFill>
                  <a:schemeClr val="bg1"/>
                </a:solidFill>
              </a:rPr>
              <a:t>the signature tool behind the Federal Motor Carrier Safety Administration’s </a:t>
            </a:r>
            <a:r>
              <a:rPr lang="en-US" sz="2400" b="1" dirty="0" smtClean="0">
                <a:solidFill>
                  <a:schemeClr val="bg1"/>
                </a:solidFill>
              </a:rPr>
              <a:t>investigative </a:t>
            </a:r>
            <a:r>
              <a:rPr lang="en-US" sz="2400" b="1" dirty="0">
                <a:solidFill>
                  <a:schemeClr val="bg1"/>
                </a:solidFill>
              </a:rPr>
              <a:t>process.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381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 smtClean="0">
                <a:solidFill>
                  <a:schemeClr val="bg1"/>
                </a:solidFill>
              </a:rPr>
              <a:t>Safety Management Cycle</a:t>
            </a:r>
            <a:endParaRPr lang="en-US" sz="4400" cap="small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6" name="Rectangle 5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4" descr="iru_ne_pp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xmlns="" val="1989837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113" y="3810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cap="small" dirty="0" smtClean="0">
                <a:solidFill>
                  <a:schemeClr val="bg1"/>
                </a:solidFill>
              </a:rPr>
              <a:t>Upcoming UMA Events</a:t>
            </a:r>
            <a:endParaRPr lang="en-US" sz="4400" cap="small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8100" y="6129904"/>
            <a:ext cx="9179626" cy="762000"/>
            <a:chOff x="-28100" y="6129904"/>
            <a:chExt cx="9179626" cy="762000"/>
          </a:xfrm>
        </p:grpSpPr>
        <p:sp>
          <p:nvSpPr>
            <p:cNvPr id="6" name="Rectangle 5"/>
            <p:cNvSpPr/>
            <p:nvPr/>
          </p:nvSpPr>
          <p:spPr>
            <a:xfrm>
              <a:off x="-28100" y="6129904"/>
              <a:ext cx="9179626" cy="762000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4" descr="iru_ne_pp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69" y="6219959"/>
              <a:ext cx="1189884" cy="514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2700" dir="54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9" y="6177529"/>
              <a:ext cx="2909455" cy="66675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" name="Picture 6" descr="Training Center phot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25" y="1259423"/>
            <a:ext cx="3962400" cy="16623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61713" y="1213625"/>
            <a:ext cx="26307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>
                <a:solidFill>
                  <a:schemeClr val="bg1"/>
                </a:solidFill>
              </a:rPr>
              <a:t>10th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Annual</a:t>
            </a:r>
          </a:p>
          <a:p>
            <a:r>
              <a:rPr lang="en-US" dirty="0">
                <a:solidFill>
                  <a:schemeClr val="bg1"/>
                </a:solidFill>
              </a:rPr>
              <a:t>Safety </a:t>
            </a:r>
          </a:p>
          <a:p>
            <a:r>
              <a:rPr lang="en-US" dirty="0">
                <a:solidFill>
                  <a:schemeClr val="bg1"/>
                </a:solidFill>
              </a:rPr>
              <a:t>Management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Seminar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December  4-5,  2013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NTSB Training Academy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Dulles, VA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23561" name="Picture 9" descr="https://netforum.avectra.com/../public/DocumentGenerate.aspx?Image=8bb8a964-bbc4-471e-9f37-5a3e3a53e01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83" y="3505200"/>
            <a:ext cx="78581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0456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435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Image</vt:lpstr>
      <vt:lpstr>U.S. Bus and Motorcoach Market and Regulatory Issues October 17, 2013 Kortrijk, Belgium</vt:lpstr>
      <vt:lpstr>Overview of UMA</vt:lpstr>
      <vt:lpstr>Overview of UMA (con’t)</vt:lpstr>
      <vt:lpstr>US Motorcoach Market -- Profile</vt:lpstr>
      <vt:lpstr>US Motorcoach Industry</vt:lpstr>
      <vt:lpstr>Motorcoach Industry Legislative and Regulatory Issues from Map-21</vt:lpstr>
      <vt:lpstr>Motorcoach Industry Legislative and Regulatory Issues (con’t)</vt:lpstr>
      <vt:lpstr>Slide 8</vt:lpstr>
      <vt:lpstr>Slide 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mgedris</dc:creator>
  <cp:lastModifiedBy>Migration2</cp:lastModifiedBy>
  <cp:revision>46</cp:revision>
  <dcterms:created xsi:type="dcterms:W3CDTF">2008-04-21T14:01:28Z</dcterms:created>
  <dcterms:modified xsi:type="dcterms:W3CDTF">2016-06-01T09:42:13Z</dcterms:modified>
</cp:coreProperties>
</file>