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6" r:id="rId3"/>
    <p:sldMasterId id="2147483692" r:id="rId4"/>
    <p:sldMasterId id="2147483698" r:id="rId5"/>
    <p:sldMasterId id="2147483704" r:id="rId6"/>
    <p:sldMasterId id="2147483710" r:id="rId7"/>
    <p:sldMasterId id="2147483716" r:id="rId8"/>
    <p:sldMasterId id="2147483722" r:id="rId9"/>
    <p:sldMasterId id="2147483728" r:id="rId10"/>
    <p:sldMasterId id="2147483684" r:id="rId11"/>
    <p:sldMasterId id="2147483670" r:id="rId12"/>
    <p:sldMasterId id="2147483677" r:id="rId13"/>
  </p:sldMasterIdLst>
  <p:notesMasterIdLst>
    <p:notesMasterId r:id="rId27"/>
  </p:notesMasterIdLst>
  <p:handoutMasterIdLst>
    <p:handoutMasterId r:id="rId28"/>
  </p:handoutMasterIdLst>
  <p:sldIdLst>
    <p:sldId id="256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260" r:id="rId26"/>
  </p:sldIdLst>
  <p:sldSz cx="9144000" cy="6858000" type="screen4x3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3E97"/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9" autoAdjust="0"/>
    <p:restoredTop sz="86165" autoAdjust="0"/>
  </p:normalViewPr>
  <p:slideViewPr>
    <p:cSldViewPr>
      <p:cViewPr>
        <p:scale>
          <a:sx n="67" d="100"/>
          <a:sy n="67" d="100"/>
        </p:scale>
        <p:origin x="-226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B5AC6-D567-44A7-8D6E-6A8AE6BE6579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33E3F-E2BB-4641-A182-CB01DBB2F8D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6BA7-E762-435E-9240-F8EB1D11BDE6}" type="datetimeFigureOut">
              <a:rPr lang="fr-CH" smtClean="0"/>
              <a:pPr/>
              <a:t>14.10.2014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04311-2A73-4DE8-B641-CB6978FCF245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4311-2A73-4DE8-B641-CB6978FCF245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D030-AC4E-498C-BAFE-4AF26EA77E6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54929" y="9439437"/>
            <a:ext cx="2949100" cy="49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Tx/>
              <a:buChar char="•"/>
              <a:defRPr/>
            </a:pPr>
            <a:fld id="{C1D79F07-A3AE-489A-8DD2-5D62161CC22C}" type="slidenum"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FontTx/>
                <a:buChar char="•"/>
                <a:defRPr/>
              </a:pPr>
              <a:t>6</a:t>
            </a:fld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4269" y="743725"/>
            <a:ext cx="4543377" cy="3732428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6" y="4721305"/>
            <a:ext cx="4990783" cy="4472147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1885-4B41-4F86-8DE8-8B71E9308478}" type="slidenum">
              <a:rPr lang="fr-CH" smtClean="0"/>
              <a:pPr/>
              <a:t>10</a:t>
            </a:fld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4269" y="745450"/>
            <a:ext cx="4538651" cy="3727252"/>
          </a:xfrm>
          <a:ln/>
        </p:spPr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00" y="4720908"/>
            <a:ext cx="4991215" cy="4472940"/>
          </a:xfrm>
          <a:noFill/>
          <a:ln/>
        </p:spPr>
        <p:txBody>
          <a:bodyPr/>
          <a:lstStyle/>
          <a:p>
            <a:r>
              <a:rPr lang="en-GB" smtClean="0"/>
              <a:t>… the 12 countries of the Shanghai Cooperation Agreement…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392AEDC-FA29-7B44-8745-FC8749DAF0D6}" type="slidenum">
              <a:rPr lang="en-US" sz="1200">
                <a:solidFill>
                  <a:schemeClr val="tx1"/>
                </a:solidFill>
              </a:rPr>
              <a:pPr/>
              <a:t>12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54186" y="9440226"/>
            <a:ext cx="2949840" cy="49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 anchor="b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fld id="{ED4C0D0A-5FD0-984E-ADA1-E825ABB5A3FC}" type="slidenum">
              <a:rPr lang="en-US" sz="1200">
                <a:solidFill>
                  <a:schemeClr val="tx1"/>
                </a:solidFill>
              </a:rPr>
              <a:pPr algn="r"/>
              <a:t>12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96819"/>
            <a:ext cx="8784976" cy="1920213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the Presentation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88635"/>
            <a:ext cx="8712968" cy="1152533"/>
          </a:xfrm>
        </p:spPr>
        <p:txBody>
          <a:bodyPr>
            <a:normAutofit/>
          </a:bodyPr>
          <a:lstStyle>
            <a:lvl1pPr marL="0" indent="0" algn="l"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Location, Date</a:t>
            </a:r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51520" y="4581128"/>
            <a:ext cx="8712968" cy="720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085184"/>
            <a:ext cx="8712968" cy="720080"/>
          </a:xfrm>
        </p:spPr>
        <p:txBody>
          <a:bodyPr anchor="b">
            <a:normAutofit/>
          </a:bodyPr>
          <a:lstStyle>
            <a:lvl1pPr algn="r">
              <a:defRPr sz="1800" i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Name of Presenter &amp; Position</a:t>
            </a:r>
            <a:endParaRPr lang="en-GB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93663" indent="-93663">
              <a:buClr>
                <a:schemeClr val="bg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93663" indent="-93663">
              <a:buClr>
                <a:schemeClr val="bg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93663" indent="-93663">
              <a:buClr>
                <a:schemeClr val="bg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93663" indent="-93663">
              <a:buClr>
                <a:schemeClr val="bg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93663" indent="-93663">
              <a:buClr>
                <a:schemeClr val="bg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93663" indent="-93663">
              <a:buClr>
                <a:schemeClr val="bg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93663" indent="-93663">
              <a:buClr>
                <a:schemeClr val="bg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93663" indent="-93663">
              <a:buClr>
                <a:schemeClr val="bg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0988" y="6629400"/>
            <a:ext cx="449103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903663" y="6629400"/>
            <a:ext cx="13366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43FF47BB-AE7D-4FC2-93F7-A6060C2460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2"/>
          </p:nvPr>
        </p:nvSpPr>
        <p:spPr>
          <a:xfrm>
            <a:off x="5027613" y="6629400"/>
            <a:ext cx="38338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International Road Transport Union (IRU) 2010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93663" indent="-93663">
              <a:buClr>
                <a:schemeClr val="bg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132856"/>
            <a:ext cx="4896544" cy="2592288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endParaRPr lang="fr-CH" sz="1800" baseline="0" dirty="0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bg1"/>
        </a:buClr>
        <a:buSzPct val="5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9" r:id="rId5"/>
    <p:sldLayoutId id="2147483735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2" Type="http://schemas.openxmlformats.org/officeDocument/2006/relationships/hyperlink" Target="http://www.google.ch/url?sa=i&amp;rct=j&amp;q=&amp;esrc=s&amp;frm=1&amp;source=images&amp;cd=&amp;cad=rja&amp;uact=8&amp;docid=4b5FIVvWnq1g5M&amp;tbnid=LM_KrQsRYouO-M:&amp;ved=0CAUQjRw&amp;url=http://www.welt-atlas.de/karte_von_pakistan_5-758&amp;ei=VRN6U6W_KYOkPfydgIgC&amp;bvm=bv.66917471,d.bGQ&amp;psig=AFQjCNF0xmh1je2iH5Gj6Qkz5n7fOiCybQ&amp;ust=1400595651166750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Конвенции и соглашения ООН в области транспорта как инструмент расширения транзитного потенциала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520" y="4581128"/>
            <a:ext cx="8712968" cy="115253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Дмитрий Чельцов,  </a:t>
            </a:r>
          </a:p>
          <a:p>
            <a:pPr algn="r"/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Генеральный делегат, Глава Постоянного представительства 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IRU 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в Евразии,</a:t>
            </a:r>
          </a:p>
          <a:p>
            <a:pPr algn="r"/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Председатель Комитета по транспорту и таможне Ассоциации европейского бизнеса (АЕВ</a:t>
            </a:r>
            <a:r>
              <a:rPr lang="ru-RU" dirty="0" smtClean="0"/>
              <a:t>)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3528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VII</a:t>
            </a:r>
            <a:r>
              <a:rPr lang="ru-RU" dirty="0" smtClean="0">
                <a:solidFill>
                  <a:schemeClr val="bg1"/>
                </a:solidFill>
              </a:rPr>
              <a:t> Международный форум «Транспортно-транзитный потенциал»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Санкт-Петербург</a:t>
            </a:r>
            <a:r>
              <a:rPr lang="az-Cyrl-AZ" dirty="0" smtClean="0">
                <a:solidFill>
                  <a:schemeClr val="bg1"/>
                </a:solidFill>
              </a:rPr>
              <a:t>, 9 октября </a:t>
            </a:r>
            <a:r>
              <a:rPr lang="az-Cyrl-AZ" dirty="0" smtClean="0">
                <a:solidFill>
                  <a:schemeClr val="bg1"/>
                </a:solidFill>
              </a:rPr>
              <a:t>2014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Исследования о неприменении МДП в России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2204864"/>
            <a:ext cx="8892480" cy="4464496"/>
          </a:xfrm>
        </p:spPr>
        <p:txBody>
          <a:bodyPr>
            <a:normAutofit fontScale="85000" lnSpcReduction="20000"/>
          </a:bodyPr>
          <a:lstStyle/>
          <a:p>
            <a:pPr lvl="1">
              <a:buClr>
                <a:schemeClr val="tx1"/>
              </a:buClr>
              <a:buSzPct val="100000"/>
            </a:pPr>
            <a:r>
              <a:rPr lang="ru-RU" sz="2100" dirty="0" smtClean="0">
                <a:solidFill>
                  <a:schemeClr val="tx1"/>
                </a:solidFill>
              </a:rPr>
              <a:t>Неприменение системы МДП в России приведет к </a:t>
            </a:r>
            <a:r>
              <a:rPr lang="ru-RU" sz="2100" b="1" dirty="0" smtClean="0">
                <a:solidFill>
                  <a:schemeClr val="tx1"/>
                </a:solidFill>
              </a:rPr>
              <a:t>серьезному увеличению </a:t>
            </a:r>
            <a:r>
              <a:rPr lang="ru-RU" sz="2100" dirty="0" smtClean="0">
                <a:solidFill>
                  <a:schemeClr val="tx1"/>
                </a:solidFill>
              </a:rPr>
              <a:t>затрат в международных перевозках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ru-RU" sz="2100" b="1" dirty="0" smtClean="0">
                <a:solidFill>
                  <a:schemeClr val="tx1"/>
                </a:solidFill>
              </a:rPr>
              <a:t>Прямые затраты </a:t>
            </a:r>
            <a:r>
              <a:rPr lang="ru-RU" sz="2100" dirty="0" smtClean="0">
                <a:solidFill>
                  <a:schemeClr val="tx1"/>
                </a:solidFill>
              </a:rPr>
              <a:t>на поручительство:</a:t>
            </a:r>
          </a:p>
          <a:p>
            <a:pPr lvl="2">
              <a:buClr>
                <a:schemeClr val="tx1"/>
              </a:buClr>
              <a:buSzPct val="100000"/>
            </a:pPr>
            <a:r>
              <a:rPr lang="ru-RU" dirty="0" smtClean="0"/>
              <a:t>Стоимость поручительства от 60 до 2820 евро</a:t>
            </a:r>
          </a:p>
          <a:p>
            <a:pPr lvl="2">
              <a:buClr>
                <a:schemeClr val="tx1"/>
              </a:buClr>
              <a:buSzPct val="100000"/>
            </a:pPr>
            <a:r>
              <a:rPr lang="ru-RU" dirty="0" smtClean="0"/>
              <a:t>Стоимость дополнительных обязательных услуг брокера составляет от 60 до 2000 евро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ru-RU" sz="3000" b="1" dirty="0" smtClean="0">
                <a:solidFill>
                  <a:schemeClr val="accent1"/>
                </a:solidFill>
              </a:rPr>
              <a:t>Итого</a:t>
            </a:r>
            <a:r>
              <a:rPr lang="en-US" sz="3000" b="1" dirty="0" smtClean="0">
                <a:solidFill>
                  <a:schemeClr val="accent1"/>
                </a:solidFill>
              </a:rPr>
              <a:t>:</a:t>
            </a:r>
            <a:r>
              <a:rPr lang="ru-RU" sz="3000" b="1" dirty="0" smtClean="0">
                <a:solidFill>
                  <a:schemeClr val="accent1"/>
                </a:solidFill>
              </a:rPr>
              <a:t> от 60 до 3000 евро за поручительство  против 50 евро за книжку МПД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ru-RU" sz="2100" b="1" dirty="0" smtClean="0">
                <a:solidFill>
                  <a:schemeClr val="tx1"/>
                </a:solidFill>
              </a:rPr>
              <a:t>Дополнительные</a:t>
            </a:r>
            <a:r>
              <a:rPr lang="ru-RU" sz="2100" dirty="0" smtClean="0">
                <a:solidFill>
                  <a:schemeClr val="tx1"/>
                </a:solidFill>
              </a:rPr>
              <a:t> затраты</a:t>
            </a:r>
          </a:p>
          <a:p>
            <a:pPr lvl="2">
              <a:buClr>
                <a:schemeClr val="tx1"/>
              </a:buClr>
              <a:buSzPct val="100000"/>
            </a:pPr>
            <a:r>
              <a:rPr lang="ru-RU" dirty="0" smtClean="0"/>
              <a:t>Изменения маршрута - в среднем 180 евро на перевозку</a:t>
            </a:r>
          </a:p>
          <a:p>
            <a:pPr lvl="2">
              <a:buClr>
                <a:schemeClr val="tx1"/>
              </a:buClr>
              <a:buSzPct val="100000"/>
            </a:pPr>
            <a:r>
              <a:rPr lang="ru-RU" dirty="0" smtClean="0"/>
              <a:t>Дополнительная административная работа по обработке документов и работе с клиентами </a:t>
            </a:r>
            <a:r>
              <a:rPr lang="en-US" dirty="0" smtClean="0"/>
              <a:t>– </a:t>
            </a:r>
            <a:r>
              <a:rPr lang="ru-RU" dirty="0" smtClean="0"/>
              <a:t>увеличение расходов на 25%</a:t>
            </a:r>
          </a:p>
          <a:p>
            <a:pPr lvl="2">
              <a:buClr>
                <a:schemeClr val="tx1"/>
              </a:buClr>
              <a:buSzPct val="100000"/>
            </a:pPr>
            <a:r>
              <a:rPr lang="ru-RU" dirty="0" smtClean="0"/>
              <a:t>Простои на границах</a:t>
            </a:r>
          </a:p>
          <a:p>
            <a:pPr lvl="1">
              <a:buClr>
                <a:schemeClr val="tx1"/>
              </a:buClr>
              <a:buSzPct val="100000"/>
              <a:buNone/>
            </a:pPr>
            <a:endParaRPr lang="ru-RU" dirty="0" smtClean="0"/>
          </a:p>
          <a:p>
            <a:pPr lvl="1">
              <a:buClr>
                <a:schemeClr val="tx1"/>
              </a:buClr>
              <a:buSzPct val="100000"/>
            </a:pPr>
            <a:endParaRPr lang="ru-RU" dirty="0" smtClean="0"/>
          </a:p>
          <a:p>
            <a:pPr lvl="1">
              <a:buClr>
                <a:schemeClr val="tx1"/>
              </a:buClr>
              <a:buSzPct val="100000"/>
            </a:pPr>
            <a:endParaRPr lang="ru-RU" dirty="0" smtClean="0"/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504" y="1052736"/>
            <a:ext cx="8568952" cy="10801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norm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/>
              <a:t>4 исследования </a:t>
            </a:r>
            <a:r>
              <a:rPr lang="ru-RU" sz="2000" dirty="0" smtClean="0"/>
              <a:t>экспертных и</a:t>
            </a:r>
            <a:r>
              <a:rPr lang="en-US" sz="2000" dirty="0" smtClean="0"/>
              <a:t> </a:t>
            </a:r>
            <a:r>
              <a:rPr lang="ru-RU" sz="2000" dirty="0" smtClean="0"/>
              <a:t>научных центров России, Беларуси, Казахстана и Дании, </a:t>
            </a:r>
            <a:r>
              <a:rPr lang="ru-RU" sz="2000" b="1" dirty="0" smtClean="0"/>
              <a:t>на основе реальных данных,</a:t>
            </a:r>
            <a:r>
              <a:rPr lang="ru-RU" sz="2000" dirty="0" smtClean="0"/>
              <a:t> полученных от перевозчиков, показали :</a:t>
            </a:r>
          </a:p>
          <a:p>
            <a:endParaRPr lang="fr-CH" sz="1800" baseline="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903663" y="6629400"/>
            <a:ext cx="133667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5027613" y="6629400"/>
            <a:ext cx="383381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040" y="143219"/>
            <a:ext cx="7501622" cy="7271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/>
              <a:t>Соглашение ШОС и перспективы развития автоперевозок и транзита на обширном пространстве между Китаем и Европой</a:t>
            </a:r>
            <a:endParaRPr lang="en-GB" sz="2000" dirty="0" smtClean="0"/>
          </a:p>
        </p:txBody>
      </p:sp>
      <p:pic>
        <p:nvPicPr>
          <p:cNvPr id="159748" name="Picture 3" descr="S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477" y="1740665"/>
            <a:ext cx="4532468" cy="364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607" y="1531344"/>
            <a:ext cx="3490866" cy="457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1030269"/>
            <a:ext cx="86772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6" name="Rectangle 25"/>
          <p:cNvSpPr/>
          <p:nvPr/>
        </p:nvSpPr>
        <p:spPr bwMode="auto">
          <a:xfrm>
            <a:off x="0" y="5214938"/>
            <a:ext cx="2395538" cy="552450"/>
          </a:xfrm>
          <a:prstGeom prst="rect">
            <a:avLst/>
          </a:prstGeom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 useBgFill="1">
        <p:nvSpPr>
          <p:cNvPr id="30" name="Rectangle 29"/>
          <p:cNvSpPr/>
          <p:nvPr/>
        </p:nvSpPr>
        <p:spPr bwMode="auto">
          <a:xfrm>
            <a:off x="0" y="5767388"/>
            <a:ext cx="2395538" cy="500062"/>
          </a:xfrm>
          <a:prstGeom prst="rect">
            <a:avLst/>
          </a:prstGeom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 useBgFill="1">
        <p:nvSpPr>
          <p:cNvPr id="32" name="Rectangle 31"/>
          <p:cNvSpPr/>
          <p:nvPr/>
        </p:nvSpPr>
        <p:spPr bwMode="auto">
          <a:xfrm>
            <a:off x="0" y="6281738"/>
            <a:ext cx="2395538" cy="547687"/>
          </a:xfrm>
          <a:prstGeom prst="rect">
            <a:avLst/>
          </a:prstGeom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 useBgFill="1">
        <p:nvSpPr>
          <p:cNvPr id="28" name="Rectangle 27"/>
          <p:cNvSpPr/>
          <p:nvPr/>
        </p:nvSpPr>
        <p:spPr bwMode="auto">
          <a:xfrm>
            <a:off x="0" y="4643438"/>
            <a:ext cx="2395538" cy="604837"/>
          </a:xfrm>
          <a:prstGeom prst="rect">
            <a:avLst/>
          </a:prstGeom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 useBgFill="1">
        <p:nvSpPr>
          <p:cNvPr id="23" name="Rectangle 22"/>
          <p:cNvSpPr/>
          <p:nvPr/>
        </p:nvSpPr>
        <p:spPr bwMode="auto">
          <a:xfrm>
            <a:off x="0" y="4076700"/>
            <a:ext cx="2395538" cy="571500"/>
          </a:xfrm>
          <a:prstGeom prst="rect">
            <a:avLst/>
          </a:prstGeom>
          <a:ln w="1270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54938" y="232708"/>
            <a:ext cx="6131024" cy="61559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300" dirty="0">
                <a:solidFill>
                  <a:schemeClr val="tx2"/>
                </a:solidFill>
                <a:latin typeface="Arial" charset="0"/>
              </a:rPr>
              <a:t>Географический охват Конвенции МДП</a:t>
            </a:r>
            <a:endParaRPr lang="en-GB" sz="23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54235" y="4084638"/>
            <a:ext cx="417513" cy="346075"/>
          </a:xfrm>
          <a:prstGeom prst="rect">
            <a:avLst/>
          </a:prstGeom>
          <a:solidFill>
            <a:srgbClr val="00B5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165253" y="4686205"/>
            <a:ext cx="417513" cy="344487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fr-C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57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187286" y="5275263"/>
            <a:ext cx="417513" cy="346075"/>
          </a:xfrm>
          <a:prstGeom prst="rect">
            <a:avLst/>
          </a:prstGeom>
          <a:solidFill>
            <a:srgbClr val="66FF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fr-C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2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198303" y="5772341"/>
            <a:ext cx="417513" cy="344488"/>
          </a:xfrm>
          <a:prstGeom prst="rect">
            <a:avLst/>
          </a:prstGeom>
          <a:solidFill>
            <a:srgbClr val="CC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fr-C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3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187288" y="6285296"/>
            <a:ext cx="417513" cy="344487"/>
          </a:xfrm>
          <a:prstGeom prst="rect">
            <a:avLst/>
          </a:prstGeom>
          <a:solidFill>
            <a:srgbClr val="FF66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fr-C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8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213" y="5248275"/>
            <a:ext cx="1979612" cy="510781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buNone/>
            </a:pPr>
            <a:r>
              <a:rPr lang="ru-RU" sz="1300" dirty="0">
                <a:solidFill>
                  <a:schemeClr val="tx2"/>
                </a:solidFill>
              </a:rPr>
              <a:t>Страны в процессе допуска</a:t>
            </a:r>
            <a:endParaRPr lang="en-GB" sz="13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4679950"/>
            <a:ext cx="2207964" cy="51078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buNone/>
            </a:pPr>
            <a:r>
              <a:rPr lang="ru-RU" sz="1300" dirty="0">
                <a:solidFill>
                  <a:schemeClr val="tx2"/>
                </a:solidFill>
              </a:rPr>
              <a:t>Страны, работающие в системе МДП</a:t>
            </a:r>
            <a:endParaRPr lang="en-GB" sz="13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4825" y="5786438"/>
            <a:ext cx="1890713" cy="510781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buNone/>
            </a:pPr>
            <a:r>
              <a:rPr lang="ru-RU" sz="1300" dirty="0">
                <a:solidFill>
                  <a:schemeClr val="tx2"/>
                </a:solidFill>
              </a:rPr>
              <a:t>Страны в процессе переговоров</a:t>
            </a:r>
            <a:endParaRPr lang="en-GB" sz="13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2425" y="6329363"/>
            <a:ext cx="2511961" cy="29238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buNone/>
            </a:pPr>
            <a:r>
              <a:rPr lang="ru-RU" sz="1300" dirty="0">
                <a:solidFill>
                  <a:schemeClr val="tx2"/>
                </a:solidFill>
              </a:rPr>
              <a:t>Заинтересованные страны</a:t>
            </a:r>
            <a:endParaRPr lang="en-GB" sz="13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437" y="4023298"/>
            <a:ext cx="1789112" cy="510781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buNone/>
            </a:pPr>
            <a:r>
              <a:rPr lang="ru-RU" sz="1300" dirty="0">
                <a:solidFill>
                  <a:schemeClr val="tx2"/>
                </a:solidFill>
              </a:rPr>
              <a:t>Договаривающиеся стороны</a:t>
            </a:r>
            <a:endParaRPr lang="en-GB" sz="1300" dirty="0">
              <a:solidFill>
                <a:schemeClr val="tx2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79512" y="1340768"/>
            <a:ext cx="87849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416806" y="4100476"/>
            <a:ext cx="288274" cy="344487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220337" y="4098638"/>
            <a:ext cx="4175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68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994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136621" y="1134852"/>
          <a:ext cx="8848725" cy="4153244"/>
        </p:xfrm>
        <a:graphic>
          <a:graphicData uri="http://schemas.openxmlformats.org/presentationml/2006/ole">
            <p:oleObj spid="_x0000_s2050" name="Chart" r:id="rId3" imgW="8848710" imgH="3905340" progId="Excel.Sheet.8">
              <p:embed/>
            </p:oleObj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98304" y="5420299"/>
            <a:ext cx="8945696" cy="1024568"/>
          </a:xfrm>
          <a:prstGeom prst="rect">
            <a:avLst/>
          </a:prstGeom>
        </p:spPr>
        <p:txBody>
          <a:bodyPr vert="horz" wrap="square" lIns="36000" tIns="4572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соглашениях и конвенциях ООН участвует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144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государства мира, число участвующих сторон постоянно растет,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что обеспечивает транспорту гармонизированное и безопасное развитие в условиях глобализации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371735" y="135071"/>
            <a:ext cx="7607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Соглашения и конвенции ООН - основа гармонизированного развития автотранспорта, транзита и евроазиатских связей </a:t>
            </a:r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565" y="116541"/>
            <a:ext cx="7223883" cy="7921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Наиболее важные конвенции ООН в области международных перевозок и транзита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72029" y="5145452"/>
            <a:ext cx="8335408" cy="11387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Европейское соглашение, касающееся работы экипажей транспортных средств, производящих международные автомобильные перевозки (ЕСТР)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sz="1600" i="1" dirty="0" smtClean="0"/>
              <a:t>European Agreement concerning the Work of Crews of Vehicles engaged in International Road Transport (</a:t>
            </a:r>
            <a:r>
              <a:rPr lang="en-US" sz="1600" b="1" i="1" dirty="0" smtClean="0"/>
              <a:t>AETR</a:t>
            </a:r>
            <a:r>
              <a:rPr lang="en-US" sz="1600" i="1" dirty="0" smtClean="0"/>
              <a:t>), 01/07/1970</a:t>
            </a:r>
            <a:endParaRPr lang="ru-RU" sz="1600" i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59176" y="2638068"/>
            <a:ext cx="8335408" cy="8617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Конвенция о договоре международной дорожной перевозки грузов (КДПГ)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sz="1600" i="1" dirty="0" smtClean="0"/>
              <a:t>Convention on the Contract for the International Carriage of Goods by Road (</a:t>
            </a:r>
            <a:r>
              <a:rPr lang="en-US" sz="1600" b="1" i="1" dirty="0" smtClean="0"/>
              <a:t>CMR</a:t>
            </a:r>
            <a:r>
              <a:rPr lang="en-US" sz="1600" i="1" dirty="0" smtClean="0"/>
              <a:t>), 19/05/1956</a:t>
            </a:r>
            <a:endParaRPr lang="ru-RU" sz="1600" i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8355" y="3887781"/>
            <a:ext cx="8335408" cy="8925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Международная конвенция о согласовании условий проведении контроля грузов на границах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sz="1600" i="1" dirty="0" smtClean="0"/>
              <a:t>International Convention on the Harmonization of Frontier Controls of Goods, 21/10/1982</a:t>
            </a:r>
            <a:endParaRPr lang="ru-RU" sz="1600" i="1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55505" y="1151837"/>
            <a:ext cx="8335408" cy="11387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Таможенная конвенция о международной перевозке грузов с применением книжки МДП, 1975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sz="1600" i="1" dirty="0" smtClean="0"/>
              <a:t>Customs Convention on the International Transport of Goods under Cover of TIR Carnets (</a:t>
            </a:r>
            <a:r>
              <a:rPr lang="en-US" sz="1600" b="1" i="1" dirty="0" smtClean="0"/>
              <a:t>TIR Convention</a:t>
            </a:r>
            <a:r>
              <a:rPr lang="en-US" sz="1600" i="1" dirty="0" smtClean="0"/>
              <a:t>), 14/11/1975</a:t>
            </a:r>
            <a:endParaRPr lang="ru-RU" sz="1600" i="1" dirty="0">
              <a:solidFill>
                <a:schemeClr val="accent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65253" y="5695721"/>
            <a:ext cx="561860" cy="1"/>
          </a:xfrm>
          <a:prstGeom prst="straightConnector1">
            <a:avLst/>
          </a:prstGeom>
          <a:ln w="539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400" y="4426944"/>
            <a:ext cx="561860" cy="1"/>
          </a:xfrm>
          <a:prstGeom prst="straightConnector1">
            <a:avLst/>
          </a:prstGeom>
          <a:ln w="539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1581" y="2987407"/>
            <a:ext cx="561860" cy="1"/>
          </a:xfrm>
          <a:prstGeom prst="straightConnector1">
            <a:avLst/>
          </a:prstGeom>
          <a:ln w="539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37711" y="1652530"/>
            <a:ext cx="561860" cy="1"/>
          </a:xfrm>
          <a:prstGeom prst="straightConnector1">
            <a:avLst/>
          </a:prstGeom>
          <a:ln w="539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Члены </a:t>
            </a:r>
            <a:r>
              <a:rPr lang="en-GB" dirty="0" smtClean="0"/>
              <a:t>IRU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125538"/>
            <a:ext cx="8785225" cy="5280025"/>
          </a:xfrm>
        </p:spPr>
        <p:txBody>
          <a:bodyPr/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3" y="1242006"/>
            <a:ext cx="9045261" cy="508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371735" y="135071"/>
            <a:ext cx="7607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Соглашения и конвенции ООН - основа гармонизированного развития автотранспорта, транзита и евроазиатских связей </a:t>
            </a:r>
            <a:endParaRPr lang="ru-RU" sz="2000" dirty="0"/>
          </a:p>
        </p:txBody>
      </p:sp>
      <p:pic>
        <p:nvPicPr>
          <p:cNvPr id="9221" name="Picture 4" descr="boo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791" y="1110982"/>
            <a:ext cx="3022600" cy="4365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22" name="Picture 5" descr="book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877" y="1525186"/>
            <a:ext cx="3024188" cy="4270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23" name="Picture 6" descr="book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9577" y="1962668"/>
            <a:ext cx="2841625" cy="4346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8304" y="5772839"/>
            <a:ext cx="5673687" cy="826265"/>
          </a:xfrm>
          <a:prstGeom prst="rect">
            <a:avLst/>
          </a:prstGeom>
        </p:spPr>
        <p:txBody>
          <a:bodyPr vert="horz" wrap="square" lIns="36000" tIns="4572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Российская Федерация является лидером в СНГ – она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присоединилась к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из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27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соглашений и конвенций ООН, регулирующих работу автотранспорта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3210" y="260648"/>
            <a:ext cx="7700790" cy="6207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3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МДП - Система международного таможенного транзита</a:t>
            </a:r>
            <a:endParaRPr lang="en-GB" sz="23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24744"/>
            <a:ext cx="7785683" cy="5280587"/>
          </a:xfrm>
        </p:spPr>
        <p:txBody>
          <a:bodyPr lIns="91440" tIns="45720" rIns="91440" bIns="45720"/>
          <a:lstStyle/>
          <a:p>
            <a:pPr>
              <a:defRPr/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Наилучший многосторонний инструмент по </a:t>
            </a:r>
            <a:r>
              <a:rPr lang="ru-RU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упрощению процедур международных перевозок, транзита и торговли</a:t>
            </a:r>
            <a:endParaRPr lang="en-GB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Основана на</a:t>
            </a:r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онвенции МДП</a:t>
            </a:r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1975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г.</a:t>
            </a:r>
            <a:endParaRPr lang="en-GB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Покрытие</a:t>
            </a:r>
            <a:r>
              <a:rPr lang="en-GB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глобальном уровне</a:t>
            </a:r>
            <a:endParaRPr lang="en-GB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мультимодального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применения</a:t>
            </a:r>
            <a:endParaRPr lang="en-GB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2579" name="Picture 4" descr="Tru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625"/>
            <a:ext cx="37766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0" name="Picture 5" descr="Car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4450" y="4292600"/>
            <a:ext cx="1435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1" name="Picture 6" descr="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8775" y="4292600"/>
            <a:ext cx="37052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over of the TIR Handbook 2005 (English version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24520" y="1010612"/>
            <a:ext cx="1404177" cy="19529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6015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welt-atlas.de/datenbank/karten/karte-5-758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333"/>
          <a:stretch>
            <a:fillRect/>
          </a:stretch>
        </p:blipFill>
        <p:spPr bwMode="auto">
          <a:xfrm>
            <a:off x="5929322" y="4357694"/>
            <a:ext cx="2880320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60840" cy="792088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глобальном уровне</a:t>
            </a:r>
            <a:r>
              <a:rPr lang="fr-CH" sz="2000" dirty="0" smtClean="0"/>
              <a:t> </a:t>
            </a:r>
            <a:r>
              <a:rPr lang="ru-RU" sz="2000" dirty="0" smtClean="0"/>
              <a:t>МДП расширяет свои границы и открывает новые возможности для международной торговли</a:t>
            </a:r>
            <a:endParaRPr lang="fr-CH" sz="20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1071546"/>
            <a:ext cx="2869962" cy="2641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Group 4"/>
          <p:cNvGrpSpPr/>
          <p:nvPr/>
        </p:nvGrpSpPr>
        <p:grpSpPr>
          <a:xfrm>
            <a:off x="428596" y="428604"/>
            <a:ext cx="3296048" cy="3528392"/>
            <a:chOff x="323528" y="476672"/>
            <a:chExt cx="3080024" cy="3528392"/>
          </a:xfrm>
        </p:grpSpPr>
        <p:pic>
          <p:nvPicPr>
            <p:cNvPr id="6" name="Picture 5" descr="TIR-Carnet-blu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28" y="476672"/>
              <a:ext cx="2034706" cy="35283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noFill/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7" name="Picture 6" descr="tir-prices-new-4v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59632" y="1772816"/>
              <a:ext cx="2143920" cy="2160000"/>
            </a:xfrm>
            <a:prstGeom prst="rect">
              <a:avLst/>
            </a:prstGeom>
          </p:spPr>
        </p:pic>
      </p:grp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714884"/>
            <a:ext cx="2980256" cy="199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news.bbcimg.co.uk/media/images/54998000/gif/_54998253_uaeii.gif"/>
          <p:cNvPicPr>
            <a:picLocks noChangeAspect="1" noChangeArrowheads="1"/>
          </p:cNvPicPr>
          <p:nvPr/>
        </p:nvPicPr>
        <p:blipFill>
          <a:blip r:embed="rId8" cstate="print"/>
          <a:srcRect l="4934" t="21930"/>
          <a:stretch>
            <a:fillRect/>
          </a:stretch>
        </p:blipFill>
        <p:spPr bwMode="auto">
          <a:xfrm>
            <a:off x="3214678" y="3429000"/>
            <a:ext cx="2752724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366092" y="188913"/>
            <a:ext cx="7623672" cy="79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 smtClean="0"/>
              <a:t>Барьеры , препятствующие развитию международных автомобильных перевозок и транзита между Европой и Азией</a:t>
            </a:r>
            <a:endParaRPr lang="en-GB" sz="2000" dirty="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3850" y="1762403"/>
            <a:ext cx="3455988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</a:t>
            </a:r>
            <a:r>
              <a:rPr lang="ru-RU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барьеры</a:t>
            </a:r>
            <a:endParaRPr lang="ru-RU" sz="1800" dirty="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921346" y="1054170"/>
            <a:ext cx="3887787" cy="1477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</a:rPr>
              <a:t>Техническая отсталость </a:t>
            </a:r>
            <a:r>
              <a:rPr lang="ru-RU" sz="1800" dirty="0" smtClean="0">
                <a:solidFill>
                  <a:schemeClr val="accent1"/>
                </a:solidFill>
              </a:rPr>
              <a:t>парка </a:t>
            </a:r>
            <a:r>
              <a:rPr lang="ru-RU" sz="1800" dirty="0">
                <a:solidFill>
                  <a:schemeClr val="accent1"/>
                </a:solidFill>
              </a:rPr>
              <a:t>автотранспортных </a:t>
            </a:r>
            <a:r>
              <a:rPr lang="ru-RU" sz="1800" dirty="0" smtClean="0">
                <a:solidFill>
                  <a:schemeClr val="accent1"/>
                </a:solidFill>
              </a:rPr>
              <a:t>средств (низкий удельный вес автомобилей классов ЕВРО-</a:t>
            </a:r>
            <a:r>
              <a:rPr lang="en-US" sz="1800" dirty="0" smtClean="0">
                <a:solidFill>
                  <a:schemeClr val="accent1"/>
                </a:solidFill>
              </a:rPr>
              <a:t>V </a:t>
            </a:r>
            <a:r>
              <a:rPr lang="ru-RU" sz="1800" dirty="0" smtClean="0">
                <a:solidFill>
                  <a:schemeClr val="accent1"/>
                </a:solidFill>
              </a:rPr>
              <a:t>и ЕВРО-</a:t>
            </a:r>
            <a:r>
              <a:rPr lang="en-US" sz="1800" dirty="0" smtClean="0">
                <a:solidFill>
                  <a:schemeClr val="accent1"/>
                </a:solidFill>
              </a:rPr>
              <a:t>VI)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779838" y="1916113"/>
            <a:ext cx="11525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4921346" y="4212099"/>
            <a:ext cx="3887787" cy="923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</a:rPr>
              <a:t>Нарушения положений международных соглашений и конвенций ООН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4910330" y="2645753"/>
            <a:ext cx="3887787" cy="1477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</a:rPr>
              <a:t>Проблемы гармонизации законодательства со стандартами и рекомендуемыми практиками, зафиксированными в конвенциях и соглашениях ООН 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4932363" y="5266560"/>
            <a:ext cx="3887787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</a:rPr>
              <a:t>Нефизические барьеры </a:t>
            </a:r>
            <a:r>
              <a:rPr lang="ru-RU" sz="1800" dirty="0">
                <a:solidFill>
                  <a:schemeClr val="accent1"/>
                </a:solidFill>
              </a:rPr>
              <a:t>в области пересечения границ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45884" y="2462635"/>
            <a:ext cx="3816350" cy="923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</a:rPr>
              <a:t>Неполное соответствие качества федеральных автомагистралей европейским стандартам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367916" y="4858055"/>
            <a:ext cx="3816350" cy="17543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</a:rPr>
              <a:t>Отсутствие качественное вспомогательной </a:t>
            </a:r>
            <a:r>
              <a:rPr lang="ru-RU" sz="1800" dirty="0">
                <a:solidFill>
                  <a:schemeClr val="accent1"/>
                </a:solidFill>
              </a:rPr>
              <a:t>придорожной </a:t>
            </a:r>
            <a:r>
              <a:rPr lang="ru-RU" sz="1800" dirty="0" smtClean="0">
                <a:solidFill>
                  <a:schemeClr val="accent1"/>
                </a:solidFill>
              </a:rPr>
              <a:t>инфраструктуры, включая безопасные парковски для грузовиков, логистические центры и др.  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4500562" y="1916113"/>
            <a:ext cx="16353" cy="3768591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4500563" y="3177755"/>
            <a:ext cx="431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 flipH="1">
            <a:off x="4140200" y="2997200"/>
            <a:ext cx="3603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H="1">
            <a:off x="4140200" y="4365625"/>
            <a:ext cx="3603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H="1">
            <a:off x="4140200" y="5300663"/>
            <a:ext cx="3603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356900" y="3493282"/>
            <a:ext cx="3816350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</a:rPr>
              <a:t>Несоответствие развития  </a:t>
            </a:r>
            <a:r>
              <a:rPr lang="ru-RU" sz="1800" dirty="0" smtClean="0">
                <a:solidFill>
                  <a:schemeClr val="accent1"/>
                </a:solidFill>
              </a:rPr>
              <a:t>дорожной инфраструктуры </a:t>
            </a:r>
            <a:r>
              <a:rPr lang="ru-RU" sz="1800" dirty="0">
                <a:solidFill>
                  <a:schemeClr val="accent1"/>
                </a:solidFill>
              </a:rPr>
              <a:t>уровню автомобилизации в городах</a:t>
            </a:r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4509744" y="5687765"/>
            <a:ext cx="431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4518925" y="4540175"/>
            <a:ext cx="431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565" y="116541"/>
            <a:ext cx="7223883" cy="7921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Комментарии бизнеса о проблемах действия Конвенции МДП в России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9093" y="1410532"/>
            <a:ext cx="86225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Согласно информации  компаний-членов АЕВ, ограничения по применению Конвенции действуют, несмотря на </a:t>
            </a:r>
            <a:r>
              <a:rPr lang="ru-RU" b="1" dirty="0" smtClean="0">
                <a:solidFill>
                  <a:schemeClr val="accent1"/>
                </a:solidFill>
              </a:rPr>
              <a:t>отсутствие каких либо правовых актов, ограничивающих применение системы МДП в Российской Федерации</a:t>
            </a:r>
            <a:r>
              <a:rPr lang="ru-RU" dirty="0" smtClean="0"/>
              <a:t>. </a:t>
            </a:r>
            <a:endParaRPr lang="en-US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Единичные случаи, когда книжки МДП по настоянию перевозчиков принимались для оформления транзита при ввозе товара в Российскую Федерацию, связаны с обязательным проведением </a:t>
            </a:r>
            <a:r>
              <a:rPr lang="ru-RU" b="1" dirty="0" smtClean="0">
                <a:solidFill>
                  <a:schemeClr val="accent1"/>
                </a:solidFill>
              </a:rPr>
              <a:t>100%-го таможенного досмотра товаров</a:t>
            </a:r>
            <a:r>
              <a:rPr lang="ru-RU" dirty="0" smtClean="0"/>
              <a:t>, который является мерой по минимизации риска .</a:t>
            </a:r>
            <a:endParaRPr lang="en-US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тех случаях, когда таможенными органами применялась такая мера, процедуры, связанные с таможенным досмотром, занимали от 3 до 8 дней, что в свою очередь приводило к неоправданным расходам перевозчиков, задержкам к поставке товаров получателям, дополнительной нагрузке на таможенные органы.</a:t>
            </a:r>
            <a:endParaRPr lang="en-US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последнее время </a:t>
            </a:r>
            <a:r>
              <a:rPr lang="ru-RU" b="1" dirty="0" smtClean="0">
                <a:solidFill>
                  <a:schemeClr val="accent1"/>
                </a:solidFill>
              </a:rPr>
              <a:t>многие импортеры требуют не использовать книжки МДП при планировании транспортных операций</a:t>
            </a:r>
            <a:r>
              <a:rPr lang="ru-RU" dirty="0" smtClean="0"/>
              <a:t>, чтобы исключить неизбежные задержки при доставке товаров и сопутствующие дополнительные издержки.</a:t>
            </a:r>
            <a:endParaRPr lang="ru-RU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New Template  Watermark 4-3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solidFill>
            <a:schemeClr val="accent3"/>
          </a:solidFill>
        </a:ln>
      </a:spPr>
      <a:bodyPr rtlCol="0" anchor="ctr">
        <a:normAutofit/>
      </a:bodyPr>
      <a:lstStyle>
        <a:defPPr algn="ctr">
          <a:defRPr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Passenger Transpor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Key messages 2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Picture 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3200" baseline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lob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cademy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IR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ustainable Developmen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Facilitation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Goods Transpor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Taxi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  Watermark 4-3</Template>
  <TotalTime>326</TotalTime>
  <Words>689</Words>
  <Application>Microsoft Office PowerPoint</Application>
  <PresentationFormat>On-screen Show (4:3)</PresentationFormat>
  <Paragraphs>83</Paragraphs>
  <Slides>13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New Template  Watermark 4-3</vt:lpstr>
      <vt:lpstr>Slides</vt:lpstr>
      <vt:lpstr>Globe</vt:lpstr>
      <vt:lpstr>Academy</vt:lpstr>
      <vt:lpstr>TIR</vt:lpstr>
      <vt:lpstr>Sustainable Development</vt:lpstr>
      <vt:lpstr>Facilitation</vt:lpstr>
      <vt:lpstr>Goods Transport</vt:lpstr>
      <vt:lpstr>Taxi</vt:lpstr>
      <vt:lpstr>Passenger Transport</vt:lpstr>
      <vt:lpstr>1_Key messages 2</vt:lpstr>
      <vt:lpstr>Picture Slides</vt:lpstr>
      <vt:lpstr>Closure page</vt:lpstr>
      <vt:lpstr>Chart</vt:lpstr>
      <vt:lpstr>Конвенции и соглашения ООН в области транспорта как инструмент расширения транзитного потенциала</vt:lpstr>
      <vt:lpstr>Slide 2</vt:lpstr>
      <vt:lpstr> Наиболее важные конвенции ООН в области международных перевозок и транзита</vt:lpstr>
      <vt:lpstr>Члены IRU</vt:lpstr>
      <vt:lpstr>Slide 5</vt:lpstr>
      <vt:lpstr>МДП - Система международного таможенного транзита</vt:lpstr>
      <vt:lpstr>На глобальном уровне МДП расширяет свои границы и открывает новые возможности для международной торговли</vt:lpstr>
      <vt:lpstr>Slide 8</vt:lpstr>
      <vt:lpstr> Комментарии бизнеса о проблемах действия Конвенции МДП в России</vt:lpstr>
      <vt:lpstr>Исследования о неприменении МДП в России</vt:lpstr>
      <vt:lpstr>Соглашение ШОС и перспективы развития автоперевозок и транзита на обширном пространстве между Китаем и Европой</vt:lpstr>
      <vt:lpstr>Географический охват Конвенции МДП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IRU 2014</dc:title>
  <dc:creator>Awatts</dc:creator>
  <cp:lastModifiedBy>eanfimova</cp:lastModifiedBy>
  <cp:revision>175</cp:revision>
  <dcterms:created xsi:type="dcterms:W3CDTF">2013-12-24T10:10:45Z</dcterms:created>
  <dcterms:modified xsi:type="dcterms:W3CDTF">2014-10-14T06:27:06Z</dcterms:modified>
</cp:coreProperties>
</file>