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5" r:id="rId5"/>
    <p:sldId id="266" r:id="rId6"/>
    <p:sldId id="270" r:id="rId7"/>
    <p:sldId id="271" r:id="rId8"/>
    <p:sldId id="268" r:id="rId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979" autoAdjust="0"/>
  </p:normalViewPr>
  <p:slideViewPr>
    <p:cSldViewPr snapToGrid="0" snapToObjects="1">
      <p:cViewPr varScale="1">
        <p:scale>
          <a:sx n="90" d="100"/>
          <a:sy n="90" d="100"/>
        </p:scale>
        <p:origin x="-12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59E-9C6E-4D79-961B-F1C034DBD2CE}" type="datetimeFigureOut">
              <a:rPr lang="nl-BE" smtClean="0"/>
              <a:pPr/>
              <a:t>2/05/2017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648A4-50EF-4F48-9412-6379C69D775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8149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794" y="1387476"/>
            <a:ext cx="423863" cy="4040188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5427663"/>
            <a:ext cx="423863" cy="14303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4" name="Bild 6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513943" y="327025"/>
            <a:ext cx="1350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647700" y="352425"/>
            <a:ext cx="13922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›</a:t>
            </a:r>
          </a:p>
        </p:txBody>
      </p:sp>
      <p:sp>
        <p:nvSpPr>
          <p:cNvPr id="3" name="Untertitel 2"/>
          <p:cNvSpPr>
            <a:spLocks/>
          </p:cNvSpPr>
          <p:nvPr userDrawn="1"/>
        </p:nvSpPr>
        <p:spPr bwMode="auto">
          <a:xfrm>
            <a:off x="1004888" y="361950"/>
            <a:ext cx="5900737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de-DE" sz="3200">
              <a:latin typeface="Calibri" pitchFamily="34" charset="0"/>
            </a:endParaRPr>
          </a:p>
        </p:txBody>
      </p:sp>
      <p:sp>
        <p:nvSpPr>
          <p:cNvPr id="2" name="Rechteck 4"/>
          <p:cNvSpPr>
            <a:spLocks noChangeArrowheads="1"/>
          </p:cNvSpPr>
          <p:nvPr userDrawn="1"/>
        </p:nvSpPr>
        <p:spPr bwMode="auto">
          <a:xfrm>
            <a:off x="794" y="0"/>
            <a:ext cx="423863" cy="1387475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3862" y="1386000"/>
            <a:ext cx="8726400" cy="40433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15" name="Titel 1"/>
          <p:cNvSpPr>
            <a:spLocks noGrp="1"/>
          </p:cNvSpPr>
          <p:nvPr>
            <p:ph type="ctrTitle"/>
          </p:nvPr>
        </p:nvSpPr>
        <p:spPr bwMode="auto">
          <a:xfrm>
            <a:off x="1076400" y="1690688"/>
            <a:ext cx="8031163" cy="3438522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Implementing New Mobility Schemes: Impact on Business,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Operations and Regulation</a:t>
            </a:r>
          </a:p>
        </p:txBody>
      </p:sp>
      <p:sp>
        <p:nvSpPr>
          <p:cNvPr id="13319" name="Textfeld 9"/>
          <p:cNvSpPr txBox="1">
            <a:spLocks noChangeArrowheads="1"/>
          </p:cNvSpPr>
          <p:nvPr/>
        </p:nvSpPr>
        <p:spPr bwMode="auto">
          <a:xfrm>
            <a:off x="1076324" y="2402217"/>
            <a:ext cx="1333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  <a:latin typeface="Calibri" pitchFamily="34" charset="0"/>
              </a:rPr>
              <a:t>03.05.2017, </a:t>
            </a:r>
            <a:r>
              <a:rPr lang="de-DE" sz="1400" dirty="0" err="1" smtClean="0">
                <a:solidFill>
                  <a:srgbClr val="FFFFFF"/>
                </a:solidFill>
                <a:latin typeface="Calibri" pitchFamily="34" charset="0"/>
              </a:rPr>
              <a:t>Brussels</a:t>
            </a:r>
            <a:endParaRPr lang="de-DE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20" name="Untertitel 2_"/>
          <p:cNvSpPr txBox="1">
            <a:spLocks/>
          </p:cNvSpPr>
          <p:nvPr/>
        </p:nvSpPr>
        <p:spPr bwMode="auto">
          <a:xfrm>
            <a:off x="1008063" y="6035675"/>
            <a:ext cx="59007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400" dirty="0" smtClean="0">
                <a:solidFill>
                  <a:srgbClr val="898989"/>
                </a:solidFill>
                <a:latin typeface="Calibri" pitchFamily="34" charset="0"/>
              </a:rPr>
              <a:t>Josef Schneider // </a:t>
            </a:r>
            <a:r>
              <a:rPr lang="de-DE" sz="1400" b="1" dirty="0" smtClean="0">
                <a:solidFill>
                  <a:srgbClr val="898989"/>
                </a:solidFill>
                <a:latin typeface="Calibri" pitchFamily="34" charset="0"/>
              </a:rPr>
              <a:t>EUROPEAN PASSENGERS‘ FEDERATION </a:t>
            </a:r>
            <a:r>
              <a:rPr lang="de-DE" sz="1400" dirty="0">
                <a:solidFill>
                  <a:srgbClr val="898989"/>
                </a:solidFill>
                <a:latin typeface="Calibri" pitchFamily="34" charset="0"/>
              </a:rPr>
              <a:t>// www.epf.eu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itel 1_"/>
          <p:cNvSpPr txBox="1">
            <a:spLocks/>
          </p:cNvSpPr>
          <p:nvPr/>
        </p:nvSpPr>
        <p:spPr bwMode="auto">
          <a:xfrm>
            <a:off x="1008063" y="214313"/>
            <a:ext cx="5167312" cy="8239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Mobility-as-a-Service</a:t>
            </a:r>
            <a:endParaRPr lang="en-GB" sz="14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el 1"/>
          <p:cNvSpPr>
            <a:spLocks noGrp="1"/>
          </p:cNvSpPr>
          <p:nvPr>
            <p:ph type="ctrTitle"/>
          </p:nvPr>
        </p:nvSpPr>
        <p:spPr bwMode="auto">
          <a:xfrm>
            <a:off x="1008063" y="214313"/>
            <a:ext cx="5167312" cy="8239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rgbClr val="7F7F7F"/>
                </a:solidFill>
              </a:rPr>
              <a:t>EPF MAP </a:t>
            </a:r>
            <a:br>
              <a:rPr lang="en-GB" sz="2000" b="1" dirty="0" smtClean="0">
                <a:solidFill>
                  <a:srgbClr val="7F7F7F"/>
                </a:solidFill>
              </a:rPr>
            </a:br>
            <a:r>
              <a:rPr lang="en-GB" sz="1400" dirty="0" smtClean="0">
                <a:solidFill>
                  <a:srgbClr val="7F7F7F"/>
                </a:solidFill>
              </a:rPr>
              <a:t>May 2017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903600" y="1900800"/>
            <a:ext cx="25158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smtClean="0">
                <a:solidFill>
                  <a:schemeClr val="tx2"/>
                </a:solidFill>
                <a:latin typeface="Calibri" pitchFamily="34" charset="0"/>
              </a:rPr>
              <a:t>38 </a:t>
            </a: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member organisations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Calibri" pitchFamily="34" charset="0"/>
              </a:rPr>
              <a:t>21 countries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842"/>
          <a:stretch/>
        </p:blipFill>
        <p:spPr>
          <a:xfrm>
            <a:off x="2436315" y="1430338"/>
            <a:ext cx="6707685" cy="542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27000"/>
            <a:ext cx="587851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WHAT IS THE EUROPEAN PASSENGERS’ FEDERATION?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24800" y="1385888"/>
            <a:ext cx="8726400" cy="547211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6" name="Untertitel 2"/>
          <p:cNvSpPr txBox="1">
            <a:spLocks/>
          </p:cNvSpPr>
          <p:nvPr/>
        </p:nvSpPr>
        <p:spPr bwMode="auto">
          <a:xfrm>
            <a:off x="903288" y="1900238"/>
            <a:ext cx="774223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founded 2002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the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European umbrella organisation of national </a:t>
            </a:r>
            <a:b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and regional passengers’ organisations</a:t>
            </a:r>
            <a:endParaRPr lang="en-GB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financed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by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its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member organisations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representing passengers’ views at the European level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dealing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with all modes of public transport such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as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local transport, railways,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buses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, aviation and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maritime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transport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Passengers needs</a:t>
            </a:r>
            <a:b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</a:b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Information before the journey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7225" y="1724025"/>
            <a:ext cx="38766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qualified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complete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understandable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useful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free of barriers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consistent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reliable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38" y="2564904"/>
            <a:ext cx="4189913" cy="30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otolia_24021548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2473729"/>
            <a:ext cx="4211066" cy="3158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64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Passengers needs</a:t>
            </a:r>
            <a:b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</a:b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Ticketing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67544" y="1628489"/>
            <a:ext cx="432047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give a full choice of possible </a:t>
            </a:r>
            <a:b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   offers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best price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quality of service</a:t>
            </a:r>
          </a:p>
          <a:p>
            <a:pPr lvl="1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flexibility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first choice: one through ticket door </a:t>
            </a:r>
            <a:b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    to door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second choice: all tickets for the </a:t>
            </a:r>
            <a:b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    whole journey. All tickets together </a:t>
            </a:r>
            <a:b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    as one single contract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as an absolutely minimum: full</a:t>
            </a:r>
            <a:b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   information about the whole journey</a:t>
            </a:r>
          </a:p>
        </p:txBody>
      </p:sp>
      <p:pic>
        <p:nvPicPr>
          <p:cNvPr id="9" name="Picture 3" descr="C:\Users\Christopher C Irwin\Pictures\EPF\imagesCALWXY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790" y="2667145"/>
            <a:ext cx="42705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PLAN B - IF THINGS GO WRONG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67544" y="2299046"/>
            <a:ext cx="432047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Need for real-time information, clear and audible announcements.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on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an international 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journey,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use of more than one language.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Helpful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and visible staff, aware of passenger rights, using initiative.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Assistance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to reach the destination.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Investment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in the necessary hardware, software and training. </a:t>
            </a:r>
          </a:p>
        </p:txBody>
      </p:sp>
      <p:pic>
        <p:nvPicPr>
          <p:cNvPr id="1026" name="Picture 2" descr="Bildergebnis für Taxi am Bahnh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381477"/>
            <a:ext cx="4273120" cy="32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0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1008063" y="130175"/>
            <a:ext cx="5962650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suggestions</a:t>
            </a:r>
            <a:endParaRPr lang="en-GB" sz="2000" b="1" dirty="0" smtClean="0">
              <a:solidFill>
                <a:schemeClr val="accent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28625" y="1428750"/>
            <a:ext cx="4468813" cy="542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87265" y="1778738"/>
            <a:ext cx="4320479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there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is a strong need for open data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not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everything needs to be open 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   source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but passenger related data 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   should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be freely accessible:</a:t>
            </a:r>
          </a:p>
          <a:p>
            <a:pPr marL="742950" lvl="1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Timetables</a:t>
            </a:r>
          </a:p>
          <a:p>
            <a:pPr marL="742950" lvl="1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Real time information</a:t>
            </a:r>
          </a:p>
          <a:p>
            <a:pPr marL="742950" lvl="1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Delay data</a:t>
            </a:r>
          </a:p>
          <a:p>
            <a:pPr marL="742950" lvl="1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transport composition 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and </a:t>
            </a: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occupation</a:t>
            </a:r>
            <a:endParaRPr lang="en-US" dirty="0">
              <a:solidFill>
                <a:prstClr val="white"/>
              </a:solidFill>
              <a:latin typeface="Calibri" pitchFamily="34" charset="0"/>
            </a:endParaRPr>
          </a:p>
          <a:p>
            <a:pPr marL="742950" lvl="1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wayfinding</a:t>
            </a:r>
          </a:p>
          <a:p>
            <a:pPr defTabSz="9144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Promote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initiatives to develop 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</a:rPr>
              <a:t>    products </a:t>
            </a:r>
            <a:r>
              <a:rPr lang="en-US" sz="2000" dirty="0">
                <a:solidFill>
                  <a:prstClr val="white"/>
                </a:solidFill>
                <a:latin typeface="Calibri" pitchFamily="34" charset="0"/>
              </a:rPr>
              <a:t>for passengers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57" y="1863911"/>
            <a:ext cx="1875999" cy="24119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13" y="3486444"/>
            <a:ext cx="1757265" cy="284783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611" y="1364140"/>
            <a:ext cx="1179058" cy="21223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513" y="4441371"/>
            <a:ext cx="1332926" cy="21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3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008063" y="146050"/>
            <a:ext cx="5199062" cy="920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Thank you for your attention! 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pic>
        <p:nvPicPr>
          <p:cNvPr id="18441" name="Picture 9" descr="Fotolia_20433170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28750"/>
            <a:ext cx="8729662" cy="5429250"/>
          </a:xfrm>
          <a:prstGeom prst="rect">
            <a:avLst/>
          </a:prstGeom>
          <a:noFill/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387475"/>
            <a:ext cx="9144000" cy="42863"/>
          </a:xfrm>
          <a:prstGeom prst="rect">
            <a:avLst/>
          </a:prstGeom>
          <a:solidFill>
            <a:schemeClr val="accent1"/>
          </a:solidFill>
          <a:ln w="63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586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Office-Design</vt:lpstr>
      <vt:lpstr>Implementing New Mobility Schemes: Impact on Business,  Operations and Regulation</vt:lpstr>
      <vt:lpstr>EPF MAP  May 2017</vt:lpstr>
      <vt:lpstr>WHAT IS THE EUROPEAN PASSENGERS’ FEDERATION?</vt:lpstr>
      <vt:lpstr>Passengers needs Information before the journey</vt:lpstr>
      <vt:lpstr>Passengers needs Ticketing</vt:lpstr>
      <vt:lpstr>PLAN B - IF THINGS GO WRONG</vt:lpstr>
      <vt:lpstr>suggestions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</dc:title>
  <dc:creator>EPF</dc:creator>
  <cp:lastModifiedBy>mgiannini</cp:lastModifiedBy>
  <cp:revision>46</cp:revision>
  <dcterms:created xsi:type="dcterms:W3CDTF">2012-11-26T18:30:12Z</dcterms:created>
  <dcterms:modified xsi:type="dcterms:W3CDTF">2017-05-02T20:04:37Z</dcterms:modified>
</cp:coreProperties>
</file>