
<file path=[Content_Types].xml><?xml version="1.0" encoding="utf-8"?>
<Types xmlns="http://schemas.openxmlformats.org/package/2006/content-types">
  <Default Extension="xml" ContentType="application/xml"/>
  <Default Extension="xlsx" ContentType="application/vnd.openxmlformats-officedocument.spreadsheetml.sheet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774" r:id="rId2"/>
    <p:sldMasterId id="2147483783" r:id="rId3"/>
    <p:sldMasterId id="2147483793" r:id="rId4"/>
    <p:sldMasterId id="2147483812" r:id="rId5"/>
    <p:sldMasterId id="2147483847" r:id="rId6"/>
    <p:sldMasterId id="2147483864" r:id="rId7"/>
    <p:sldMasterId id="2147483874" r:id="rId8"/>
  </p:sldMasterIdLst>
  <p:notesMasterIdLst>
    <p:notesMasterId r:id="rId21"/>
  </p:notesMasterIdLst>
  <p:sldIdLst>
    <p:sldId id="306" r:id="rId9"/>
    <p:sldId id="368" r:id="rId10"/>
    <p:sldId id="369" r:id="rId11"/>
    <p:sldId id="373" r:id="rId12"/>
    <p:sldId id="380" r:id="rId13"/>
    <p:sldId id="378" r:id="rId14"/>
    <p:sldId id="381" r:id="rId15"/>
    <p:sldId id="379" r:id="rId16"/>
    <p:sldId id="383" r:id="rId17"/>
    <p:sldId id="386" r:id="rId18"/>
    <p:sldId id="384" r:id="rId19"/>
    <p:sldId id="365" r:id="rId20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9"/>
  </p:normalViewPr>
  <p:slideViewPr>
    <p:cSldViewPr>
      <p:cViewPr varScale="1">
        <p:scale>
          <a:sx n="56" d="100"/>
          <a:sy n="56" d="100"/>
        </p:scale>
        <p:origin x="792" y="200"/>
      </p:cViewPr>
      <p:guideLst>
        <p:guide orient="horz" pos="2880"/>
        <p:guide pos="2160"/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20" Type="http://schemas.openxmlformats.org/officeDocument/2006/relationships/slide" Target="slides/slide12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73648227745"/>
          <c:y val="0.0524612040888077"/>
          <c:w val="0.843256765879054"/>
          <c:h val="0.832604879223555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Trips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8B2-4A4A-A630-B27D5039053C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8B2-4A4A-A630-B27D5039053C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F8B-43CA-8284-B1517BE22C79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F8B-43CA-8284-B1517BE22C7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F8B-43CA-8284-B1517BE22C7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F8B-43CA-8284-B1517BE22C79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717-4BA1-9C47-09EBEC85972C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1ED7-41EE-81B7-3AF331536B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Taul1!$A$2:$A$5</c:f>
              <c:strCache>
                <c:ptCount val="4"/>
                <c:pt idx="0">
                  <c:v>PT</c:v>
                </c:pt>
                <c:pt idx="1">
                  <c:v>Private Car</c:v>
                </c:pt>
                <c:pt idx="2">
                  <c:v>Taxi</c:v>
                </c:pt>
                <c:pt idx="3">
                  <c:v>Rental Car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94.0</c:v>
                </c:pt>
                <c:pt idx="1">
                  <c:v>25.0</c:v>
                </c:pt>
                <c:pt idx="2">
                  <c:v>6.0</c:v>
                </c:pt>
                <c:pt idx="3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B2-4A4A-A630-B27D5039053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919964616932"/>
          <c:y val="0.833483817813809"/>
          <c:w val="0.774536658610892"/>
          <c:h val="0.1463101603143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"/>
          <c:y val="0.0633140347708988"/>
          <c:w val="0.937222584532766"/>
          <c:h val="0.779946636943452"/>
        </c:manualLayout>
      </c:layout>
      <c:pieChart>
        <c:varyColors val="1"/>
        <c:ser>
          <c:idx val="0"/>
          <c:order val="0"/>
          <c:tx>
            <c:strRef>
              <c:f>Taul1!$B$1</c:f>
              <c:strCache>
                <c:ptCount val="1"/>
                <c:pt idx="0">
                  <c:v>Modal split in Helsinki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B72-481E-8864-F81E268C58DE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B72-481E-8864-F81E268C58DE}"/>
              </c:ext>
            </c:extLst>
          </c:dPt>
          <c:dPt>
            <c:idx val="2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B72-481E-8864-F81E268C58DE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B72-481E-8864-F81E268C58DE}"/>
              </c:ext>
            </c:extLst>
          </c:dPt>
          <c:dLbls>
            <c:dLbl>
              <c:idx val="0"/>
              <c:layout>
                <c:manualLayout>
                  <c:x val="-0.160611034736879"/>
                  <c:y val="0.07290479442307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B72-481E-8864-F81E268C58D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693547650000158"/>
                  <c:y val="0.14580958884614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B72-481E-8864-F81E268C58D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Taul1!$A$2:$A$5</c:f>
              <c:strCache>
                <c:ptCount val="4"/>
                <c:pt idx="0">
                  <c:v>PT</c:v>
                </c:pt>
                <c:pt idx="1">
                  <c:v>Private Car</c:v>
                </c:pt>
                <c:pt idx="2">
                  <c:v>Bike</c:v>
                </c:pt>
                <c:pt idx="3">
                  <c:v>Other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33.0</c:v>
                </c:pt>
                <c:pt idx="1">
                  <c:v>28.0</c:v>
                </c:pt>
                <c:pt idx="2">
                  <c:v>6.0</c:v>
                </c:pt>
                <c:pt idx="3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72-481E-8864-F81E268C58D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55174402946873"/>
          <c:y val="0.866369273182969"/>
          <c:w val="0.854681216700444"/>
          <c:h val="0.069620969217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Spending per month in €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Taul1!$A$2:$A$3</c:f>
              <c:strCache>
                <c:ptCount val="2"/>
                <c:pt idx="0">
                  <c:v>Average all </c:v>
                </c:pt>
                <c:pt idx="1">
                  <c:v>Average Whim users</c:v>
                </c:pt>
              </c:strCache>
            </c:strRef>
          </c:cat>
          <c:val>
            <c:numRef>
              <c:f>Taul1!$B$2:$B$3</c:f>
              <c:numCache>
                <c:formatCode>General</c:formatCode>
                <c:ptCount val="2"/>
                <c:pt idx="0">
                  <c:v>31.0</c:v>
                </c:pt>
                <c:pt idx="1">
                  <c:v>125.0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2F-425B-AAC3-68D03BB4B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1806320"/>
        <c:axId val="461809696"/>
      </c:barChart>
      <c:catAx>
        <c:axId val="46180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809696"/>
        <c:crosses val="autoZero"/>
        <c:auto val="1"/>
        <c:lblAlgn val="ctr"/>
        <c:lblOffset val="100"/>
        <c:noMultiLvlLbl val="0"/>
      </c:catAx>
      <c:valAx>
        <c:axId val="46180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80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fi-FI" sz="4800" b="1" baseline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Number</a:t>
            </a:r>
            <a:r>
              <a:rPr lang="fi-FI" sz="4800" b="1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taxi </a:t>
            </a:r>
            <a:r>
              <a:rPr lang="fi-FI" sz="4800" b="1" baseline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trips</a:t>
            </a:r>
            <a:r>
              <a:rPr lang="fi-FI" sz="4800" b="1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fi-FI" sz="4800" b="1" baseline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user</a:t>
            </a:r>
            <a:r>
              <a:rPr lang="fi-FI" sz="4800" b="1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per </a:t>
            </a:r>
            <a:r>
              <a:rPr lang="fi-FI" sz="4800" b="1" baseline="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month</a:t>
            </a:r>
            <a:r>
              <a:rPr lang="fi-FI" sz="4800" b="1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endParaRPr lang="fi-FI" sz="4800" b="1" baseline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152508110343417"/>
          <c:y val="0.0253275130310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Before Whim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</c:f>
              <c:strCache>
                <c:ptCount val="1"/>
                <c:pt idx="0">
                  <c:v>Number of trips</c:v>
                </c:pt>
              </c:strCache>
            </c:strRef>
          </c:cat>
          <c:val>
            <c:numRef>
              <c:f>Taul1!$B$2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44-47E4-B65F-9D46F96EC362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Whim users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1" i="1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</c:f>
              <c:strCache>
                <c:ptCount val="1"/>
                <c:pt idx="0">
                  <c:v>Number of trips</c:v>
                </c:pt>
              </c:strCache>
            </c:strRef>
          </c:cat>
          <c:val>
            <c:numRef>
              <c:f>Taul1!$C$2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44-47E4-B65F-9D46F96EC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2207552"/>
        <c:axId val="462210032"/>
      </c:barChart>
      <c:catAx>
        <c:axId val="462207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2210032"/>
        <c:crosses val="autoZero"/>
        <c:auto val="1"/>
        <c:lblAlgn val="ctr"/>
        <c:lblOffset val="100"/>
        <c:noMultiLvlLbl val="0"/>
      </c:catAx>
      <c:valAx>
        <c:axId val="462210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20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762745546529"/>
          <c:y val="0.940895857922088"/>
          <c:w val="0.775015428040168"/>
          <c:h val="0.035603375858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BBD28-7B51-8A4D-ADBD-62F23A6BAF73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FB95E-1926-C345-9385-DBE38F161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1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8B820-CD02-8041-9847-12FCF8DB5F52}" type="slidenum">
              <a:rPr lang="fi-FI" smtClean="0">
                <a:solidFill>
                  <a:prstClr val="black"/>
                </a:solidFill>
              </a:rPr>
              <a:pPr/>
              <a:t>6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79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8B820-CD02-8041-9847-12FCF8DB5F52}" type="slidenum">
              <a:rPr lang="fi-FI" smtClean="0">
                <a:solidFill>
                  <a:prstClr val="black"/>
                </a:solidFill>
              </a:rPr>
              <a:pPr/>
              <a:t>12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1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jp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jp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jpg"/><Relationship Id="rId3" Type="http://schemas.openxmlformats.org/officeDocument/2006/relationships/image" Target="../media/image2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jp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jp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9.jp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jp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jp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jp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jp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jp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808" y="3513230"/>
            <a:ext cx="17088485" cy="2424181"/>
          </a:xfrm>
        </p:spPr>
        <p:txBody>
          <a:bodyPr>
            <a:normAutofit/>
          </a:bodyPr>
          <a:lstStyle>
            <a:lvl1pPr>
              <a:defRPr sz="9234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>
            <a:normAutofit/>
          </a:bodyPr>
          <a:lstStyle>
            <a:lvl1pPr marL="0" indent="0" algn="ctr">
              <a:buNone/>
              <a:defRPr sz="6156">
                <a:solidFill>
                  <a:srgbClr val="FFFFFF"/>
                </a:solidFill>
                <a:latin typeface="Arial"/>
                <a:cs typeface="Arial"/>
              </a:defRPr>
            </a:lvl1pPr>
            <a:lvl2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naps.</a:t>
            </a:r>
            <a:endParaRPr lang="fi-FI" dirty="0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city_bik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neak_peak_slide_p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m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3" y="1"/>
            <a:ext cx="20299557" cy="114054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-1" y="0"/>
            <a:ext cx="20104102" cy="1130935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5277" dirty="0">
              <a:solidFill>
                <a:prstClr val="white"/>
              </a:solidFill>
              <a:latin typeface="Industry Book" charset="0"/>
              <a:ea typeface="Industry Book" charset="0"/>
              <a:cs typeface="Industry Book" charset="0"/>
            </a:endParaRPr>
          </a:p>
        </p:txBody>
      </p:sp>
      <p:pic>
        <p:nvPicPr>
          <p:cNvPr id="8" name="Kuva 7" descr="road_map_arr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937"/>
            <a:ext cx="20104100" cy="1130878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turkoosi_kollaasi_4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05205" y="4432115"/>
            <a:ext cx="18093690" cy="188489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709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pic>
        <p:nvPicPr>
          <p:cNvPr id="12" name="Kuva 11" descr="maa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4" y="10523981"/>
            <a:ext cx="3088521" cy="64400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u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car_keys_dr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neak_peak_slide_p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m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3" y="-1"/>
            <a:ext cx="20299557" cy="114054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-1" y="0"/>
            <a:ext cx="20104102" cy="1130935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5277" dirty="0">
              <a:solidFill>
                <a:prstClr val="white"/>
              </a:solidFill>
              <a:latin typeface="Industry Book" charset="0"/>
              <a:ea typeface="Industry Book" charset="0"/>
              <a:cs typeface="Industry Book" charset="0"/>
            </a:endParaRPr>
          </a:p>
        </p:txBody>
      </p:sp>
      <p:pic>
        <p:nvPicPr>
          <p:cNvPr id="8" name="Kuva 7" descr="road_map_arr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939"/>
            <a:ext cx="20104100" cy="1130878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turkoosi_kollaasi_4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05205" y="4432115"/>
            <a:ext cx="18093690" cy="188489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709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pic>
        <p:nvPicPr>
          <p:cNvPr id="12" name="Kuva 11" descr="maa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1" y="10523981"/>
            <a:ext cx="3088521" cy="64400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808" y="3514978"/>
            <a:ext cx="17088485" cy="242243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0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05205" y="2638852"/>
            <a:ext cx="8879311" cy="7462775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219584" y="2638852"/>
            <a:ext cx="8879311" cy="7462775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subur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69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397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4397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4397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4397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4397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809807"/>
            <a:ext cx="8882802" cy="2778470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05205" y="3588278"/>
            <a:ext cx="8882802" cy="6513348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10212607" y="809807"/>
            <a:ext cx="8886291" cy="2778470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10212607" y="3588278"/>
            <a:ext cx="8886291" cy="6513348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05208" y="450284"/>
            <a:ext cx="6614110" cy="1916305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60145" y="450284"/>
            <a:ext cx="11238750" cy="9651342"/>
          </a:xfrm>
        </p:spPr>
        <p:txBody>
          <a:bodyPr/>
          <a:lstStyle>
            <a:lvl1pPr>
              <a:defRPr sz="7036"/>
            </a:lvl1pPr>
            <a:lvl2pPr>
              <a:defRPr sz="6156"/>
            </a:lvl2pPr>
            <a:lvl3pPr>
              <a:defRPr sz="5277"/>
            </a:lvl3pPr>
            <a:lvl4pPr>
              <a:defRPr sz="4397"/>
            </a:lvl4pPr>
            <a:lvl5pPr>
              <a:defRPr sz="4397"/>
            </a:lvl5pPr>
            <a:lvl6pPr>
              <a:defRPr sz="4397"/>
            </a:lvl6pPr>
            <a:lvl7pPr>
              <a:defRPr sz="4397"/>
            </a:lvl7pPr>
            <a:lvl8pPr>
              <a:defRPr sz="4397"/>
            </a:lvl8pPr>
            <a:lvl9pPr>
              <a:defRPr sz="439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05208" y="2366586"/>
            <a:ext cx="6614110" cy="7735037"/>
          </a:xfrm>
        </p:spPr>
        <p:txBody>
          <a:bodyPr/>
          <a:lstStyle>
            <a:lvl1pPr marL="0" indent="0">
              <a:buNone/>
              <a:defRPr sz="3078"/>
            </a:lvl1pPr>
            <a:lvl2pPr marL="1005176" indent="0">
              <a:buNone/>
              <a:defRPr sz="2638"/>
            </a:lvl2pPr>
            <a:lvl3pPr marL="2010351" indent="0">
              <a:buNone/>
              <a:defRPr sz="2199"/>
            </a:lvl3pPr>
            <a:lvl4pPr marL="3015525" indent="0">
              <a:buNone/>
              <a:defRPr sz="1979"/>
            </a:lvl4pPr>
            <a:lvl5pPr marL="4020699" indent="0">
              <a:buNone/>
              <a:defRPr sz="1979"/>
            </a:lvl5pPr>
            <a:lvl6pPr marL="5025874" indent="0">
              <a:buNone/>
              <a:defRPr sz="1979"/>
            </a:lvl6pPr>
            <a:lvl7pPr marL="6031050" indent="0">
              <a:buNone/>
              <a:defRPr sz="1979"/>
            </a:lvl7pPr>
            <a:lvl8pPr marL="7036224" indent="0">
              <a:buNone/>
              <a:defRPr sz="1979"/>
            </a:lvl8pPr>
            <a:lvl9pPr marL="8041399" indent="0">
              <a:buNone/>
              <a:defRPr sz="197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40544" y="7916547"/>
            <a:ext cx="12062460" cy="935465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940544" y="1012257"/>
            <a:ext cx="12062460" cy="6785610"/>
          </a:xfrm>
        </p:spPr>
        <p:txBody>
          <a:bodyPr/>
          <a:lstStyle>
            <a:lvl1pPr marL="0" indent="0">
              <a:buNone/>
              <a:defRPr sz="7036"/>
            </a:lvl1pPr>
            <a:lvl2pPr marL="1005176" indent="0">
              <a:buNone/>
              <a:defRPr sz="6156"/>
            </a:lvl2pPr>
            <a:lvl3pPr marL="2010351" indent="0">
              <a:buNone/>
              <a:defRPr sz="5277"/>
            </a:lvl3pPr>
            <a:lvl4pPr marL="3015525" indent="0">
              <a:buNone/>
              <a:defRPr sz="4397"/>
            </a:lvl4pPr>
            <a:lvl5pPr marL="4020699" indent="0">
              <a:buNone/>
              <a:defRPr sz="4397"/>
            </a:lvl5pPr>
            <a:lvl6pPr marL="5025874" indent="0">
              <a:buNone/>
              <a:defRPr sz="4397"/>
            </a:lvl6pPr>
            <a:lvl7pPr marL="6031050" indent="0">
              <a:buNone/>
              <a:defRPr sz="4397"/>
            </a:lvl7pPr>
            <a:lvl8pPr marL="7036224" indent="0">
              <a:buNone/>
              <a:defRPr sz="4397"/>
            </a:lvl8pPr>
            <a:lvl9pPr marL="8041399" indent="0">
              <a:buNone/>
              <a:defRPr sz="4397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3940544" y="8852012"/>
            <a:ext cx="12062460" cy="1326405"/>
          </a:xfrm>
        </p:spPr>
        <p:txBody>
          <a:bodyPr/>
          <a:lstStyle>
            <a:lvl1pPr marL="0" indent="0">
              <a:buNone/>
              <a:defRPr sz="3078"/>
            </a:lvl1pPr>
            <a:lvl2pPr marL="1005176" indent="0">
              <a:buNone/>
              <a:defRPr sz="2638"/>
            </a:lvl2pPr>
            <a:lvl3pPr marL="2010351" indent="0">
              <a:buNone/>
              <a:defRPr sz="2199"/>
            </a:lvl3pPr>
            <a:lvl4pPr marL="3015525" indent="0">
              <a:buNone/>
              <a:defRPr sz="1979"/>
            </a:lvl4pPr>
            <a:lvl5pPr marL="4020699" indent="0">
              <a:buNone/>
              <a:defRPr sz="1979"/>
            </a:lvl5pPr>
            <a:lvl6pPr marL="5025874" indent="0">
              <a:buNone/>
              <a:defRPr sz="1979"/>
            </a:lvl6pPr>
            <a:lvl7pPr marL="6031050" indent="0">
              <a:buNone/>
              <a:defRPr sz="1979"/>
            </a:lvl7pPr>
            <a:lvl8pPr marL="7036224" indent="0">
              <a:buNone/>
              <a:defRPr sz="1979"/>
            </a:lvl8pPr>
            <a:lvl9pPr marL="8041399" indent="0">
              <a:buNone/>
              <a:defRPr sz="197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58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u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8" y="3505900"/>
            <a:ext cx="17088485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7"/>
            <a:ext cx="140728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47264F">
                    <a:tint val="75000"/>
                  </a:srgbClr>
                </a:solidFill>
              </a:rPr>
              <a:pPr/>
              <a:t>5/2/17</a:t>
            </a:fld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0963" y="930417"/>
            <a:ext cx="19282178" cy="907804"/>
          </a:xfrm>
        </p:spPr>
        <p:txBody>
          <a:bodyPr lIns="0" tIns="0" rIns="0" bIns="0"/>
          <a:lstStyle>
            <a:lvl1pPr>
              <a:defRPr sz="5899" b="0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47264F">
                    <a:tint val="75000"/>
                  </a:srgbClr>
                </a:solidFill>
              </a:rPr>
              <a:pPr/>
              <a:t>5/2/17</a:t>
            </a:fld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 lang="uk-UA"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0963" y="930417"/>
            <a:ext cx="19282178" cy="907804"/>
          </a:xfrm>
        </p:spPr>
        <p:txBody>
          <a:bodyPr lIns="0" tIns="0" rIns="0" bIns="0"/>
          <a:lstStyle>
            <a:lvl1pPr>
              <a:defRPr sz="5899" b="0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2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2"/>
            <a:ext cx="87452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47264F">
                    <a:tint val="75000"/>
                  </a:srgbClr>
                </a:solidFill>
              </a:rPr>
              <a:pPr/>
              <a:t>5/2/17</a:t>
            </a:fld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onthemove_escala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88085" y="7267307"/>
            <a:ext cx="17088485" cy="2246162"/>
          </a:xfrm>
        </p:spPr>
        <p:txBody>
          <a:bodyPr anchor="t"/>
          <a:lstStyle>
            <a:lvl1pPr algn="l">
              <a:defRPr sz="8794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88085" y="4793386"/>
            <a:ext cx="17088485" cy="2473919"/>
          </a:xfrm>
        </p:spPr>
        <p:txBody>
          <a:bodyPr anchor="b"/>
          <a:lstStyle>
            <a:lvl1pPr marL="0" indent="0">
              <a:buNone/>
              <a:defRPr sz="4397">
                <a:solidFill>
                  <a:schemeClr val="tx1">
                    <a:tint val="75000"/>
                  </a:schemeClr>
                </a:solidFill>
              </a:defRPr>
            </a:lvl1pPr>
            <a:lvl2pPr marL="1005200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2010400" indent="0">
              <a:buNone/>
              <a:defRPr sz="3518">
                <a:solidFill>
                  <a:schemeClr val="tx1">
                    <a:tint val="75000"/>
                  </a:schemeClr>
                </a:solidFill>
              </a:defRPr>
            </a:lvl3pPr>
            <a:lvl4pPr marL="30156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4pPr>
            <a:lvl5pPr marL="40208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5pPr>
            <a:lvl6pPr marL="50260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6pPr>
            <a:lvl7pPr marL="60312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7pPr>
            <a:lvl8pPr marL="70363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8pPr>
            <a:lvl9pPr marL="80415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0963" y="930417"/>
            <a:ext cx="19282178" cy="907804"/>
          </a:xfrm>
        </p:spPr>
        <p:txBody>
          <a:bodyPr lIns="0" tIns="0" rIns="0" bIns="0"/>
          <a:lstStyle>
            <a:lvl1pPr>
              <a:defRPr sz="5899" b="0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47264F">
                    <a:tint val="75000"/>
                  </a:srgbClr>
                </a:solidFill>
              </a:rPr>
              <a:pPr/>
              <a:t>5/2/17</a:t>
            </a:fld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47264F">
                    <a:tint val="75000"/>
                  </a:srgbClr>
                </a:solidFill>
              </a:rPr>
              <a:pPr/>
              <a:t>5/2/17</a:t>
            </a:fld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ollaasi_greysca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neak_peak_slide_p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destinations_summer_par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m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3" y="-1"/>
            <a:ext cx="20299557" cy="114054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808" y="3513230"/>
            <a:ext cx="17088485" cy="2424181"/>
          </a:xfrm>
        </p:spPr>
        <p:txBody>
          <a:bodyPr>
            <a:normAutofit/>
          </a:bodyPr>
          <a:lstStyle>
            <a:lvl1pPr>
              <a:defRPr sz="9234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>
            <a:normAutofit/>
          </a:bodyPr>
          <a:lstStyle>
            <a:lvl1pPr marL="0" indent="0" algn="ctr">
              <a:buNone/>
              <a:defRPr sz="6156">
                <a:solidFill>
                  <a:srgbClr val="FFFFFF"/>
                </a:solidFill>
                <a:latin typeface="Arial"/>
                <a:cs typeface="Arial"/>
              </a:defRPr>
            </a:lvl1pPr>
            <a:lvl2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naps.</a:t>
            </a:r>
            <a:endParaRPr lang="fi-FI" dirty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subur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69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397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4397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4397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4397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4397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onthemove_escala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88085" y="7267307"/>
            <a:ext cx="17088485" cy="2246162"/>
          </a:xfrm>
        </p:spPr>
        <p:txBody>
          <a:bodyPr anchor="t"/>
          <a:lstStyle>
            <a:lvl1pPr algn="l">
              <a:defRPr sz="8794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88085" y="4793386"/>
            <a:ext cx="17088485" cy="2473919"/>
          </a:xfrm>
        </p:spPr>
        <p:txBody>
          <a:bodyPr anchor="b"/>
          <a:lstStyle>
            <a:lvl1pPr marL="0" indent="0">
              <a:buNone/>
              <a:defRPr sz="4397">
                <a:solidFill>
                  <a:schemeClr val="tx1">
                    <a:tint val="75000"/>
                  </a:schemeClr>
                </a:solidFill>
              </a:defRPr>
            </a:lvl1pPr>
            <a:lvl2pPr marL="1005200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2010400" indent="0">
              <a:buNone/>
              <a:defRPr sz="3518">
                <a:solidFill>
                  <a:schemeClr val="tx1">
                    <a:tint val="75000"/>
                  </a:schemeClr>
                </a:solidFill>
              </a:defRPr>
            </a:lvl3pPr>
            <a:lvl4pPr marL="30156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4pPr>
            <a:lvl5pPr marL="40208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5pPr>
            <a:lvl6pPr marL="50260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6pPr>
            <a:lvl7pPr marL="60312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7pPr>
            <a:lvl8pPr marL="70363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8pPr>
            <a:lvl9pPr marL="80415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destinations_summer_par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destinations_summer_par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ollaasi_greysca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destinations_rock_conce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onthemove_waiting_tra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phone_in_c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city_bik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u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car_keys_dr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neak_peak_slide_p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m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3" y="-1"/>
            <a:ext cx="20299557" cy="114054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ollaasi_greysca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-1" y="0"/>
            <a:ext cx="20104102" cy="1130935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5277" dirty="0">
              <a:solidFill>
                <a:prstClr val="white"/>
              </a:solidFill>
              <a:latin typeface="Industry Book" charset="0"/>
              <a:ea typeface="Industry Book" charset="0"/>
              <a:cs typeface="Industry Book" charset="0"/>
            </a:endParaRPr>
          </a:p>
        </p:txBody>
      </p:sp>
      <p:pic>
        <p:nvPicPr>
          <p:cNvPr id="8" name="Kuva 7" descr="road_map_arr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939"/>
            <a:ext cx="20104100" cy="1130878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turkoosi_kollaasi_4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05205" y="4432115"/>
            <a:ext cx="18093690" cy="188489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709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 smtClean="0"/>
              <a:t>MUOKKAA PERUSTYYLEJÄ NAPS.</a:t>
            </a:r>
            <a:endParaRPr lang="fi-FI" dirty="0"/>
          </a:p>
        </p:txBody>
      </p:sp>
      <p:pic>
        <p:nvPicPr>
          <p:cNvPr id="12" name="Kuva 11" descr="maa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1" y="10523981"/>
            <a:ext cx="3088521" cy="64400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99" b="0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1"/>
            <a:ext cx="8745284" cy="108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1"/>
            <a:ext cx="8745284" cy="108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47264F">
                    <a:tint val="75000"/>
                  </a:srgbClr>
                </a:solidFill>
              </a:rPr>
              <a:pPr/>
              <a:t>5/2/17</a:t>
            </a:fld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808" y="3514978"/>
            <a:ext cx="17088485" cy="242243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0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05205" y="2638852"/>
            <a:ext cx="8879311" cy="7462775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219584" y="2638852"/>
            <a:ext cx="8879311" cy="7462775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809807"/>
            <a:ext cx="8882802" cy="2778470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05205" y="3588278"/>
            <a:ext cx="8882802" cy="6513348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10212607" y="809807"/>
            <a:ext cx="8886291" cy="2778470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10212607" y="3588278"/>
            <a:ext cx="8886291" cy="6513348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05208" y="450284"/>
            <a:ext cx="6614110" cy="1916305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60145" y="450284"/>
            <a:ext cx="11238750" cy="9651342"/>
          </a:xfrm>
        </p:spPr>
        <p:txBody>
          <a:bodyPr/>
          <a:lstStyle>
            <a:lvl1pPr>
              <a:defRPr sz="7036"/>
            </a:lvl1pPr>
            <a:lvl2pPr>
              <a:defRPr sz="6156"/>
            </a:lvl2pPr>
            <a:lvl3pPr>
              <a:defRPr sz="5277"/>
            </a:lvl3pPr>
            <a:lvl4pPr>
              <a:defRPr sz="4397"/>
            </a:lvl4pPr>
            <a:lvl5pPr>
              <a:defRPr sz="4397"/>
            </a:lvl5pPr>
            <a:lvl6pPr>
              <a:defRPr sz="4397"/>
            </a:lvl6pPr>
            <a:lvl7pPr>
              <a:defRPr sz="4397"/>
            </a:lvl7pPr>
            <a:lvl8pPr>
              <a:defRPr sz="4397"/>
            </a:lvl8pPr>
            <a:lvl9pPr>
              <a:defRPr sz="439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05208" y="2366586"/>
            <a:ext cx="6614110" cy="7735037"/>
          </a:xfrm>
        </p:spPr>
        <p:txBody>
          <a:bodyPr/>
          <a:lstStyle>
            <a:lvl1pPr marL="0" indent="0">
              <a:buNone/>
              <a:defRPr sz="3078"/>
            </a:lvl1pPr>
            <a:lvl2pPr marL="1005176" indent="0">
              <a:buNone/>
              <a:defRPr sz="2638"/>
            </a:lvl2pPr>
            <a:lvl3pPr marL="2010351" indent="0">
              <a:buNone/>
              <a:defRPr sz="2199"/>
            </a:lvl3pPr>
            <a:lvl4pPr marL="3015525" indent="0">
              <a:buNone/>
              <a:defRPr sz="1979"/>
            </a:lvl4pPr>
            <a:lvl5pPr marL="4020699" indent="0">
              <a:buNone/>
              <a:defRPr sz="1979"/>
            </a:lvl5pPr>
            <a:lvl6pPr marL="5025874" indent="0">
              <a:buNone/>
              <a:defRPr sz="1979"/>
            </a:lvl6pPr>
            <a:lvl7pPr marL="6031050" indent="0">
              <a:buNone/>
              <a:defRPr sz="1979"/>
            </a:lvl7pPr>
            <a:lvl8pPr marL="7036224" indent="0">
              <a:buNone/>
              <a:defRPr sz="1979"/>
            </a:lvl8pPr>
            <a:lvl9pPr marL="8041399" indent="0">
              <a:buNone/>
              <a:defRPr sz="197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40544" y="7916547"/>
            <a:ext cx="12062460" cy="935465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940544" y="1012257"/>
            <a:ext cx="12062460" cy="6785610"/>
          </a:xfrm>
        </p:spPr>
        <p:txBody>
          <a:bodyPr/>
          <a:lstStyle>
            <a:lvl1pPr marL="0" indent="0">
              <a:buNone/>
              <a:defRPr sz="7036"/>
            </a:lvl1pPr>
            <a:lvl2pPr marL="1005176" indent="0">
              <a:buNone/>
              <a:defRPr sz="6156"/>
            </a:lvl2pPr>
            <a:lvl3pPr marL="2010351" indent="0">
              <a:buNone/>
              <a:defRPr sz="5277"/>
            </a:lvl3pPr>
            <a:lvl4pPr marL="3015525" indent="0">
              <a:buNone/>
              <a:defRPr sz="4397"/>
            </a:lvl4pPr>
            <a:lvl5pPr marL="4020699" indent="0">
              <a:buNone/>
              <a:defRPr sz="4397"/>
            </a:lvl5pPr>
            <a:lvl6pPr marL="5025874" indent="0">
              <a:buNone/>
              <a:defRPr sz="4397"/>
            </a:lvl6pPr>
            <a:lvl7pPr marL="6031050" indent="0">
              <a:buNone/>
              <a:defRPr sz="4397"/>
            </a:lvl7pPr>
            <a:lvl8pPr marL="7036224" indent="0">
              <a:buNone/>
              <a:defRPr sz="4397"/>
            </a:lvl8pPr>
            <a:lvl9pPr marL="8041399" indent="0">
              <a:buNone/>
              <a:defRPr sz="4397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3940544" y="8852012"/>
            <a:ext cx="12062460" cy="1326405"/>
          </a:xfrm>
        </p:spPr>
        <p:txBody>
          <a:bodyPr/>
          <a:lstStyle>
            <a:lvl1pPr marL="0" indent="0">
              <a:buNone/>
              <a:defRPr sz="3078"/>
            </a:lvl1pPr>
            <a:lvl2pPr marL="1005176" indent="0">
              <a:buNone/>
              <a:defRPr sz="2638"/>
            </a:lvl2pPr>
            <a:lvl3pPr marL="2010351" indent="0">
              <a:buNone/>
              <a:defRPr sz="2199"/>
            </a:lvl3pPr>
            <a:lvl4pPr marL="3015525" indent="0">
              <a:buNone/>
              <a:defRPr sz="1979"/>
            </a:lvl4pPr>
            <a:lvl5pPr marL="4020699" indent="0">
              <a:buNone/>
              <a:defRPr sz="1979"/>
            </a:lvl5pPr>
            <a:lvl6pPr marL="5025874" indent="0">
              <a:buNone/>
              <a:defRPr sz="1979"/>
            </a:lvl6pPr>
            <a:lvl7pPr marL="6031050" indent="0">
              <a:buNone/>
              <a:defRPr sz="1979"/>
            </a:lvl7pPr>
            <a:lvl8pPr marL="7036224" indent="0">
              <a:buNone/>
              <a:defRPr sz="1979"/>
            </a:lvl8pPr>
            <a:lvl9pPr marL="8041399" indent="0">
              <a:buNone/>
              <a:defRPr sz="197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808" y="3513230"/>
            <a:ext cx="17088485" cy="2424181"/>
          </a:xfrm>
        </p:spPr>
        <p:txBody>
          <a:bodyPr>
            <a:normAutofit/>
          </a:bodyPr>
          <a:lstStyle>
            <a:lvl1pPr>
              <a:defRPr sz="9234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>
            <a:normAutofit/>
          </a:bodyPr>
          <a:lstStyle>
            <a:lvl1pPr marL="0" indent="0" algn="ctr">
              <a:buNone/>
              <a:defRPr sz="6156">
                <a:solidFill>
                  <a:srgbClr val="FFFFFF"/>
                </a:solidFill>
                <a:latin typeface="Arial"/>
                <a:cs typeface="Arial"/>
              </a:defRPr>
            </a:lvl1pPr>
            <a:lvl2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subur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69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397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4397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4397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4397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4397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onthemove_escala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88085" y="7267307"/>
            <a:ext cx="17088485" cy="2246162"/>
          </a:xfrm>
        </p:spPr>
        <p:txBody>
          <a:bodyPr anchor="t"/>
          <a:lstStyle>
            <a:lvl1pPr algn="l">
              <a:defRPr sz="8794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88085" y="4793386"/>
            <a:ext cx="17088485" cy="2473919"/>
          </a:xfrm>
        </p:spPr>
        <p:txBody>
          <a:bodyPr anchor="b"/>
          <a:lstStyle>
            <a:lvl1pPr marL="0" indent="0">
              <a:buNone/>
              <a:defRPr sz="4397">
                <a:solidFill>
                  <a:schemeClr val="tx1">
                    <a:tint val="75000"/>
                  </a:schemeClr>
                </a:solidFill>
              </a:defRPr>
            </a:lvl1pPr>
            <a:lvl2pPr marL="1005200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2010400" indent="0">
              <a:buNone/>
              <a:defRPr sz="3518">
                <a:solidFill>
                  <a:schemeClr val="tx1">
                    <a:tint val="75000"/>
                  </a:schemeClr>
                </a:solidFill>
              </a:defRPr>
            </a:lvl3pPr>
            <a:lvl4pPr marL="30156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4pPr>
            <a:lvl5pPr marL="40208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5pPr>
            <a:lvl6pPr marL="50260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6pPr>
            <a:lvl7pPr marL="603120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7pPr>
            <a:lvl8pPr marL="70363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8pPr>
            <a:lvl9pPr marL="80415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destinations_summer_par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ollaasi_greysca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destinations_rock_conce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onthemove_waiting_tra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destinations_rock_conce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phone_in_c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city_bik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u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car_keys_dr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sneak_peak_slide_p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m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3" y="-1"/>
            <a:ext cx="20299557" cy="114054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-1" y="0"/>
            <a:ext cx="20104102" cy="1130935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5277" dirty="0">
              <a:solidFill>
                <a:prstClr val="white"/>
              </a:solidFill>
              <a:latin typeface="Industry Book" charset="0"/>
              <a:ea typeface="Industry Book" charset="0"/>
              <a:cs typeface="Industry Book" charset="0"/>
            </a:endParaRPr>
          </a:p>
        </p:txBody>
      </p:sp>
      <p:pic>
        <p:nvPicPr>
          <p:cNvPr id="8" name="Kuva 7" descr="road_map_arr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939"/>
            <a:ext cx="20104100" cy="1130878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turkoosi_kollaasi_4-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005205" y="4432115"/>
            <a:ext cx="18093690" cy="1884892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709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pic>
        <p:nvPicPr>
          <p:cNvPr id="12" name="Kuva 11" descr="maas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1" y="10523981"/>
            <a:ext cx="3088521" cy="64400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808" y="3514978"/>
            <a:ext cx="17088485" cy="242243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0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onthemove_waiting_tra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05205" y="2638852"/>
            <a:ext cx="8879311" cy="7462775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219584" y="2638852"/>
            <a:ext cx="8879311" cy="7462775"/>
          </a:xfrm>
        </p:spPr>
        <p:txBody>
          <a:bodyPr/>
          <a:lstStyle>
            <a:lvl1pPr>
              <a:defRPr sz="6156"/>
            </a:lvl1pPr>
            <a:lvl2pPr>
              <a:defRPr sz="5277"/>
            </a:lvl2pPr>
            <a:lvl3pPr>
              <a:defRPr sz="4397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809807"/>
            <a:ext cx="8882802" cy="2778470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005205" y="3588278"/>
            <a:ext cx="8882802" cy="6513348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10212607" y="809807"/>
            <a:ext cx="8886291" cy="2778470"/>
          </a:xfrm>
        </p:spPr>
        <p:txBody>
          <a:bodyPr anchor="b"/>
          <a:lstStyle>
            <a:lvl1pPr marL="0" indent="0">
              <a:buNone/>
              <a:defRPr sz="5277" b="1"/>
            </a:lvl1pPr>
            <a:lvl2pPr marL="1005176" indent="0">
              <a:buNone/>
              <a:defRPr sz="4397" b="1"/>
            </a:lvl2pPr>
            <a:lvl3pPr marL="2010351" indent="0">
              <a:buNone/>
              <a:defRPr sz="3957" b="1"/>
            </a:lvl3pPr>
            <a:lvl4pPr marL="3015525" indent="0">
              <a:buNone/>
              <a:defRPr sz="3518" b="1"/>
            </a:lvl4pPr>
            <a:lvl5pPr marL="4020699" indent="0">
              <a:buNone/>
              <a:defRPr sz="3518" b="1"/>
            </a:lvl5pPr>
            <a:lvl6pPr marL="5025874" indent="0">
              <a:buNone/>
              <a:defRPr sz="3518" b="1"/>
            </a:lvl6pPr>
            <a:lvl7pPr marL="6031050" indent="0">
              <a:buNone/>
              <a:defRPr sz="3518" b="1"/>
            </a:lvl7pPr>
            <a:lvl8pPr marL="7036224" indent="0">
              <a:buNone/>
              <a:defRPr sz="3518" b="1"/>
            </a:lvl8pPr>
            <a:lvl9pPr marL="8041399" indent="0">
              <a:buNone/>
              <a:defRPr sz="3518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10212607" y="3588278"/>
            <a:ext cx="8886291" cy="6513348"/>
          </a:xfrm>
        </p:spPr>
        <p:txBody>
          <a:bodyPr/>
          <a:lstStyle>
            <a:lvl1pPr>
              <a:defRPr sz="5277"/>
            </a:lvl1pPr>
            <a:lvl2pPr>
              <a:defRPr sz="4397"/>
            </a:lvl2pPr>
            <a:lvl3pPr>
              <a:defRPr sz="3957"/>
            </a:lvl3pPr>
            <a:lvl4pPr>
              <a:defRPr sz="3518"/>
            </a:lvl4pPr>
            <a:lvl5pPr>
              <a:defRPr sz="3518"/>
            </a:lvl5pPr>
            <a:lvl6pPr>
              <a:defRPr sz="3518"/>
            </a:lvl6pPr>
            <a:lvl7pPr>
              <a:defRPr sz="3518"/>
            </a:lvl7pPr>
            <a:lvl8pPr>
              <a:defRPr sz="3518"/>
            </a:lvl8pPr>
            <a:lvl9pPr>
              <a:defRPr sz="3518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05208" y="450284"/>
            <a:ext cx="6614110" cy="1916305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860145" y="450284"/>
            <a:ext cx="11238750" cy="9651342"/>
          </a:xfrm>
        </p:spPr>
        <p:txBody>
          <a:bodyPr/>
          <a:lstStyle>
            <a:lvl1pPr>
              <a:defRPr sz="7036"/>
            </a:lvl1pPr>
            <a:lvl2pPr>
              <a:defRPr sz="6156"/>
            </a:lvl2pPr>
            <a:lvl3pPr>
              <a:defRPr sz="5277"/>
            </a:lvl3pPr>
            <a:lvl4pPr>
              <a:defRPr sz="4397"/>
            </a:lvl4pPr>
            <a:lvl5pPr>
              <a:defRPr sz="4397"/>
            </a:lvl5pPr>
            <a:lvl6pPr>
              <a:defRPr sz="4397"/>
            </a:lvl6pPr>
            <a:lvl7pPr>
              <a:defRPr sz="4397"/>
            </a:lvl7pPr>
            <a:lvl8pPr>
              <a:defRPr sz="4397"/>
            </a:lvl8pPr>
            <a:lvl9pPr>
              <a:defRPr sz="439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005208" y="2366586"/>
            <a:ext cx="6614110" cy="7735037"/>
          </a:xfrm>
        </p:spPr>
        <p:txBody>
          <a:bodyPr/>
          <a:lstStyle>
            <a:lvl1pPr marL="0" indent="0">
              <a:buNone/>
              <a:defRPr sz="3078"/>
            </a:lvl1pPr>
            <a:lvl2pPr marL="1005176" indent="0">
              <a:buNone/>
              <a:defRPr sz="2638"/>
            </a:lvl2pPr>
            <a:lvl3pPr marL="2010351" indent="0">
              <a:buNone/>
              <a:defRPr sz="2199"/>
            </a:lvl3pPr>
            <a:lvl4pPr marL="3015525" indent="0">
              <a:buNone/>
              <a:defRPr sz="1979"/>
            </a:lvl4pPr>
            <a:lvl5pPr marL="4020699" indent="0">
              <a:buNone/>
              <a:defRPr sz="1979"/>
            </a:lvl5pPr>
            <a:lvl6pPr marL="5025874" indent="0">
              <a:buNone/>
              <a:defRPr sz="1979"/>
            </a:lvl6pPr>
            <a:lvl7pPr marL="6031050" indent="0">
              <a:buNone/>
              <a:defRPr sz="1979"/>
            </a:lvl7pPr>
            <a:lvl8pPr marL="7036224" indent="0">
              <a:buNone/>
              <a:defRPr sz="1979"/>
            </a:lvl8pPr>
            <a:lvl9pPr marL="8041399" indent="0">
              <a:buNone/>
              <a:defRPr sz="197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40544" y="7916547"/>
            <a:ext cx="12062460" cy="935465"/>
          </a:xfrm>
        </p:spPr>
        <p:txBody>
          <a:bodyPr anchor="b"/>
          <a:lstStyle>
            <a:lvl1pPr algn="l">
              <a:defRPr sz="4397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940544" y="1012257"/>
            <a:ext cx="12062460" cy="6785610"/>
          </a:xfrm>
        </p:spPr>
        <p:txBody>
          <a:bodyPr/>
          <a:lstStyle>
            <a:lvl1pPr marL="0" indent="0">
              <a:buNone/>
              <a:defRPr sz="7036"/>
            </a:lvl1pPr>
            <a:lvl2pPr marL="1005176" indent="0">
              <a:buNone/>
              <a:defRPr sz="6156"/>
            </a:lvl2pPr>
            <a:lvl3pPr marL="2010351" indent="0">
              <a:buNone/>
              <a:defRPr sz="5277"/>
            </a:lvl3pPr>
            <a:lvl4pPr marL="3015525" indent="0">
              <a:buNone/>
              <a:defRPr sz="4397"/>
            </a:lvl4pPr>
            <a:lvl5pPr marL="4020699" indent="0">
              <a:buNone/>
              <a:defRPr sz="4397"/>
            </a:lvl5pPr>
            <a:lvl6pPr marL="5025874" indent="0">
              <a:buNone/>
              <a:defRPr sz="4397"/>
            </a:lvl6pPr>
            <a:lvl7pPr marL="6031050" indent="0">
              <a:buNone/>
              <a:defRPr sz="4397"/>
            </a:lvl7pPr>
            <a:lvl8pPr marL="7036224" indent="0">
              <a:buNone/>
              <a:defRPr sz="4397"/>
            </a:lvl8pPr>
            <a:lvl9pPr marL="8041399" indent="0">
              <a:buNone/>
              <a:defRPr sz="4397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3940544" y="8852012"/>
            <a:ext cx="12062460" cy="1326405"/>
          </a:xfrm>
        </p:spPr>
        <p:txBody>
          <a:bodyPr/>
          <a:lstStyle>
            <a:lvl1pPr marL="0" indent="0">
              <a:buNone/>
              <a:defRPr sz="3078"/>
            </a:lvl1pPr>
            <a:lvl2pPr marL="1005176" indent="0">
              <a:buNone/>
              <a:defRPr sz="2638"/>
            </a:lvl2pPr>
            <a:lvl3pPr marL="2010351" indent="0">
              <a:buNone/>
              <a:defRPr sz="2199"/>
            </a:lvl3pPr>
            <a:lvl4pPr marL="3015525" indent="0">
              <a:buNone/>
              <a:defRPr sz="1979"/>
            </a:lvl4pPr>
            <a:lvl5pPr marL="4020699" indent="0">
              <a:buNone/>
              <a:defRPr sz="1979"/>
            </a:lvl5pPr>
            <a:lvl6pPr marL="5025874" indent="0">
              <a:buNone/>
              <a:defRPr sz="1979"/>
            </a:lvl6pPr>
            <a:lvl7pPr marL="6031050" indent="0">
              <a:buNone/>
              <a:defRPr sz="1979"/>
            </a:lvl7pPr>
            <a:lvl8pPr marL="7036224" indent="0">
              <a:buNone/>
              <a:defRPr sz="1979"/>
            </a:lvl8pPr>
            <a:lvl9pPr marL="8041399" indent="0">
              <a:buNone/>
              <a:defRPr sz="1979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- 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3592522" y="10754278"/>
            <a:ext cx="245699" cy="243425"/>
          </a:xfrm>
          <a:prstGeom prst="rect">
            <a:avLst/>
          </a:prstGeom>
          <a:ln w="3175">
            <a:round/>
          </a:ln>
        </p:spPr>
        <p:txBody>
          <a:bodyPr lIns="26789" tIns="26789" rIns="26789" bIns="26789" anchor="ctr"/>
          <a:lstStyle>
            <a:lvl1pPr algn="l" defTabSz="1067999">
              <a:defRPr sz="1484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Kuva 1" descr="old_c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ig_city_la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808" y="3513232"/>
            <a:ext cx="17088485" cy="2424181"/>
          </a:xfrm>
        </p:spPr>
        <p:txBody>
          <a:bodyPr>
            <a:normAutofit/>
          </a:bodyPr>
          <a:lstStyle>
            <a:lvl1pPr>
              <a:defRPr sz="9234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015615" y="6408632"/>
            <a:ext cx="14072870" cy="2890167"/>
          </a:xfrm>
        </p:spPr>
        <p:txBody>
          <a:bodyPr>
            <a:normAutofit/>
          </a:bodyPr>
          <a:lstStyle>
            <a:lvl1pPr marL="0" indent="0" algn="ctr">
              <a:buNone/>
              <a:defRPr sz="6156">
                <a:solidFill>
                  <a:srgbClr val="FFFFFF"/>
                </a:solidFill>
                <a:latin typeface="Arial"/>
                <a:cs typeface="Arial"/>
              </a:defRPr>
            </a:lvl1pPr>
            <a:lvl2pPr marL="100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10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15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20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0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03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036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04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subur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69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397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4397"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 sz="4397"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 sz="4397"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 sz="4397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onthemove_escala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88085" y="7267307"/>
            <a:ext cx="17088485" cy="2246162"/>
          </a:xfrm>
        </p:spPr>
        <p:txBody>
          <a:bodyPr anchor="t"/>
          <a:lstStyle>
            <a:lvl1pPr algn="l">
              <a:defRPr sz="8794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588085" y="4793386"/>
            <a:ext cx="17088485" cy="2473919"/>
          </a:xfrm>
        </p:spPr>
        <p:txBody>
          <a:bodyPr anchor="b"/>
          <a:lstStyle>
            <a:lvl1pPr marL="0" indent="0">
              <a:buNone/>
              <a:defRPr sz="4397">
                <a:solidFill>
                  <a:schemeClr val="tx1">
                    <a:tint val="75000"/>
                  </a:schemeClr>
                </a:solidFill>
              </a:defRPr>
            </a:lvl1pPr>
            <a:lvl2pPr marL="1005176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2010351" indent="0">
              <a:buNone/>
              <a:defRPr sz="3518">
                <a:solidFill>
                  <a:schemeClr val="tx1">
                    <a:tint val="75000"/>
                  </a:schemeClr>
                </a:solidFill>
              </a:defRPr>
            </a:lvl3pPr>
            <a:lvl4pPr marL="3015525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4pPr>
            <a:lvl5pPr marL="40206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5pPr>
            <a:lvl6pPr marL="5025874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6pPr>
            <a:lvl7pPr marL="603105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7pPr>
            <a:lvl8pPr marL="7036224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8pPr>
            <a:lvl9pPr marL="8041399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phone_in_c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destinations_summer_part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ollaasi_greysca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destinations_rock_conce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onthemove_waiting_tra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phone_in_c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city_bik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bu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- 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3592522" y="10754278"/>
            <a:ext cx="245699" cy="243425"/>
          </a:xfrm>
          <a:prstGeom prst="rect">
            <a:avLst/>
          </a:prstGeom>
          <a:ln w="3175">
            <a:round/>
          </a:ln>
        </p:spPr>
        <p:txBody>
          <a:bodyPr lIns="26789" tIns="26789" rIns="26789" bIns="26789" anchor="ctr"/>
          <a:lstStyle>
            <a:lvl1pPr algn="l" defTabSz="1067999">
              <a:defRPr sz="1484">
                <a:solidFill>
                  <a:srgbClr val="CBCBCB"/>
                </a:solidFill>
                <a:uFill>
                  <a:solidFill>
                    <a:srgbClr val="CBCBC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Kuva 1" descr="old_ca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car_keys_dro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3.xml"/><Relationship Id="rId19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theme" Target="../theme/theme5.xml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3.xml"/><Relationship Id="rId18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05205" y="452899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2638850"/>
            <a:ext cx="18093690" cy="746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4407938" y="10482093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0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defTabSz="1005200" rtl="0" eaLnBrk="1" latinLnBrk="0" hangingPunct="1">
        <a:spcBef>
          <a:spcPct val="0"/>
        </a:spcBef>
        <a:buNone/>
        <a:defRPr sz="96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900" indent="-753900" algn="l" defTabSz="1005200" rtl="0" eaLnBrk="1" latinLnBrk="0" hangingPunct="1">
        <a:spcBef>
          <a:spcPct val="20000"/>
        </a:spcBef>
        <a:buFont typeface="Arial"/>
        <a:buChar char="•"/>
        <a:defRPr sz="7036" kern="1200">
          <a:solidFill>
            <a:schemeClr val="tx1"/>
          </a:solidFill>
          <a:latin typeface="+mn-lt"/>
          <a:ea typeface="+mn-ea"/>
          <a:cs typeface="+mn-cs"/>
        </a:defRPr>
      </a:lvl1pPr>
      <a:lvl2pPr marL="1633450" indent="-628250" algn="l" defTabSz="1005200" rtl="0" eaLnBrk="1" latinLnBrk="0" hangingPunct="1">
        <a:spcBef>
          <a:spcPct val="20000"/>
        </a:spcBef>
        <a:buFont typeface="Arial"/>
        <a:buChar char="–"/>
        <a:defRPr sz="6156" kern="1200">
          <a:solidFill>
            <a:schemeClr val="tx1"/>
          </a:solidFill>
          <a:latin typeface="+mn-lt"/>
          <a:ea typeface="+mn-ea"/>
          <a:cs typeface="+mn-cs"/>
        </a:defRPr>
      </a:lvl2pPr>
      <a:lvl3pPr marL="2513000" indent="-502600" algn="l" defTabSz="1005200" rtl="0" eaLnBrk="1" latinLnBrk="0" hangingPunct="1">
        <a:spcBef>
          <a:spcPct val="20000"/>
        </a:spcBef>
        <a:buFont typeface="Arial"/>
        <a:buChar char="•"/>
        <a:defRPr sz="5277" kern="1200">
          <a:solidFill>
            <a:schemeClr val="tx1"/>
          </a:solidFill>
          <a:latin typeface="+mn-lt"/>
          <a:ea typeface="+mn-ea"/>
          <a:cs typeface="+mn-cs"/>
        </a:defRPr>
      </a:lvl3pPr>
      <a:lvl4pPr marL="3518200" indent="-502600" algn="l" defTabSz="1005200" rtl="0" eaLnBrk="1" latinLnBrk="0" hangingPunct="1">
        <a:spcBef>
          <a:spcPct val="20000"/>
        </a:spcBef>
        <a:buFont typeface="Arial"/>
        <a:buChar char="–"/>
        <a:defRPr sz="4397" kern="1200">
          <a:solidFill>
            <a:schemeClr val="tx1"/>
          </a:solidFill>
          <a:latin typeface="+mn-lt"/>
          <a:ea typeface="+mn-ea"/>
          <a:cs typeface="+mn-cs"/>
        </a:defRPr>
      </a:lvl4pPr>
      <a:lvl5pPr marL="4523400" indent="-502600" algn="l" defTabSz="1005200" rtl="0" eaLnBrk="1" latinLnBrk="0" hangingPunct="1">
        <a:spcBef>
          <a:spcPct val="20000"/>
        </a:spcBef>
        <a:buFont typeface="Arial"/>
        <a:buChar char="»"/>
        <a:defRPr sz="4397" kern="1200">
          <a:solidFill>
            <a:schemeClr val="tx1"/>
          </a:solidFill>
          <a:latin typeface="+mn-lt"/>
          <a:ea typeface="+mn-ea"/>
          <a:cs typeface="+mn-cs"/>
        </a:defRPr>
      </a:lvl5pPr>
      <a:lvl6pPr marL="5528600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7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9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41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4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6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8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60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3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5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05205" y="453770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2638852"/>
            <a:ext cx="18093690" cy="746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 descr="MaaS_Global_logo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1" y="10658765"/>
            <a:ext cx="2391467" cy="346374"/>
          </a:xfrm>
          <a:prstGeom prst="rect">
            <a:avLst/>
          </a:prstGeom>
        </p:spPr>
      </p:pic>
      <p:cxnSp>
        <p:nvCxnSpPr>
          <p:cNvPr id="8" name="Suora yhdysviiva 7"/>
          <p:cNvCxnSpPr/>
          <p:nvPr userDrawn="1"/>
        </p:nvCxnSpPr>
        <p:spPr>
          <a:xfrm>
            <a:off x="421941" y="10424644"/>
            <a:ext cx="1913816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MaaS_Freedom_of_Mobility_grey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55" y="10716356"/>
            <a:ext cx="2848081" cy="277770"/>
          </a:xfrm>
          <a:prstGeom prst="rect">
            <a:avLst/>
          </a:prstGeom>
        </p:spPr>
      </p:pic>
      <p:sp>
        <p:nvSpPr>
          <p:cNvPr id="10" name="Dian numeron paikkamerkki 4"/>
          <p:cNvSpPr txBox="1">
            <a:spLocks/>
          </p:cNvSpPr>
          <p:nvPr userDrawn="1"/>
        </p:nvSpPr>
        <p:spPr>
          <a:xfrm>
            <a:off x="16153404" y="10544925"/>
            <a:ext cx="3518218" cy="602119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82A03C-621C-8D41-A737-21AEFDCE0060}" type="slidenum">
              <a:rPr lang="fi-FI" sz="1979" smtClean="0">
                <a:solidFill>
                  <a:prstClr val="white">
                    <a:lumMod val="50000"/>
                  </a:prstClr>
                </a:solidFill>
              </a:rPr>
              <a:pPr algn="r"/>
              <a:t>‹#›</a:t>
            </a:fld>
            <a:endParaRPr lang="fi-FI" sz="1979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3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893" r:id="rId9"/>
    <p:sldLayoutId id="2147483894" r:id="rId10"/>
  </p:sldLayoutIdLst>
  <p:hf hdr="0" ftr="0" dt="0"/>
  <p:txStyles>
    <p:titleStyle>
      <a:lvl1pPr algn="ctr" defTabSz="1005176" rtl="0" eaLnBrk="1" latinLnBrk="0" hangingPunct="1">
        <a:lnSpc>
          <a:spcPct val="90000"/>
        </a:lnSpc>
        <a:spcBef>
          <a:spcPct val="0"/>
        </a:spcBef>
        <a:buNone/>
        <a:defRPr sz="505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882" indent="-753882" algn="l" defTabSz="1005176" rtl="0" eaLnBrk="1" latinLnBrk="0" hangingPunct="1">
        <a:spcBef>
          <a:spcPct val="20000"/>
        </a:spcBef>
        <a:buFont typeface="Arial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633408" indent="-628235" algn="l" defTabSz="1005176" rtl="0" eaLnBrk="1" latinLnBrk="0" hangingPunct="1">
        <a:spcBef>
          <a:spcPct val="20000"/>
        </a:spcBef>
        <a:buFont typeface="Arial"/>
        <a:buChar char="–"/>
        <a:defRPr sz="4617" kern="1200">
          <a:solidFill>
            <a:schemeClr val="tx1"/>
          </a:solidFill>
          <a:latin typeface="+mn-lt"/>
          <a:ea typeface="+mn-ea"/>
          <a:cs typeface="+mn-cs"/>
        </a:defRPr>
      </a:lvl2pPr>
      <a:lvl3pPr marL="2512938" indent="-502587" algn="l" defTabSz="1005176" rtl="0" eaLnBrk="1" latinLnBrk="0" hangingPunct="1">
        <a:spcBef>
          <a:spcPct val="20000"/>
        </a:spcBef>
        <a:buFont typeface="Arial"/>
        <a:buChar char="•"/>
        <a:defRPr sz="3738" kern="1200">
          <a:solidFill>
            <a:schemeClr val="tx1"/>
          </a:solidFill>
          <a:latin typeface="+mn-lt"/>
          <a:ea typeface="+mn-ea"/>
          <a:cs typeface="+mn-cs"/>
        </a:defRPr>
      </a:lvl3pPr>
      <a:lvl4pPr marL="3518112" indent="-502587" algn="l" defTabSz="1005176" rtl="0" eaLnBrk="1" latinLnBrk="0" hangingPunct="1">
        <a:spcBef>
          <a:spcPct val="20000"/>
        </a:spcBef>
        <a:buFont typeface="Arial"/>
        <a:buChar char="–"/>
        <a:defRPr sz="3738" kern="1200">
          <a:solidFill>
            <a:schemeClr val="tx1"/>
          </a:solidFill>
          <a:latin typeface="+mn-lt"/>
          <a:ea typeface="+mn-ea"/>
          <a:cs typeface="+mn-cs"/>
        </a:defRPr>
      </a:lvl4pPr>
      <a:lvl5pPr marL="4523285" indent="-502587" algn="l" defTabSz="1005176" rtl="0" eaLnBrk="1" latinLnBrk="0" hangingPunct="1">
        <a:spcBef>
          <a:spcPct val="20000"/>
        </a:spcBef>
        <a:buFont typeface="Arial"/>
        <a:buChar char="»"/>
        <a:defRPr sz="3738" kern="1200">
          <a:solidFill>
            <a:schemeClr val="tx1"/>
          </a:solidFill>
          <a:latin typeface="+mn-lt"/>
          <a:ea typeface="+mn-ea"/>
          <a:cs typeface="+mn-cs"/>
        </a:defRPr>
      </a:lvl5pPr>
      <a:lvl6pPr marL="5528461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637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813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3986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176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351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525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6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587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05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22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3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0963" y="930418"/>
            <a:ext cx="19282178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19191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19505" y="3216656"/>
            <a:ext cx="102650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9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0"/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9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0"/>
            <a:fld id="{1D8BD707-D9CF-40AE-B4C6-C98DA3205C09}" type="datetimeFigureOut">
              <a:rPr lang="en-US" smtClean="0">
                <a:solidFill>
                  <a:srgbClr val="47264F">
                    <a:tint val="75000"/>
                  </a:srgbClr>
                </a:solidFill>
              </a:rPr>
              <a:pPr defTabSz="914330"/>
              <a:t>5/2/17</a:t>
            </a:fld>
            <a:endParaRPr lang="en-US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4" y="10517699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0"/>
            <a:fld id="{B6F15528-21DE-4FAA-801E-634DDDAF4B2B}" type="slidenum">
              <a:rPr lang="uk-UA" smtClean="0">
                <a:solidFill>
                  <a:srgbClr val="47264F">
                    <a:tint val="75000"/>
                  </a:srgbClr>
                </a:solidFill>
              </a:rPr>
              <a:pPr defTabSz="914330"/>
              <a:t>‹#›</a:t>
            </a:fld>
            <a:endParaRPr lang="uk-UA">
              <a:solidFill>
                <a:srgbClr val="4726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66">
        <a:defRPr>
          <a:latin typeface="+mn-lt"/>
          <a:ea typeface="+mn-ea"/>
          <a:cs typeface="+mn-cs"/>
        </a:defRPr>
      </a:lvl2pPr>
      <a:lvl3pPr marL="914330">
        <a:defRPr>
          <a:latin typeface="+mn-lt"/>
          <a:ea typeface="+mn-ea"/>
          <a:cs typeface="+mn-cs"/>
        </a:defRPr>
      </a:lvl3pPr>
      <a:lvl4pPr marL="1371495">
        <a:defRPr>
          <a:latin typeface="+mn-lt"/>
          <a:ea typeface="+mn-ea"/>
          <a:cs typeface="+mn-cs"/>
        </a:defRPr>
      </a:lvl4pPr>
      <a:lvl5pPr marL="1828659">
        <a:defRPr>
          <a:latin typeface="+mn-lt"/>
          <a:ea typeface="+mn-ea"/>
          <a:cs typeface="+mn-cs"/>
        </a:defRPr>
      </a:lvl5pPr>
      <a:lvl6pPr marL="2285825">
        <a:defRPr>
          <a:latin typeface="+mn-lt"/>
          <a:ea typeface="+mn-ea"/>
          <a:cs typeface="+mn-cs"/>
        </a:defRPr>
      </a:lvl6pPr>
      <a:lvl7pPr marL="2742989">
        <a:defRPr>
          <a:latin typeface="+mn-lt"/>
          <a:ea typeface="+mn-ea"/>
          <a:cs typeface="+mn-cs"/>
        </a:defRPr>
      </a:lvl7pPr>
      <a:lvl8pPr marL="3200155">
        <a:defRPr>
          <a:latin typeface="+mn-lt"/>
          <a:ea typeface="+mn-ea"/>
          <a:cs typeface="+mn-cs"/>
        </a:defRPr>
      </a:lvl8pPr>
      <a:lvl9pPr marL="36573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66">
        <a:defRPr>
          <a:latin typeface="+mn-lt"/>
          <a:ea typeface="+mn-ea"/>
          <a:cs typeface="+mn-cs"/>
        </a:defRPr>
      </a:lvl2pPr>
      <a:lvl3pPr marL="914330">
        <a:defRPr>
          <a:latin typeface="+mn-lt"/>
          <a:ea typeface="+mn-ea"/>
          <a:cs typeface="+mn-cs"/>
        </a:defRPr>
      </a:lvl3pPr>
      <a:lvl4pPr marL="1371495">
        <a:defRPr>
          <a:latin typeface="+mn-lt"/>
          <a:ea typeface="+mn-ea"/>
          <a:cs typeface="+mn-cs"/>
        </a:defRPr>
      </a:lvl4pPr>
      <a:lvl5pPr marL="1828659">
        <a:defRPr>
          <a:latin typeface="+mn-lt"/>
          <a:ea typeface="+mn-ea"/>
          <a:cs typeface="+mn-cs"/>
        </a:defRPr>
      </a:lvl5pPr>
      <a:lvl6pPr marL="2285825">
        <a:defRPr>
          <a:latin typeface="+mn-lt"/>
          <a:ea typeface="+mn-ea"/>
          <a:cs typeface="+mn-cs"/>
        </a:defRPr>
      </a:lvl6pPr>
      <a:lvl7pPr marL="2742989">
        <a:defRPr>
          <a:latin typeface="+mn-lt"/>
          <a:ea typeface="+mn-ea"/>
          <a:cs typeface="+mn-cs"/>
        </a:defRPr>
      </a:lvl7pPr>
      <a:lvl8pPr marL="3200155">
        <a:defRPr>
          <a:latin typeface="+mn-lt"/>
          <a:ea typeface="+mn-ea"/>
          <a:cs typeface="+mn-cs"/>
        </a:defRPr>
      </a:lvl8pPr>
      <a:lvl9pPr marL="3657318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05205" y="452899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2638850"/>
            <a:ext cx="18093690" cy="746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4407938" y="10482093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</p:sldLayoutIdLst>
  <p:txStyles>
    <p:titleStyle>
      <a:lvl1pPr algn="ctr" defTabSz="1005200" rtl="0" eaLnBrk="1" latinLnBrk="0" hangingPunct="1">
        <a:spcBef>
          <a:spcPct val="0"/>
        </a:spcBef>
        <a:buNone/>
        <a:defRPr sz="96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900" indent="-753900" algn="l" defTabSz="1005200" rtl="0" eaLnBrk="1" latinLnBrk="0" hangingPunct="1">
        <a:spcBef>
          <a:spcPct val="20000"/>
        </a:spcBef>
        <a:buFont typeface="Arial"/>
        <a:buChar char="•"/>
        <a:defRPr sz="7036" kern="1200">
          <a:solidFill>
            <a:schemeClr val="tx1"/>
          </a:solidFill>
          <a:latin typeface="+mn-lt"/>
          <a:ea typeface="+mn-ea"/>
          <a:cs typeface="+mn-cs"/>
        </a:defRPr>
      </a:lvl1pPr>
      <a:lvl2pPr marL="1633450" indent="-628250" algn="l" defTabSz="1005200" rtl="0" eaLnBrk="1" latinLnBrk="0" hangingPunct="1">
        <a:spcBef>
          <a:spcPct val="20000"/>
        </a:spcBef>
        <a:buFont typeface="Arial"/>
        <a:buChar char="–"/>
        <a:defRPr sz="6156" kern="1200">
          <a:solidFill>
            <a:schemeClr val="tx1"/>
          </a:solidFill>
          <a:latin typeface="+mn-lt"/>
          <a:ea typeface="+mn-ea"/>
          <a:cs typeface="+mn-cs"/>
        </a:defRPr>
      </a:lvl2pPr>
      <a:lvl3pPr marL="2513000" indent="-502600" algn="l" defTabSz="1005200" rtl="0" eaLnBrk="1" latinLnBrk="0" hangingPunct="1">
        <a:spcBef>
          <a:spcPct val="20000"/>
        </a:spcBef>
        <a:buFont typeface="Arial"/>
        <a:buChar char="•"/>
        <a:defRPr sz="5277" kern="1200">
          <a:solidFill>
            <a:schemeClr val="tx1"/>
          </a:solidFill>
          <a:latin typeface="+mn-lt"/>
          <a:ea typeface="+mn-ea"/>
          <a:cs typeface="+mn-cs"/>
        </a:defRPr>
      </a:lvl3pPr>
      <a:lvl4pPr marL="3518200" indent="-502600" algn="l" defTabSz="1005200" rtl="0" eaLnBrk="1" latinLnBrk="0" hangingPunct="1">
        <a:spcBef>
          <a:spcPct val="20000"/>
        </a:spcBef>
        <a:buFont typeface="Arial"/>
        <a:buChar char="–"/>
        <a:defRPr sz="4397" kern="1200">
          <a:solidFill>
            <a:schemeClr val="tx1"/>
          </a:solidFill>
          <a:latin typeface="+mn-lt"/>
          <a:ea typeface="+mn-ea"/>
          <a:cs typeface="+mn-cs"/>
        </a:defRPr>
      </a:lvl4pPr>
      <a:lvl5pPr marL="4523400" indent="-502600" algn="l" defTabSz="1005200" rtl="0" eaLnBrk="1" latinLnBrk="0" hangingPunct="1">
        <a:spcBef>
          <a:spcPct val="20000"/>
        </a:spcBef>
        <a:buFont typeface="Arial"/>
        <a:buChar char="»"/>
        <a:defRPr sz="4397" kern="1200">
          <a:solidFill>
            <a:schemeClr val="tx1"/>
          </a:solidFill>
          <a:latin typeface="+mn-lt"/>
          <a:ea typeface="+mn-ea"/>
          <a:cs typeface="+mn-cs"/>
        </a:defRPr>
      </a:lvl5pPr>
      <a:lvl6pPr marL="5528600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7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9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41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4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6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8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60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3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5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05205" y="453770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2638852"/>
            <a:ext cx="18093690" cy="746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 descr="MaaS_Global_logo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1" y="10658765"/>
            <a:ext cx="2391467" cy="346374"/>
          </a:xfrm>
          <a:prstGeom prst="rect">
            <a:avLst/>
          </a:prstGeom>
        </p:spPr>
      </p:pic>
      <p:cxnSp>
        <p:nvCxnSpPr>
          <p:cNvPr id="8" name="Suora yhdysviiva 7"/>
          <p:cNvCxnSpPr/>
          <p:nvPr userDrawn="1"/>
        </p:nvCxnSpPr>
        <p:spPr>
          <a:xfrm>
            <a:off x="421941" y="10424644"/>
            <a:ext cx="1913816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MaaS_Freedom_of_Mobility_grey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55" y="10716356"/>
            <a:ext cx="2848081" cy="277770"/>
          </a:xfrm>
          <a:prstGeom prst="rect">
            <a:avLst/>
          </a:prstGeom>
        </p:spPr>
      </p:pic>
      <p:sp>
        <p:nvSpPr>
          <p:cNvPr id="10" name="Dian numeron paikkamerkki 4"/>
          <p:cNvSpPr txBox="1">
            <a:spLocks/>
          </p:cNvSpPr>
          <p:nvPr userDrawn="1"/>
        </p:nvSpPr>
        <p:spPr>
          <a:xfrm>
            <a:off x="16153404" y="10544925"/>
            <a:ext cx="3518218" cy="602119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82A03C-621C-8D41-A737-21AEFDCE0060}" type="slidenum">
              <a:rPr lang="fi-FI" sz="1979" smtClean="0">
                <a:solidFill>
                  <a:prstClr val="white">
                    <a:lumMod val="50000"/>
                  </a:prstClr>
                </a:solidFill>
              </a:rPr>
              <a:pPr algn="r"/>
              <a:t>‹#›</a:t>
            </a:fld>
            <a:endParaRPr lang="fi-FI" sz="1979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6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</p:sldLayoutIdLst>
  <p:hf hdr="0" ftr="0" dt="0"/>
  <p:txStyles>
    <p:titleStyle>
      <a:lvl1pPr algn="ctr" defTabSz="1005176" rtl="0" eaLnBrk="1" latinLnBrk="0" hangingPunct="1">
        <a:lnSpc>
          <a:spcPct val="90000"/>
        </a:lnSpc>
        <a:spcBef>
          <a:spcPct val="0"/>
        </a:spcBef>
        <a:buNone/>
        <a:defRPr sz="505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882" indent="-753882" algn="l" defTabSz="1005176" rtl="0" eaLnBrk="1" latinLnBrk="0" hangingPunct="1">
        <a:spcBef>
          <a:spcPct val="20000"/>
        </a:spcBef>
        <a:buFont typeface="Arial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633408" indent="-628235" algn="l" defTabSz="1005176" rtl="0" eaLnBrk="1" latinLnBrk="0" hangingPunct="1">
        <a:spcBef>
          <a:spcPct val="20000"/>
        </a:spcBef>
        <a:buFont typeface="Arial"/>
        <a:buChar char="–"/>
        <a:defRPr sz="4617" kern="1200">
          <a:solidFill>
            <a:schemeClr val="tx1"/>
          </a:solidFill>
          <a:latin typeface="+mn-lt"/>
          <a:ea typeface="+mn-ea"/>
          <a:cs typeface="+mn-cs"/>
        </a:defRPr>
      </a:lvl2pPr>
      <a:lvl3pPr marL="2512938" indent="-502587" algn="l" defTabSz="1005176" rtl="0" eaLnBrk="1" latinLnBrk="0" hangingPunct="1">
        <a:spcBef>
          <a:spcPct val="20000"/>
        </a:spcBef>
        <a:buFont typeface="Arial"/>
        <a:buChar char="•"/>
        <a:defRPr sz="3738" kern="1200">
          <a:solidFill>
            <a:schemeClr val="tx1"/>
          </a:solidFill>
          <a:latin typeface="+mn-lt"/>
          <a:ea typeface="+mn-ea"/>
          <a:cs typeface="+mn-cs"/>
        </a:defRPr>
      </a:lvl3pPr>
      <a:lvl4pPr marL="3518112" indent="-502587" algn="l" defTabSz="1005176" rtl="0" eaLnBrk="1" latinLnBrk="0" hangingPunct="1">
        <a:spcBef>
          <a:spcPct val="20000"/>
        </a:spcBef>
        <a:buFont typeface="Arial"/>
        <a:buChar char="–"/>
        <a:defRPr sz="3738" kern="1200">
          <a:solidFill>
            <a:schemeClr val="tx1"/>
          </a:solidFill>
          <a:latin typeface="+mn-lt"/>
          <a:ea typeface="+mn-ea"/>
          <a:cs typeface="+mn-cs"/>
        </a:defRPr>
      </a:lvl4pPr>
      <a:lvl5pPr marL="4523285" indent="-502587" algn="l" defTabSz="1005176" rtl="0" eaLnBrk="1" latinLnBrk="0" hangingPunct="1">
        <a:spcBef>
          <a:spcPct val="20000"/>
        </a:spcBef>
        <a:buFont typeface="Arial"/>
        <a:buChar char="»"/>
        <a:defRPr sz="3738" kern="1200">
          <a:solidFill>
            <a:schemeClr val="tx1"/>
          </a:solidFill>
          <a:latin typeface="+mn-lt"/>
          <a:ea typeface="+mn-ea"/>
          <a:cs typeface="+mn-cs"/>
        </a:defRPr>
      </a:lvl5pPr>
      <a:lvl6pPr marL="5528461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637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813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3986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176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351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525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6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587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05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22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3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05205" y="452899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2638850"/>
            <a:ext cx="18093690" cy="746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05205" y="10482093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868901" y="10482093"/>
            <a:ext cx="6366298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4407938" y="10482093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ctr" defTabSz="1005200" rtl="0" eaLnBrk="1" latinLnBrk="0" hangingPunct="1">
        <a:spcBef>
          <a:spcPct val="0"/>
        </a:spcBef>
        <a:buNone/>
        <a:defRPr sz="96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900" indent="-753900" algn="l" defTabSz="1005200" rtl="0" eaLnBrk="1" latinLnBrk="0" hangingPunct="1">
        <a:spcBef>
          <a:spcPct val="20000"/>
        </a:spcBef>
        <a:buFont typeface="Arial"/>
        <a:buChar char="•"/>
        <a:defRPr sz="7036" kern="1200">
          <a:solidFill>
            <a:schemeClr val="tx1"/>
          </a:solidFill>
          <a:latin typeface="+mn-lt"/>
          <a:ea typeface="+mn-ea"/>
          <a:cs typeface="+mn-cs"/>
        </a:defRPr>
      </a:lvl1pPr>
      <a:lvl2pPr marL="1633450" indent="-628250" algn="l" defTabSz="1005200" rtl="0" eaLnBrk="1" latinLnBrk="0" hangingPunct="1">
        <a:spcBef>
          <a:spcPct val="20000"/>
        </a:spcBef>
        <a:buFont typeface="Arial"/>
        <a:buChar char="–"/>
        <a:defRPr sz="6156" kern="1200">
          <a:solidFill>
            <a:schemeClr val="tx1"/>
          </a:solidFill>
          <a:latin typeface="+mn-lt"/>
          <a:ea typeface="+mn-ea"/>
          <a:cs typeface="+mn-cs"/>
        </a:defRPr>
      </a:lvl2pPr>
      <a:lvl3pPr marL="2513000" indent="-502600" algn="l" defTabSz="1005200" rtl="0" eaLnBrk="1" latinLnBrk="0" hangingPunct="1">
        <a:spcBef>
          <a:spcPct val="20000"/>
        </a:spcBef>
        <a:buFont typeface="Arial"/>
        <a:buChar char="•"/>
        <a:defRPr sz="5277" kern="1200">
          <a:solidFill>
            <a:schemeClr val="tx1"/>
          </a:solidFill>
          <a:latin typeface="+mn-lt"/>
          <a:ea typeface="+mn-ea"/>
          <a:cs typeface="+mn-cs"/>
        </a:defRPr>
      </a:lvl3pPr>
      <a:lvl4pPr marL="3518200" indent="-502600" algn="l" defTabSz="1005200" rtl="0" eaLnBrk="1" latinLnBrk="0" hangingPunct="1">
        <a:spcBef>
          <a:spcPct val="20000"/>
        </a:spcBef>
        <a:buFont typeface="Arial"/>
        <a:buChar char="–"/>
        <a:defRPr sz="4397" kern="1200">
          <a:solidFill>
            <a:schemeClr val="tx1"/>
          </a:solidFill>
          <a:latin typeface="+mn-lt"/>
          <a:ea typeface="+mn-ea"/>
          <a:cs typeface="+mn-cs"/>
        </a:defRPr>
      </a:lvl4pPr>
      <a:lvl5pPr marL="4523400" indent="-502600" algn="l" defTabSz="1005200" rtl="0" eaLnBrk="1" latinLnBrk="0" hangingPunct="1">
        <a:spcBef>
          <a:spcPct val="20000"/>
        </a:spcBef>
        <a:buFont typeface="Arial"/>
        <a:buChar char="»"/>
        <a:defRPr sz="4397" kern="1200">
          <a:solidFill>
            <a:schemeClr val="tx1"/>
          </a:solidFill>
          <a:latin typeface="+mn-lt"/>
          <a:ea typeface="+mn-ea"/>
          <a:cs typeface="+mn-cs"/>
        </a:defRPr>
      </a:lvl5pPr>
      <a:lvl6pPr marL="5528600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7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9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4199" indent="-502600" algn="l" defTabSz="1005200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4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6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8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60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200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3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599" algn="l" defTabSz="1005200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05205" y="453770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2638852"/>
            <a:ext cx="18093690" cy="746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 descr="MaaS_Global_logo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1" y="10658765"/>
            <a:ext cx="2391467" cy="346374"/>
          </a:xfrm>
          <a:prstGeom prst="rect">
            <a:avLst/>
          </a:prstGeom>
        </p:spPr>
      </p:pic>
      <p:cxnSp>
        <p:nvCxnSpPr>
          <p:cNvPr id="8" name="Suora yhdysviiva 7"/>
          <p:cNvCxnSpPr/>
          <p:nvPr userDrawn="1"/>
        </p:nvCxnSpPr>
        <p:spPr>
          <a:xfrm>
            <a:off x="421941" y="10424644"/>
            <a:ext cx="1913816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MaaS_Freedom_of_Mobility_grey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55" y="10716356"/>
            <a:ext cx="2848081" cy="277770"/>
          </a:xfrm>
          <a:prstGeom prst="rect">
            <a:avLst/>
          </a:prstGeom>
        </p:spPr>
      </p:pic>
      <p:sp>
        <p:nvSpPr>
          <p:cNvPr id="10" name="Dian numeron paikkamerkki 4"/>
          <p:cNvSpPr txBox="1">
            <a:spLocks/>
          </p:cNvSpPr>
          <p:nvPr userDrawn="1"/>
        </p:nvSpPr>
        <p:spPr>
          <a:xfrm>
            <a:off x="16153404" y="10544925"/>
            <a:ext cx="3518218" cy="602119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782A03C-621C-8D41-A737-21AEFDCE0060}" type="slidenum">
              <a:rPr lang="fi-FI" sz="1979" smtClean="0">
                <a:solidFill>
                  <a:prstClr val="white">
                    <a:lumMod val="50000"/>
                  </a:prstClr>
                </a:solidFill>
              </a:rPr>
              <a:pPr algn="r"/>
              <a:t>‹#›</a:t>
            </a:fld>
            <a:endParaRPr lang="fi-FI" sz="1979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6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</p:sldLayoutIdLst>
  <p:hf hdr="0" ftr="0" dt="0"/>
  <p:txStyles>
    <p:titleStyle>
      <a:lvl1pPr algn="ctr" defTabSz="1005176" rtl="0" eaLnBrk="1" latinLnBrk="0" hangingPunct="1">
        <a:lnSpc>
          <a:spcPct val="90000"/>
        </a:lnSpc>
        <a:spcBef>
          <a:spcPct val="0"/>
        </a:spcBef>
        <a:buNone/>
        <a:defRPr sz="505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882" indent="-753882" algn="l" defTabSz="1005176" rtl="0" eaLnBrk="1" latinLnBrk="0" hangingPunct="1">
        <a:spcBef>
          <a:spcPct val="20000"/>
        </a:spcBef>
        <a:buFont typeface="Arial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633408" indent="-628235" algn="l" defTabSz="1005176" rtl="0" eaLnBrk="1" latinLnBrk="0" hangingPunct="1">
        <a:spcBef>
          <a:spcPct val="20000"/>
        </a:spcBef>
        <a:buFont typeface="Arial"/>
        <a:buChar char="–"/>
        <a:defRPr sz="4617" kern="1200">
          <a:solidFill>
            <a:schemeClr val="tx1"/>
          </a:solidFill>
          <a:latin typeface="+mn-lt"/>
          <a:ea typeface="+mn-ea"/>
          <a:cs typeface="+mn-cs"/>
        </a:defRPr>
      </a:lvl2pPr>
      <a:lvl3pPr marL="2512938" indent="-502587" algn="l" defTabSz="1005176" rtl="0" eaLnBrk="1" latinLnBrk="0" hangingPunct="1">
        <a:spcBef>
          <a:spcPct val="20000"/>
        </a:spcBef>
        <a:buFont typeface="Arial"/>
        <a:buChar char="•"/>
        <a:defRPr sz="3738" kern="1200">
          <a:solidFill>
            <a:schemeClr val="tx1"/>
          </a:solidFill>
          <a:latin typeface="+mn-lt"/>
          <a:ea typeface="+mn-ea"/>
          <a:cs typeface="+mn-cs"/>
        </a:defRPr>
      </a:lvl3pPr>
      <a:lvl4pPr marL="3518112" indent="-502587" algn="l" defTabSz="1005176" rtl="0" eaLnBrk="1" latinLnBrk="0" hangingPunct="1">
        <a:spcBef>
          <a:spcPct val="20000"/>
        </a:spcBef>
        <a:buFont typeface="Arial"/>
        <a:buChar char="–"/>
        <a:defRPr sz="3738" kern="1200">
          <a:solidFill>
            <a:schemeClr val="tx1"/>
          </a:solidFill>
          <a:latin typeface="+mn-lt"/>
          <a:ea typeface="+mn-ea"/>
          <a:cs typeface="+mn-cs"/>
        </a:defRPr>
      </a:lvl4pPr>
      <a:lvl5pPr marL="4523285" indent="-502587" algn="l" defTabSz="1005176" rtl="0" eaLnBrk="1" latinLnBrk="0" hangingPunct="1">
        <a:spcBef>
          <a:spcPct val="20000"/>
        </a:spcBef>
        <a:buFont typeface="Arial"/>
        <a:buChar char="»"/>
        <a:defRPr sz="3738" kern="1200">
          <a:solidFill>
            <a:schemeClr val="tx1"/>
          </a:solidFill>
          <a:latin typeface="+mn-lt"/>
          <a:ea typeface="+mn-ea"/>
          <a:cs typeface="+mn-cs"/>
        </a:defRPr>
      </a:lvl5pPr>
      <a:lvl6pPr marL="5528461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637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813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3986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176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351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525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6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587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05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22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3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005205" y="452899"/>
            <a:ext cx="18093690" cy="1884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05205" y="2638850"/>
            <a:ext cx="18093690" cy="746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05205" y="10482095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0705B413-E107-5342-A631-13A365C3DEF3}" type="datetimeFigureOut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2.5.2017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868901" y="10482095"/>
            <a:ext cx="6366298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4407938" y="10482095"/>
            <a:ext cx="4690957" cy="602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200"/>
            <a:fld id="{BC363307-C10F-F24B-822C-0D971E1F3F48}" type="slidenum">
              <a:rPr lang="fi-FI" smtClean="0">
                <a:solidFill>
                  <a:srgbClr val="47264F">
                    <a:tint val="75000"/>
                  </a:srgbClr>
                </a:solidFill>
              </a:rPr>
              <a:pPr defTabSz="1005200"/>
              <a:t>‹#›</a:t>
            </a:fld>
            <a:endParaRPr lang="fi-FI">
              <a:solidFill>
                <a:srgbClr val="4726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txStyles>
    <p:titleStyle>
      <a:lvl1pPr algn="ctr" defTabSz="1005176" rtl="0" eaLnBrk="1" latinLnBrk="0" hangingPunct="1">
        <a:spcBef>
          <a:spcPct val="0"/>
        </a:spcBef>
        <a:buNone/>
        <a:defRPr sz="96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3882" indent="-753882" algn="l" defTabSz="1005176" rtl="0" eaLnBrk="1" latinLnBrk="0" hangingPunct="1">
        <a:spcBef>
          <a:spcPct val="20000"/>
        </a:spcBef>
        <a:buFont typeface="Arial"/>
        <a:buChar char="•"/>
        <a:defRPr sz="7036" kern="1200">
          <a:solidFill>
            <a:schemeClr val="tx1"/>
          </a:solidFill>
          <a:latin typeface="+mn-lt"/>
          <a:ea typeface="+mn-ea"/>
          <a:cs typeface="+mn-cs"/>
        </a:defRPr>
      </a:lvl1pPr>
      <a:lvl2pPr marL="1633408" indent="-628235" algn="l" defTabSz="1005176" rtl="0" eaLnBrk="1" latinLnBrk="0" hangingPunct="1">
        <a:spcBef>
          <a:spcPct val="20000"/>
        </a:spcBef>
        <a:buFont typeface="Arial"/>
        <a:buChar char="–"/>
        <a:defRPr sz="6156" kern="1200">
          <a:solidFill>
            <a:schemeClr val="tx1"/>
          </a:solidFill>
          <a:latin typeface="+mn-lt"/>
          <a:ea typeface="+mn-ea"/>
          <a:cs typeface="+mn-cs"/>
        </a:defRPr>
      </a:lvl2pPr>
      <a:lvl3pPr marL="2512938" indent="-502587" algn="l" defTabSz="1005176" rtl="0" eaLnBrk="1" latinLnBrk="0" hangingPunct="1">
        <a:spcBef>
          <a:spcPct val="20000"/>
        </a:spcBef>
        <a:buFont typeface="Arial"/>
        <a:buChar char="•"/>
        <a:defRPr sz="5277" kern="1200">
          <a:solidFill>
            <a:schemeClr val="tx1"/>
          </a:solidFill>
          <a:latin typeface="+mn-lt"/>
          <a:ea typeface="+mn-ea"/>
          <a:cs typeface="+mn-cs"/>
        </a:defRPr>
      </a:lvl3pPr>
      <a:lvl4pPr marL="3518112" indent="-502587" algn="l" defTabSz="1005176" rtl="0" eaLnBrk="1" latinLnBrk="0" hangingPunct="1">
        <a:spcBef>
          <a:spcPct val="20000"/>
        </a:spcBef>
        <a:buFont typeface="Arial"/>
        <a:buChar char="–"/>
        <a:defRPr sz="4397" kern="1200">
          <a:solidFill>
            <a:schemeClr val="tx1"/>
          </a:solidFill>
          <a:latin typeface="+mn-lt"/>
          <a:ea typeface="+mn-ea"/>
          <a:cs typeface="+mn-cs"/>
        </a:defRPr>
      </a:lvl4pPr>
      <a:lvl5pPr marL="4523285" indent="-502587" algn="l" defTabSz="1005176" rtl="0" eaLnBrk="1" latinLnBrk="0" hangingPunct="1">
        <a:spcBef>
          <a:spcPct val="20000"/>
        </a:spcBef>
        <a:buFont typeface="Arial"/>
        <a:buChar char="»"/>
        <a:defRPr sz="4397" kern="1200">
          <a:solidFill>
            <a:schemeClr val="tx1"/>
          </a:solidFill>
          <a:latin typeface="+mn-lt"/>
          <a:ea typeface="+mn-ea"/>
          <a:cs typeface="+mn-cs"/>
        </a:defRPr>
      </a:lvl5pPr>
      <a:lvl6pPr marL="5528461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6pPr>
      <a:lvl7pPr marL="6533637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7pPr>
      <a:lvl8pPr marL="7538813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8pPr>
      <a:lvl9pPr marL="8543986" indent="-502587" algn="l" defTabSz="1005176" rtl="0" eaLnBrk="1" latinLnBrk="0" hangingPunct="1">
        <a:spcBef>
          <a:spcPct val="20000"/>
        </a:spcBef>
        <a:buFont typeface="Arial"/>
        <a:buChar char="•"/>
        <a:defRPr sz="4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1pPr>
      <a:lvl2pPr marL="1005176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2pPr>
      <a:lvl3pPr marL="2010351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015525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4pPr>
      <a:lvl5pPr marL="40206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5pPr>
      <a:lvl6pPr marL="502587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6pPr>
      <a:lvl7pPr marL="6031050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7pPr>
      <a:lvl8pPr marL="7036224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8pPr>
      <a:lvl9pPr marL="8041399" algn="l" defTabSz="1005176" rtl="0" eaLnBrk="1" latinLnBrk="0" hangingPunct="1">
        <a:defRPr sz="39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2" Type="http://schemas.openxmlformats.org/officeDocument/2006/relationships/hyperlink" Target="http://www.maas-api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MaaS_Global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9" y="10658412"/>
            <a:ext cx="2391467" cy="34634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71" y="1652770"/>
            <a:ext cx="14751095" cy="8861366"/>
          </a:xfrm>
          <a:prstGeom prst="rect">
            <a:avLst/>
          </a:prstGeom>
        </p:spPr>
      </p:pic>
      <p:sp>
        <p:nvSpPr>
          <p:cNvPr id="7" name="object 8"/>
          <p:cNvSpPr txBox="1">
            <a:spLocks/>
          </p:cNvSpPr>
          <p:nvPr/>
        </p:nvSpPr>
        <p:spPr>
          <a:xfrm>
            <a:off x="2263295" y="483709"/>
            <a:ext cx="1545545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-70" dirty="0">
                <a:solidFill>
                  <a:srgbClr val="47264F"/>
                </a:solidFill>
                <a:latin typeface="Arial" charset="0"/>
                <a:ea typeface="Arial" charset="0"/>
                <a:cs typeface="Arial" charset="0"/>
              </a:rPr>
              <a:t>Competitive advantage – Freedom of Mobility</a:t>
            </a:r>
            <a:endParaRPr lang="en-US" sz="5400" b="1" spc="-75" dirty="0">
              <a:solidFill>
                <a:srgbClr val="47264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object 8"/>
          <p:cNvSpPr txBox="1">
            <a:spLocks/>
          </p:cNvSpPr>
          <p:nvPr/>
        </p:nvSpPr>
        <p:spPr>
          <a:xfrm>
            <a:off x="1981368" y="1278043"/>
            <a:ext cx="15455451" cy="541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18" spc="-70" dirty="0">
                <a:solidFill>
                  <a:srgbClr val="47264F"/>
                </a:solidFill>
                <a:latin typeface="Arial" charset="0"/>
                <a:ea typeface="Arial" charset="0"/>
                <a:cs typeface="Arial" charset="0"/>
              </a:rPr>
              <a:t>Our service promise is total freedom of mobility.</a:t>
            </a:r>
            <a:endParaRPr lang="en-US" sz="3518" spc="-75" dirty="0">
              <a:solidFill>
                <a:srgbClr val="47264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567" y="10712024"/>
            <a:ext cx="2398667" cy="2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3" y="485364"/>
            <a:ext cx="18395252" cy="2374797"/>
          </a:xfrm>
        </p:spPr>
        <p:txBody>
          <a:bodyPr>
            <a:noAutofit/>
          </a:bodyPr>
          <a:lstStyle/>
          <a:p>
            <a:pPr algn="ctr"/>
            <a:r>
              <a:rPr lang="en-US" sz="5936" dirty="0"/>
              <a:t>Common interchange definitions help drive MaaS business forward, by enabling consumer choice</a:t>
            </a:r>
            <a:endParaRPr lang="en-US" sz="5936" dirty="0"/>
          </a:p>
        </p:txBody>
      </p:sp>
      <p:grpSp>
        <p:nvGrpSpPr>
          <p:cNvPr id="3" name="Group 2"/>
          <p:cNvGrpSpPr/>
          <p:nvPr/>
        </p:nvGrpSpPr>
        <p:grpSpPr>
          <a:xfrm>
            <a:off x="505433" y="4695812"/>
            <a:ext cx="7339241" cy="4535826"/>
            <a:chOff x="2197100" y="1487646"/>
            <a:chExt cx="7848600" cy="5014754"/>
          </a:xfrm>
        </p:grpSpPr>
        <p:sp>
          <p:nvSpPr>
            <p:cNvPr id="5" name="TextBox 4"/>
            <p:cNvSpPr txBox="1"/>
            <p:nvPr/>
          </p:nvSpPr>
          <p:spPr>
            <a:xfrm>
              <a:off x="4438650" y="3743482"/>
              <a:ext cx="889000" cy="7482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1979" dirty="0">
                <a:solidFill>
                  <a:srgbClr val="C9F9CB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92800" y="1885992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>
                  <a:solidFill>
                    <a:srgbClr val="C9F9CB"/>
                  </a:solidFill>
                </a:rPr>
                <a:t>Routing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92800" y="2470152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>
                  <a:solidFill>
                    <a:srgbClr val="C9F9CB"/>
                  </a:solidFill>
                </a:rPr>
                <a:t>Traffic Operator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45200" y="2622552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>
                  <a:solidFill>
                    <a:srgbClr val="C9F9CB"/>
                  </a:solidFill>
                </a:rPr>
                <a:t>Traffic Operator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97600" y="2774953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>
                  <a:solidFill>
                    <a:srgbClr val="C9F9CB"/>
                  </a:solidFill>
                </a:rPr>
                <a:t>Traffic Operator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50000" y="2927353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 dirty="0">
                  <a:solidFill>
                    <a:srgbClr val="C9F9CB"/>
                  </a:solidFill>
                </a:rPr>
                <a:t>Transport Operator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92800" y="3531606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>
                  <a:solidFill>
                    <a:srgbClr val="C9F9CB"/>
                  </a:solidFill>
                </a:rPr>
                <a:t>Weather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92800" y="4102419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 dirty="0">
                  <a:solidFill>
                    <a:srgbClr val="C9F9CB"/>
                  </a:solidFill>
                </a:rPr>
                <a:t>Payment</a:t>
              </a:r>
              <a:endParaRPr lang="en-US" sz="1814" dirty="0">
                <a:solidFill>
                  <a:srgbClr val="C9F9CB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92800" y="4681536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>
                  <a:solidFill>
                    <a:srgbClr val="C9F9CB"/>
                  </a:solidFill>
                </a:rPr>
                <a:t>Identity</a:t>
              </a:r>
              <a:endParaRPr lang="en-US" sz="1814" dirty="0">
                <a:solidFill>
                  <a:srgbClr val="C9F9CB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92800" y="5271290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 dirty="0">
                  <a:solidFill>
                    <a:srgbClr val="C9F9CB"/>
                  </a:solidFill>
                </a:rPr>
                <a:t>Rule </a:t>
              </a:r>
              <a:r>
                <a:rPr lang="en-US" sz="1814" dirty="0">
                  <a:solidFill>
                    <a:srgbClr val="C9F9CB"/>
                  </a:solidFill>
                </a:rPr>
                <a:t>Engine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92800" y="5841228"/>
              <a:ext cx="3695700" cy="5450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 dirty="0">
                  <a:solidFill>
                    <a:srgbClr val="C9F9CB"/>
                  </a:solidFill>
                </a:rPr>
                <a:t>Customer </a:t>
              </a:r>
              <a:r>
                <a:rPr lang="en-US" sz="1814" dirty="0">
                  <a:solidFill>
                    <a:srgbClr val="C9F9CB"/>
                  </a:solidFill>
                </a:rPr>
                <a:t>Portal</a:t>
              </a:r>
              <a:endParaRPr lang="en-US" sz="1814" dirty="0">
                <a:solidFill>
                  <a:srgbClr val="C9F9CB"/>
                </a:solidFill>
              </a:endParaRPr>
            </a:p>
          </p:txBody>
        </p:sp>
        <p:sp>
          <p:nvSpPr>
            <p:cNvPr id="22" name="Left Brace 21"/>
            <p:cNvSpPr/>
            <p:nvPr/>
          </p:nvSpPr>
          <p:spPr>
            <a:xfrm>
              <a:off x="5397501" y="1804432"/>
              <a:ext cx="355600" cy="4697968"/>
            </a:xfrm>
            <a:prstGeom prst="leftBrac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979">
                <a:solidFill>
                  <a:srgbClr val="47264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97100" y="3341646"/>
              <a:ext cx="1644650" cy="1561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 dirty="0">
                  <a:solidFill>
                    <a:srgbClr val="C9F9CB"/>
                  </a:solidFill>
                </a:rPr>
                <a:t>Whim backend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cxnSp>
          <p:nvCxnSpPr>
            <p:cNvPr id="25" name="Straight Connector 24"/>
            <p:cNvCxnSpPr>
              <a:stCxn id="23" idx="3"/>
              <a:endCxn id="5" idx="1"/>
            </p:cNvCxnSpPr>
            <p:nvPr/>
          </p:nvCxnSpPr>
          <p:spPr>
            <a:xfrm flipV="1">
              <a:off x="3841750" y="4117616"/>
              <a:ext cx="596900" cy="48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327149" y="4497796"/>
              <a:ext cx="1112001" cy="43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79" dirty="0">
                  <a:solidFill>
                    <a:srgbClr val="47264F"/>
                  </a:solidFill>
                </a:rPr>
                <a:t>APIGW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97224" y="1487646"/>
              <a:ext cx="1644650" cy="15616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1814" dirty="0">
                  <a:solidFill>
                    <a:srgbClr val="C9F9CB"/>
                  </a:solidFill>
                </a:rPr>
                <a:t>Whim Apps</a:t>
              </a:r>
              <a:endParaRPr lang="en-US" sz="1979" dirty="0">
                <a:solidFill>
                  <a:srgbClr val="C9F9CB"/>
                </a:solidFill>
              </a:endParaRPr>
            </a:p>
          </p:txBody>
        </p:sp>
        <p:cxnSp>
          <p:nvCxnSpPr>
            <p:cNvPr id="4" name="Elbow Connector 3"/>
            <p:cNvCxnSpPr>
              <a:stCxn id="28" idx="3"/>
              <a:endCxn id="5" idx="0"/>
            </p:cNvCxnSpPr>
            <p:nvPr/>
          </p:nvCxnSpPr>
          <p:spPr>
            <a:xfrm>
              <a:off x="3841874" y="2268458"/>
              <a:ext cx="1041276" cy="1475024"/>
            </a:xfrm>
            <a:prstGeom prst="bentConnector2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ight Brace 6"/>
          <p:cNvSpPr/>
          <p:nvPr/>
        </p:nvSpPr>
        <p:spPr>
          <a:xfrm>
            <a:off x="7844674" y="3344987"/>
            <a:ext cx="1777880" cy="72374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4" name="Right Brace 23"/>
          <p:cNvSpPr/>
          <p:nvPr/>
        </p:nvSpPr>
        <p:spPr>
          <a:xfrm rot="10800000">
            <a:off x="16676770" y="3301963"/>
            <a:ext cx="1777880" cy="72374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9" name="TextBox 28"/>
          <p:cNvSpPr txBox="1"/>
          <p:nvPr/>
        </p:nvSpPr>
        <p:spPr>
          <a:xfrm>
            <a:off x="10050081" y="6321476"/>
            <a:ext cx="6094055" cy="89879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638" dirty="0">
                <a:solidFill>
                  <a:srgbClr val="C9F9CB"/>
                </a:solidFill>
              </a:rPr>
              <a:t>APIs – Booking, Ticketing, Roaming</a:t>
            </a:r>
            <a:endParaRPr lang="en-US" sz="2968" dirty="0">
              <a:solidFill>
                <a:srgbClr val="C9F9CB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50081" y="7445215"/>
            <a:ext cx="6094055" cy="89879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638" dirty="0">
                <a:solidFill>
                  <a:srgbClr val="C9F9CB"/>
                </a:solidFill>
              </a:rPr>
              <a:t>Commercial Agreements</a:t>
            </a:r>
            <a:endParaRPr lang="en-US" sz="2968" dirty="0">
              <a:solidFill>
                <a:srgbClr val="C9F9CB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50081" y="8559047"/>
            <a:ext cx="6094055" cy="89879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638">
                <a:solidFill>
                  <a:srgbClr val="C9F9CB"/>
                </a:solidFill>
              </a:rPr>
              <a:t>Ticketing Definitions</a:t>
            </a:r>
            <a:endParaRPr lang="en-US" sz="2968" dirty="0">
              <a:solidFill>
                <a:srgbClr val="C9F9CB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050081" y="9683669"/>
            <a:ext cx="6094055" cy="89879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638" dirty="0">
                <a:solidFill>
                  <a:srgbClr val="C9F9CB"/>
                </a:solidFill>
              </a:rPr>
              <a:t>Trust Model</a:t>
            </a:r>
            <a:endParaRPr lang="en-US" sz="2968" dirty="0">
              <a:solidFill>
                <a:srgbClr val="C9F9C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50081" y="3947813"/>
            <a:ext cx="6094055" cy="215862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638" dirty="0">
                <a:solidFill>
                  <a:srgbClr val="C9F9CB"/>
                </a:solidFill>
              </a:rPr>
              <a:t>Mobility Data Interchange</a:t>
            </a:r>
            <a:endParaRPr lang="en-US" sz="2968" dirty="0">
              <a:solidFill>
                <a:srgbClr val="C9F9CB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5995638" y="6272578"/>
            <a:ext cx="6094055" cy="89879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638" dirty="0">
                <a:solidFill>
                  <a:srgbClr val="C9F9CB"/>
                </a:solidFill>
              </a:rPr>
              <a:t>Other Provider</a:t>
            </a:r>
            <a:endParaRPr lang="en-US" sz="2968" dirty="0">
              <a:solidFill>
                <a:srgbClr val="C9F9CB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880" y="2723092"/>
            <a:ext cx="2104458" cy="13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5"/>
          <p:cNvSpPr/>
          <p:nvPr/>
        </p:nvSpPr>
        <p:spPr>
          <a:xfrm>
            <a:off x="-1" y="397"/>
            <a:ext cx="20104102" cy="11308556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3957"/>
          </a:p>
        </p:txBody>
      </p:sp>
      <p:sp>
        <p:nvSpPr>
          <p:cNvPr id="2" name="Tekstiruutu 2"/>
          <p:cNvSpPr txBox="1"/>
          <p:nvPr/>
        </p:nvSpPr>
        <p:spPr>
          <a:xfrm>
            <a:off x="2732337" y="3811518"/>
            <a:ext cx="14639421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7695" b="1" dirty="0" err="1">
                <a:solidFill>
                  <a:srgbClr val="FFFFFF"/>
                </a:solidFill>
                <a:latin typeface="Arial"/>
                <a:cs typeface="Arial"/>
              </a:rPr>
              <a:t>Cities</a:t>
            </a:r>
            <a:r>
              <a:rPr lang="fi-FI" sz="7695" b="1" dirty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lang="fi-FI" sz="7695" b="1" dirty="0" err="1">
                <a:solidFill>
                  <a:srgbClr val="FFFFFF"/>
                </a:solidFill>
                <a:latin typeface="Arial"/>
                <a:cs typeface="Arial"/>
              </a:rPr>
              <a:t>governments</a:t>
            </a:r>
            <a:r>
              <a:rPr lang="fi-FI" sz="7695" b="1" dirty="0">
                <a:solidFill>
                  <a:srgbClr val="FFFFFF"/>
                </a:solidFill>
                <a:latin typeface="Arial"/>
                <a:cs typeface="Arial"/>
              </a:rPr>
              <a:t> to </a:t>
            </a:r>
            <a:r>
              <a:rPr lang="fi-FI" sz="7695" b="1" dirty="0" err="1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lang="fi-FI" sz="7695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fi-FI" sz="7695" b="1" dirty="0" err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fi-FI" sz="7695" b="1" dirty="0">
                <a:solidFill>
                  <a:srgbClr val="FFFFFF"/>
                </a:solidFill>
                <a:latin typeface="Arial"/>
                <a:cs typeface="Arial"/>
              </a:rPr>
              <a:t> market vision</a:t>
            </a:r>
            <a:endParaRPr lang="fi-FI" sz="8794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Kuva 5" descr="MaaS_Global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74" y="533683"/>
            <a:ext cx="3180073" cy="4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1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095" y="1588"/>
            <a:ext cx="20098137" cy="11306969"/>
          </a:xfrm>
          <a:prstGeom prst="rect">
            <a:avLst/>
          </a:prstGeom>
        </p:spPr>
      </p:pic>
      <p:pic>
        <p:nvPicPr>
          <p:cNvPr id="2" name="Kuva 1" descr="MaaS_Global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36" y="534045"/>
            <a:ext cx="3179849" cy="460528"/>
          </a:xfrm>
          <a:prstGeom prst="rect">
            <a:avLst/>
          </a:prstGeom>
        </p:spPr>
      </p:pic>
      <p:sp>
        <p:nvSpPr>
          <p:cNvPr id="7" name="Shape 395"/>
          <p:cNvSpPr/>
          <p:nvPr/>
        </p:nvSpPr>
        <p:spPr>
          <a:xfrm>
            <a:off x="5462855" y="1840289"/>
            <a:ext cx="9036232" cy="4540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879" tIns="41879" rIns="41879" bIns="41879" anchor="ctr"/>
          <a:lstStyle>
            <a:lvl1pPr algn="ctr" defTabSz="825500">
              <a:lnSpc>
                <a:spcPct val="80000"/>
              </a:lnSpc>
              <a:spcBef>
                <a:spcPts val="2100"/>
              </a:spcBef>
              <a:defRPr sz="9600" b="1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ct val="100000"/>
              </a:lnSpc>
              <a:spcBef>
                <a:spcPts val="2638"/>
              </a:spcBef>
            </a:pPr>
            <a:r>
              <a:rPr lang="en-US" sz="9599" dirty="0">
                <a:latin typeface="Arial"/>
                <a:cs typeface="Arial"/>
              </a:rPr>
              <a:t>SEE </a:t>
            </a:r>
            <a:r>
              <a:rPr lang="en-US" sz="9599" dirty="0">
                <a:solidFill>
                  <a:srgbClr val="C9F9CB"/>
                </a:solidFill>
                <a:latin typeface="Arial"/>
                <a:cs typeface="Arial"/>
              </a:rPr>
              <a:t>WHIM </a:t>
            </a:r>
            <a:r>
              <a:rPr lang="en-US" sz="9599" dirty="0">
                <a:latin typeface="Arial"/>
                <a:cs typeface="Arial"/>
              </a:rPr>
              <a:t>LIVE </a:t>
            </a:r>
            <a:r>
              <a:rPr lang="en-US" sz="9599" dirty="0" smtClean="0">
                <a:latin typeface="Arial"/>
                <a:cs typeface="Arial"/>
              </a:rPr>
              <a:t>NOW</a:t>
            </a:r>
            <a:r>
              <a:rPr lang="fi-FI" sz="3599" dirty="0">
                <a:latin typeface="Arial"/>
                <a:cs typeface="Arial"/>
              </a:rPr>
              <a:t/>
            </a:r>
            <a:br>
              <a:rPr lang="fi-FI" sz="3599" dirty="0">
                <a:latin typeface="Arial"/>
                <a:cs typeface="Arial"/>
              </a:rPr>
            </a:br>
            <a:r>
              <a:rPr lang="fi-FI" sz="3999" dirty="0" err="1">
                <a:latin typeface="Arial"/>
                <a:cs typeface="Arial"/>
              </a:rPr>
              <a:t>www.whimapp.com</a:t>
            </a:r>
            <a:endParaRPr lang="fi-FI" sz="3999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i-FI" sz="3999" dirty="0" err="1">
                <a:latin typeface="Arial"/>
                <a:cs typeface="Arial"/>
              </a:rPr>
              <a:t>www.maas.global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9" name="Alaotsikko 5"/>
          <p:cNvSpPr txBox="1">
            <a:spLocks/>
          </p:cNvSpPr>
          <p:nvPr/>
        </p:nvSpPr>
        <p:spPr>
          <a:xfrm>
            <a:off x="4704013" y="7662640"/>
            <a:ext cx="10553912" cy="318002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319"/>
              </a:spcBef>
              <a:buNone/>
            </a:pPr>
            <a:r>
              <a:rPr lang="fi-FI" sz="2599" b="1" dirty="0">
                <a:solidFill>
                  <a:srgbClr val="FFFFFF"/>
                </a:solidFill>
                <a:latin typeface="Arial"/>
                <a:cs typeface="Arial"/>
              </a:rPr>
              <a:t>SAMPO HIETANEN</a:t>
            </a:r>
          </a:p>
          <a:p>
            <a:pPr marL="0" indent="0" algn="ctr">
              <a:lnSpc>
                <a:spcPct val="110000"/>
              </a:lnSpc>
              <a:spcBef>
                <a:spcPts val="1319"/>
              </a:spcBef>
              <a:buNone/>
            </a:pPr>
            <a:r>
              <a:rPr lang="fi-FI" sz="2599" dirty="0">
                <a:solidFill>
                  <a:srgbClr val="FFFFFF"/>
                </a:solidFill>
                <a:latin typeface="Arial"/>
                <a:cs typeface="Arial"/>
              </a:rPr>
              <a:t>CEO and </a:t>
            </a:r>
            <a:r>
              <a:rPr lang="fi-FI" sz="2599" dirty="0" err="1">
                <a:solidFill>
                  <a:srgbClr val="FFFFFF"/>
                </a:solidFill>
                <a:latin typeface="Arial"/>
                <a:cs typeface="Arial"/>
              </a:rPr>
              <a:t>Founder</a:t>
            </a:r>
            <a:r>
              <a:rPr lang="fi-FI" sz="2599" dirty="0">
                <a:solidFill>
                  <a:srgbClr val="FFFFFF"/>
                </a:solidFill>
                <a:latin typeface="Arial"/>
                <a:cs typeface="Arial"/>
              </a:rPr>
              <a:t>, MaaS Global </a:t>
            </a:r>
            <a:r>
              <a:rPr lang="fi-FI" sz="2599" dirty="0" smtClean="0">
                <a:solidFill>
                  <a:srgbClr val="FFFFFF"/>
                </a:solidFill>
                <a:latin typeface="Arial"/>
                <a:cs typeface="Arial"/>
              </a:rPr>
              <a:t>Ltd</a:t>
            </a:r>
            <a:endParaRPr lang="fi-FI" sz="2599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110000"/>
              </a:lnSpc>
              <a:spcBef>
                <a:spcPts val="1319"/>
              </a:spcBef>
              <a:buNone/>
            </a:pPr>
            <a:r>
              <a:rPr lang="fi-FI" sz="2599" dirty="0" err="1">
                <a:solidFill>
                  <a:srgbClr val="FFFFFF"/>
                </a:solidFill>
                <a:latin typeface="Arial"/>
                <a:cs typeface="Arial"/>
              </a:rPr>
              <a:t>sampo.hietanen@maas.global</a:t>
            </a:r>
            <a:r>
              <a:rPr lang="fi-FI" sz="259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0" indent="0" algn="ctr">
              <a:lnSpc>
                <a:spcPct val="110000"/>
              </a:lnSpc>
              <a:spcBef>
                <a:spcPts val="1319"/>
              </a:spcBef>
              <a:buNone/>
            </a:pPr>
            <a:r>
              <a:rPr lang="fi-FI" sz="2599" dirty="0">
                <a:solidFill>
                  <a:srgbClr val="FFFFFF"/>
                </a:solidFill>
                <a:latin typeface="Arial"/>
                <a:cs typeface="Arial"/>
              </a:rPr>
              <a:t>+358 40 565 7688</a:t>
            </a:r>
          </a:p>
          <a:p>
            <a:pPr marL="0" indent="0" algn="ctr">
              <a:lnSpc>
                <a:spcPct val="110000"/>
              </a:lnSpc>
              <a:spcBef>
                <a:spcPts val="1319"/>
              </a:spcBef>
              <a:buNone/>
            </a:pPr>
            <a:endParaRPr lang="fi-FI" sz="2638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48" y="2733294"/>
            <a:ext cx="10359196" cy="7769397"/>
          </a:xfrm>
          <a:prstGeom prst="rect">
            <a:avLst/>
          </a:prstGeom>
        </p:spPr>
      </p:pic>
      <p:sp>
        <p:nvSpPr>
          <p:cNvPr id="3" name="Shape 401"/>
          <p:cNvSpPr txBox="1">
            <a:spLocks/>
          </p:cNvSpPr>
          <p:nvPr/>
        </p:nvSpPr>
        <p:spPr>
          <a:xfrm>
            <a:off x="2833646" y="543233"/>
            <a:ext cx="14190423" cy="14951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300" b="1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5409" dirty="0">
                <a:solidFill>
                  <a:srgbClr val="47264F"/>
                </a:solidFill>
                <a:latin typeface="Arial"/>
                <a:ea typeface="Industry Book" charset="0"/>
                <a:cs typeface="Arial"/>
              </a:rPr>
              <a:t>Monthly subscription for </a:t>
            </a:r>
            <a:r>
              <a:rPr lang="en-US" sz="5409">
                <a:solidFill>
                  <a:srgbClr val="47264F"/>
                </a:solidFill>
                <a:latin typeface="Arial"/>
                <a:ea typeface="Industry Book" charset="0"/>
                <a:cs typeface="Arial"/>
              </a:rPr>
              <a:t>all transportation</a:t>
            </a:r>
            <a:endParaRPr lang="en-US" sz="5409" dirty="0">
              <a:solidFill>
                <a:srgbClr val="47264F"/>
              </a:solidFill>
              <a:latin typeface="Arial"/>
              <a:ea typeface="Industry Book" charset="0"/>
              <a:cs typeface="Arial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507" y="2226283"/>
            <a:ext cx="4479591" cy="7963715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53" y="2226283"/>
            <a:ext cx="4479591" cy="7963715"/>
          </a:xfrm>
          <a:prstGeom prst="rect">
            <a:avLst/>
          </a:prstGeom>
        </p:spPr>
      </p:pic>
      <p:sp>
        <p:nvSpPr>
          <p:cNvPr id="11" name="Nuoli oikealle 10"/>
          <p:cNvSpPr/>
          <p:nvPr/>
        </p:nvSpPr>
        <p:spPr>
          <a:xfrm>
            <a:off x="12272632" y="6408575"/>
            <a:ext cx="681970" cy="4188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395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1"/>
          <p:cNvSpPr txBox="1">
            <a:spLocks/>
          </p:cNvSpPr>
          <p:nvPr/>
        </p:nvSpPr>
        <p:spPr>
          <a:xfrm>
            <a:off x="3937421" y="479838"/>
            <a:ext cx="12394672" cy="14951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7300" b="1" kern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6156" dirty="0">
                <a:solidFill>
                  <a:srgbClr val="47264F"/>
                </a:solidFill>
                <a:latin typeface="Arial"/>
                <a:ea typeface="Industry Book" charset="0"/>
                <a:cs typeface="Arial"/>
              </a:rPr>
              <a:t>Much more than a trip planner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35" y="2226284"/>
            <a:ext cx="4469691" cy="7946119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90" y="2198363"/>
            <a:ext cx="4479589" cy="796371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856" y="2226285"/>
            <a:ext cx="4463886" cy="7935792"/>
          </a:xfrm>
          <a:prstGeom prst="rect">
            <a:avLst/>
          </a:prstGeom>
        </p:spPr>
      </p:pic>
      <p:sp>
        <p:nvSpPr>
          <p:cNvPr id="11" name="Nuoli oikealle 10"/>
          <p:cNvSpPr/>
          <p:nvPr/>
        </p:nvSpPr>
        <p:spPr>
          <a:xfrm>
            <a:off x="6806623" y="6506307"/>
            <a:ext cx="681970" cy="4188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3957">
              <a:solidFill>
                <a:prstClr val="white"/>
              </a:solidFill>
            </a:endParaRPr>
          </a:p>
        </p:txBody>
      </p:sp>
      <p:sp>
        <p:nvSpPr>
          <p:cNvPr id="12" name="Nuoli oikealle 11"/>
          <p:cNvSpPr/>
          <p:nvPr/>
        </p:nvSpPr>
        <p:spPr>
          <a:xfrm>
            <a:off x="11906523" y="6506307"/>
            <a:ext cx="681970" cy="4188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395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0"/>
            <a:ext cx="6358330" cy="11309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8330" cy="11309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030" y="635"/>
            <a:ext cx="6358330" cy="1130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2020"/>
            <a:ext cx="6358330" cy="1130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0" y="0"/>
            <a:ext cx="6358330" cy="11309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462" y="-25689"/>
            <a:ext cx="635833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9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8650" y="1616075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Results </a:t>
            </a:r>
            <a:r>
              <a:rPr lang="en-US" sz="7200" b="1" smtClean="0"/>
              <a:t>from Helsinki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7754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/>
        </p:nvSpPr>
        <p:spPr>
          <a:xfrm>
            <a:off x="0" y="794"/>
            <a:ext cx="20104100" cy="11308556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3957">
              <a:solidFill>
                <a:prstClr val="white"/>
              </a:solidFill>
            </a:endParaRPr>
          </a:p>
        </p:txBody>
      </p:sp>
      <p:sp>
        <p:nvSpPr>
          <p:cNvPr id="7" name="Dian numeron paikkamerkki 4"/>
          <p:cNvSpPr txBox="1">
            <a:spLocks/>
          </p:cNvSpPr>
          <p:nvPr/>
        </p:nvSpPr>
        <p:spPr>
          <a:xfrm>
            <a:off x="16041889" y="10523640"/>
            <a:ext cx="3518218" cy="600331"/>
          </a:xfrm>
          <a:prstGeom prst="rect">
            <a:avLst/>
          </a:prstGeom>
        </p:spPr>
        <p:txBody>
          <a:bodyPr vert="horz" lIns="201041" tIns="100521" rIns="201041" bIns="100521" rtlCol="0" anchor="ctr"/>
          <a:lstStyle>
            <a:defPPr>
              <a:defRPr lang="fi-FI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05176">
              <a:defRPr/>
            </a:pPr>
            <a:endParaRPr lang="fi-FI" sz="2199" dirty="0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3" name="Otsikko 2"/>
          <p:cNvSpPr>
            <a:spLocks noGrp="1"/>
          </p:cNvSpPr>
          <p:nvPr>
            <p:ph type="title" idx="4294967295"/>
          </p:nvPr>
        </p:nvSpPr>
        <p:spPr>
          <a:xfrm>
            <a:off x="668787" y="468650"/>
            <a:ext cx="18766525" cy="1047089"/>
          </a:xfrm>
        </p:spPr>
        <p:txBody>
          <a:bodyPr>
            <a:noAutofit/>
          </a:bodyPr>
          <a:lstStyle/>
          <a:p>
            <a:r>
              <a:rPr lang="fi-FI" sz="54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Trips</a:t>
            </a:r>
            <a:r>
              <a:rPr lang="fi-FI" sz="5400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made </a:t>
            </a:r>
            <a:r>
              <a:rPr lang="fi-FI" sz="54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with</a:t>
            </a:r>
            <a:r>
              <a:rPr lang="fi-FI" sz="5400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54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Whim</a:t>
            </a:r>
            <a:r>
              <a:rPr lang="fi-FI" sz="5400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Helsinki </a:t>
            </a:r>
            <a:r>
              <a:rPr lang="fi-FI" sz="54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before</a:t>
            </a:r>
            <a:r>
              <a:rPr lang="fi-FI" sz="5400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fi-FI" sz="54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after</a:t>
            </a:r>
            <a:r>
              <a:rPr lang="fi-FI" sz="5400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54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Whim</a:t>
            </a:r>
            <a:r>
              <a:rPr lang="fi-FI" sz="5400" b="1" dirty="0">
                <a:solidFill>
                  <a:schemeClr val="tx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*</a:t>
            </a:r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40183347"/>
              </p:ext>
            </p:extLst>
          </p:nvPr>
        </p:nvGraphicFramePr>
        <p:xfrm>
          <a:off x="11369016" y="1700723"/>
          <a:ext cx="8184741" cy="903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Kaavio 10"/>
          <p:cNvGraphicFramePr/>
          <p:nvPr>
            <p:extLst>
              <p:ext uri="{D42A27DB-BD31-4B8C-83A1-F6EECF244321}">
                <p14:modId xmlns:p14="http://schemas.microsoft.com/office/powerpoint/2010/main" val="1269816981"/>
              </p:ext>
            </p:extLst>
          </p:nvPr>
        </p:nvGraphicFramePr>
        <p:xfrm>
          <a:off x="855528" y="1700723"/>
          <a:ext cx="7649436" cy="919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Nuoli: Oikea 11"/>
          <p:cNvSpPr/>
          <p:nvPr/>
        </p:nvSpPr>
        <p:spPr>
          <a:xfrm>
            <a:off x="8833618" y="5346221"/>
            <a:ext cx="2436861" cy="106612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00">
              <a:defRPr/>
            </a:pPr>
            <a:endParaRPr lang="fi-FI" sz="2968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14075417" y="6218684"/>
            <a:ext cx="2101857" cy="904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507800">
              <a:defRPr/>
            </a:pPr>
            <a:r>
              <a:rPr lang="fi-FI" sz="2638" b="1" i="1" dirty="0">
                <a:solidFill>
                  <a:srgbClr val="C00000"/>
                </a:solidFill>
                <a:latin typeface="Arial"/>
              </a:rPr>
              <a:t>PT in </a:t>
            </a:r>
            <a:r>
              <a:rPr lang="fi-FI" sz="2638" b="1" i="1" dirty="0" err="1">
                <a:solidFill>
                  <a:srgbClr val="C00000"/>
                </a:solidFill>
                <a:latin typeface="Arial"/>
              </a:rPr>
              <a:t>total</a:t>
            </a:r>
            <a:endParaRPr lang="fi-FI" sz="2638" b="1" i="1" dirty="0">
              <a:solidFill>
                <a:srgbClr val="C00000"/>
              </a:solidFill>
              <a:latin typeface="Arial"/>
            </a:endParaRPr>
          </a:p>
          <a:p>
            <a:pPr defTabSz="1507800">
              <a:defRPr/>
            </a:pPr>
            <a:r>
              <a:rPr lang="fi-FI" sz="2638" b="1" i="1" dirty="0">
                <a:solidFill>
                  <a:srgbClr val="C00000"/>
                </a:solidFill>
                <a:latin typeface="Arial"/>
              </a:rPr>
              <a:t>74% of </a:t>
            </a:r>
            <a:r>
              <a:rPr lang="fi-FI" sz="2638" b="1" i="1" dirty="0" err="1">
                <a:solidFill>
                  <a:srgbClr val="C00000"/>
                </a:solidFill>
                <a:latin typeface="Arial"/>
              </a:rPr>
              <a:t>trips</a:t>
            </a:r>
            <a:endParaRPr lang="fi-FI" sz="2638" b="1" i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8554231" y="10612369"/>
            <a:ext cx="11416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07800">
              <a:defRPr/>
            </a:pPr>
            <a:r>
              <a:rPr lang="fi-FI" sz="2000" dirty="0">
                <a:solidFill>
                  <a:srgbClr val="47264F"/>
                </a:solidFill>
                <a:latin typeface="Arial"/>
              </a:rPr>
              <a:t>*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walking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&amp;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cycling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excluded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from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the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result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data, data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based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on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surveys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done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among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Whim</a:t>
            </a:r>
            <a:r>
              <a:rPr lang="fi-FI" sz="2000" dirty="0">
                <a:solidFill>
                  <a:srgbClr val="47264F"/>
                </a:solidFill>
                <a:latin typeface="Arial"/>
              </a:rPr>
              <a:t> </a:t>
            </a:r>
            <a:r>
              <a:rPr lang="fi-FI" sz="2000" dirty="0" err="1">
                <a:solidFill>
                  <a:srgbClr val="47264F"/>
                </a:solidFill>
                <a:latin typeface="Arial"/>
              </a:rPr>
              <a:t>users</a:t>
            </a:r>
            <a:endParaRPr lang="fi-FI" sz="2000" dirty="0">
              <a:solidFill>
                <a:srgbClr val="47264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0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1" y="0"/>
            <a:ext cx="20104100" cy="11309350"/>
          </a:xfrm>
          <a:prstGeom prst="rect">
            <a:avLst/>
          </a:prstGeom>
          <a:solidFill>
            <a:schemeClr val="bg1">
              <a:lumMod val="65000"/>
              <a:alpha val="66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200"/>
            <a:endParaRPr lang="fi-FI" sz="3957">
              <a:solidFill>
                <a:prstClr val="white"/>
              </a:solidFill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1464215" y="561221"/>
            <a:ext cx="8229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5200"/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fi-FI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fi-FI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lang="fi-FI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fi-FI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Kaavio 6"/>
          <p:cNvGraphicFramePr/>
          <p:nvPr>
            <p:extLst>
              <p:ext uri="{D42A27DB-BD31-4B8C-83A1-F6EECF244321}">
                <p14:modId xmlns:p14="http://schemas.microsoft.com/office/powerpoint/2010/main" val="1799115993"/>
              </p:ext>
            </p:extLst>
          </p:nvPr>
        </p:nvGraphicFramePr>
        <p:xfrm>
          <a:off x="2258268" y="2454275"/>
          <a:ext cx="6641497" cy="839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Sisällön paikkamerkki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128308"/>
              </p:ext>
            </p:extLst>
          </p:nvPr>
        </p:nvGraphicFramePr>
        <p:xfrm>
          <a:off x="10052051" y="283934"/>
          <a:ext cx="8468507" cy="10741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kstiruutu 5"/>
          <p:cNvSpPr txBox="1"/>
          <p:nvPr/>
        </p:nvSpPr>
        <p:spPr>
          <a:xfrm>
            <a:off x="5868403" y="10844927"/>
            <a:ext cx="8167621" cy="464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5200"/>
            <a:r>
              <a:rPr lang="fi-FI" sz="241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*”</a:t>
            </a:r>
            <a:r>
              <a:rPr lang="fi-FI" sz="2418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Before</a:t>
            </a:r>
            <a:r>
              <a:rPr lang="fi-FI" sz="241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” </a:t>
            </a:r>
            <a:r>
              <a:rPr lang="fi-FI" sz="2418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based</a:t>
            </a:r>
            <a:r>
              <a:rPr lang="fi-FI" sz="241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on a </a:t>
            </a:r>
            <a:r>
              <a:rPr lang="fi-FI" sz="2418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survey</a:t>
            </a:r>
            <a:r>
              <a:rPr lang="fi-FI" sz="241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2418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executed</a:t>
            </a:r>
            <a:r>
              <a:rPr lang="fi-FI" sz="241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2418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among</a:t>
            </a:r>
            <a:r>
              <a:rPr lang="fi-FI" sz="241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2418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Whim</a:t>
            </a:r>
            <a:r>
              <a:rPr lang="fi-FI" sz="2418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2418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users</a:t>
            </a:r>
            <a:endParaRPr lang="fi-FI" sz="2418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05205" y="0"/>
            <a:ext cx="18093690" cy="1884759"/>
          </a:xfrm>
        </p:spPr>
        <p:txBody>
          <a:bodyPr>
            <a:normAutofit/>
          </a:bodyPr>
          <a:lstStyle/>
          <a:p>
            <a:r>
              <a:rPr lang="fi-FI" sz="5400" dirty="0"/>
              <a:t>U</a:t>
            </a:r>
            <a:r>
              <a:rPr lang="fi-FI" sz="5400" dirty="0" smtClean="0"/>
              <a:t>ser </a:t>
            </a:r>
            <a:r>
              <a:rPr lang="fi-FI" sz="5400" dirty="0" err="1" smtClean="0"/>
              <a:t>Quotes</a:t>
            </a:r>
            <a:endParaRPr lang="fi-FI" sz="54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05205" y="1539875"/>
            <a:ext cx="18093690" cy="8686800"/>
          </a:xfrm>
        </p:spPr>
        <p:txBody>
          <a:bodyPr>
            <a:noAutofit/>
          </a:bodyPr>
          <a:lstStyle/>
          <a:p>
            <a:pPr>
              <a:spcBef>
                <a:spcPts val="1176"/>
              </a:spcBef>
            </a:pPr>
            <a:r>
              <a:rPr lang="en-US" sz="3200" dirty="0"/>
              <a:t>“I have used Whim now for 2 weeks. This is exactly the kind of service I need. Taxis have arrived and Bus tickets have worked</a:t>
            </a:r>
            <a:r>
              <a:rPr lang="en-US" sz="3200" dirty="0" smtClean="0"/>
              <a:t>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“I like the playfulness in the UI”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Taxi and Bus trips have been executed nicely”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Whim can find my location and optimize my routes”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The taxi view is pleasant for the eye”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I have had great experiences with having taxi drives with Whim!”</a:t>
            </a:r>
          </a:p>
          <a:p>
            <a:pPr>
              <a:spcBef>
                <a:spcPts val="1176"/>
              </a:spcBef>
            </a:pPr>
            <a:r>
              <a:rPr lang="en-US" sz="3200" b="1" dirty="0" smtClean="0"/>
              <a:t>“</a:t>
            </a:r>
            <a:r>
              <a:rPr lang="en-US" sz="3200" b="1" dirty="0"/>
              <a:t>I feel the best solution for my transport is to leave private cars out, Whim seems to be the best solution”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As a positive test result: I used </a:t>
            </a:r>
            <a:r>
              <a:rPr lang="en-US" sz="3200" dirty="0" err="1"/>
              <a:t>Sixt</a:t>
            </a:r>
            <a:r>
              <a:rPr lang="en-US" sz="3200" dirty="0"/>
              <a:t>-rental cars through Whim and the whole chain from renting the car to returning the car worked perfect”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Perfect ride with taxi to the </a:t>
            </a:r>
            <a:r>
              <a:rPr lang="en-US" sz="3200" dirty="0" err="1"/>
              <a:t>Länsisatama</a:t>
            </a:r>
            <a:r>
              <a:rPr lang="en-US" sz="3200" dirty="0"/>
              <a:t> port with Whim”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Taxis seems to be now better informed of how to handle me as whim customer :)“</a:t>
            </a:r>
          </a:p>
          <a:p>
            <a:pPr>
              <a:spcBef>
                <a:spcPts val="1176"/>
              </a:spcBef>
            </a:pPr>
            <a:r>
              <a:rPr lang="en-US" sz="3200" dirty="0" smtClean="0"/>
              <a:t>“</a:t>
            </a:r>
            <a:r>
              <a:rPr lang="en-US" sz="3200" dirty="0"/>
              <a:t>One taxi even greeted me with a welcome and my full name :)”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75751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2735090" y="982223"/>
            <a:ext cx="14031800" cy="223869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80000"/>
              </a:lnSpc>
            </a:pPr>
            <a:r>
              <a:rPr lang="fi-FI" sz="4837" dirty="0" err="1"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fi-FI" sz="4837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4837" dirty="0" err="1">
                <a:latin typeface="Arial" charset="0"/>
                <a:ea typeface="Arial" charset="0"/>
                <a:cs typeface="Arial" charset="0"/>
              </a:rPr>
              <a:t>does</a:t>
            </a:r>
            <a:r>
              <a:rPr lang="fi-FI" sz="4837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fi-FI" sz="4837" dirty="0" err="1">
                <a:latin typeface="Arial" charset="0"/>
                <a:ea typeface="Arial" charset="0"/>
                <a:cs typeface="Arial" charset="0"/>
              </a:rPr>
              <a:t>MaaS</a:t>
            </a:r>
            <a:r>
              <a:rPr lang="fi-FI" sz="4837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4837" dirty="0" err="1">
                <a:latin typeface="Arial" charset="0"/>
                <a:ea typeface="Arial" charset="0"/>
                <a:cs typeface="Arial" charset="0"/>
              </a:rPr>
              <a:t>operator</a:t>
            </a:r>
            <a:r>
              <a:rPr lang="fi-FI" sz="4837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i-FI" sz="4837" dirty="0" err="1">
                <a:latin typeface="Arial" charset="0"/>
                <a:ea typeface="Arial" charset="0"/>
                <a:cs typeface="Arial" charset="0"/>
              </a:rPr>
              <a:t>need</a:t>
            </a:r>
            <a:r>
              <a:rPr lang="fi-FI" sz="4837" dirty="0"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3544433" y="2358706"/>
            <a:ext cx="12085838" cy="5170430"/>
          </a:xfrm>
          <a:prstGeom prst="rect">
            <a:avLst/>
          </a:prstGeom>
        </p:spPr>
        <p:txBody>
          <a:bodyPr vert="horz" lIns="201041" tIns="100521" rIns="201041" bIns="100521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CA" sz="3078" b="1" dirty="0">
                <a:latin typeface="Arial" charset="0"/>
                <a:ea typeface="Arial" charset="0"/>
                <a:cs typeface="Arial" charset="0"/>
              </a:rPr>
              <a:t>Step 1: </a:t>
            </a:r>
            <a:r>
              <a:rPr lang="en-CA" sz="3078" dirty="0">
                <a:latin typeface="Arial" charset="0"/>
                <a:ea typeface="Arial" charset="0"/>
                <a:cs typeface="Arial" charset="0"/>
              </a:rPr>
              <a:t>Contracts between transportation providers and MaaS operators to buy transportation from at least:</a:t>
            </a:r>
          </a:p>
          <a:p>
            <a:pPr lvl="1"/>
            <a:r>
              <a:rPr lang="en-CA" sz="2199" dirty="0">
                <a:latin typeface="Arial" charset="0"/>
                <a:ea typeface="Arial" charset="0"/>
                <a:cs typeface="Arial" charset="0"/>
              </a:rPr>
              <a:t>Public transport (urban, intercity)</a:t>
            </a:r>
          </a:p>
          <a:p>
            <a:pPr lvl="1"/>
            <a:r>
              <a:rPr lang="en-CA" sz="2199" dirty="0">
                <a:latin typeface="Arial" charset="0"/>
                <a:ea typeface="Arial" charset="0"/>
                <a:cs typeface="Arial" charset="0"/>
              </a:rPr>
              <a:t>Taxi or taxi-like service</a:t>
            </a:r>
          </a:p>
          <a:p>
            <a:pPr lvl="1"/>
            <a:r>
              <a:rPr lang="en-CA" sz="2199" dirty="0">
                <a:latin typeface="Arial" charset="0"/>
                <a:ea typeface="Arial" charset="0"/>
                <a:cs typeface="Arial" charset="0"/>
              </a:rPr>
              <a:t>Access to car (car share, car rental etc.)</a:t>
            </a:r>
          </a:p>
          <a:p>
            <a:pPr lvl="0"/>
            <a:r>
              <a:rPr lang="en-CA" sz="3078" b="1" dirty="0">
                <a:latin typeface="Arial" charset="0"/>
                <a:ea typeface="Arial" charset="0"/>
                <a:cs typeface="Arial" charset="0"/>
              </a:rPr>
              <a:t>Step 2: </a:t>
            </a:r>
            <a:r>
              <a:rPr lang="en-CA" sz="3078" dirty="0">
                <a:latin typeface="Arial" charset="0"/>
                <a:ea typeface="Arial" charset="0"/>
                <a:cs typeface="Arial" charset="0"/>
              </a:rPr>
              <a:t>API’s allowing 3</a:t>
            </a:r>
            <a:r>
              <a:rPr lang="en-CA" sz="3078" baseline="30000" dirty="0"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CA" sz="3078" dirty="0">
                <a:latin typeface="Arial" charset="0"/>
                <a:ea typeface="Arial" charset="0"/>
                <a:cs typeface="Arial" charset="0"/>
              </a:rPr>
              <a:t> party service providers including</a:t>
            </a:r>
          </a:p>
          <a:p>
            <a:pPr lvl="1"/>
            <a:r>
              <a:rPr lang="en-CA" sz="2199" dirty="0">
                <a:latin typeface="Arial" charset="0"/>
                <a:ea typeface="Arial" charset="0"/>
                <a:cs typeface="Arial" charset="0"/>
              </a:rPr>
              <a:t>Information about transportation services (timetables, routing, locations, disturbances etc.)</a:t>
            </a:r>
          </a:p>
          <a:p>
            <a:pPr lvl="1"/>
            <a:r>
              <a:rPr lang="en-CA" sz="2199" dirty="0">
                <a:latin typeface="Arial" charset="0"/>
                <a:ea typeface="Arial" charset="0"/>
                <a:cs typeface="Arial" charset="0"/>
              </a:rPr>
              <a:t>Background payment, hailing, ticketing, validation.</a:t>
            </a:r>
          </a:p>
          <a:p>
            <a:pPr>
              <a:lnSpc>
                <a:spcPct val="120000"/>
              </a:lnSpc>
              <a:spcBef>
                <a:spcPts val="1319"/>
              </a:spcBef>
              <a:buFont typeface="Arial" charset="0"/>
              <a:buChar char="•"/>
              <a:tabLst>
                <a:tab pos="12564999" algn="r"/>
              </a:tabLst>
            </a:pPr>
            <a:r>
              <a:rPr lang="en-AU" sz="3078" dirty="0">
                <a:latin typeface="Arial"/>
                <a:ea typeface="Industry Book" charset="0"/>
                <a:cs typeface="Arial"/>
              </a:rPr>
              <a:t>To learn more about technical integrations for MaaS, go to: </a:t>
            </a:r>
            <a:r>
              <a:rPr lang="en-AU" sz="2638" dirty="0">
                <a:latin typeface="Arial"/>
                <a:ea typeface="Industry Book" charset="0"/>
                <a:cs typeface="Arial"/>
              </a:rPr>
              <a:t/>
            </a:r>
            <a:br>
              <a:rPr lang="en-AU" sz="2638" dirty="0">
                <a:latin typeface="Arial"/>
                <a:ea typeface="Industry Book" charset="0"/>
                <a:cs typeface="Arial"/>
              </a:rPr>
            </a:br>
            <a:r>
              <a:rPr lang="en-AU" sz="3078" b="1" dirty="0">
                <a:latin typeface="Arial"/>
                <a:ea typeface="Industry Book" charset="0"/>
                <a:cs typeface="Arial"/>
                <a:hlinkClick r:id="rId2"/>
              </a:rPr>
              <a:t>www.maas-api.org</a:t>
            </a:r>
            <a:r>
              <a:rPr lang="en-AU" sz="2638" b="1" dirty="0">
                <a:latin typeface="Arial"/>
                <a:ea typeface="Industry Book" charset="0"/>
                <a:cs typeface="Arial"/>
              </a:rPr>
              <a:t/>
            </a:r>
            <a:br>
              <a:rPr lang="en-AU" sz="2638" b="1" dirty="0">
                <a:latin typeface="Arial"/>
                <a:ea typeface="Industry Book" charset="0"/>
                <a:cs typeface="Arial"/>
              </a:rPr>
            </a:br>
            <a:endParaRPr lang="en-AU" sz="2638" b="1" dirty="0">
              <a:latin typeface="Arial"/>
              <a:ea typeface="Industry Book" charset="0"/>
              <a:cs typeface="Arial"/>
            </a:endParaRPr>
          </a:p>
          <a:p>
            <a:pPr marL="0" indent="0">
              <a:lnSpc>
                <a:spcPct val="120000"/>
              </a:lnSpc>
              <a:spcBef>
                <a:spcPts val="1319"/>
              </a:spcBef>
              <a:buNone/>
              <a:tabLst>
                <a:tab pos="12564999" algn="r"/>
              </a:tabLst>
            </a:pPr>
            <a:r>
              <a:rPr lang="en-AU" sz="3078" b="1" dirty="0">
                <a:latin typeface="Arial"/>
                <a:ea typeface="Industry Book" charset="0"/>
                <a:cs typeface="Arial"/>
              </a:rPr>
              <a:t>From cities there is no need financing, just co-operation and active enabling.</a:t>
            </a:r>
            <a:r>
              <a:rPr lang="en-AU" sz="3078" dirty="0">
                <a:latin typeface="Industry Book" charset="0"/>
                <a:ea typeface="Industry Book" charset="0"/>
                <a:cs typeface="Industry Book" charset="0"/>
              </a:rPr>
              <a:t>	</a:t>
            </a:r>
            <a:endParaRPr lang="en-AU" sz="3078" dirty="0">
              <a:solidFill>
                <a:srgbClr val="B08600"/>
              </a:solidFill>
              <a:latin typeface="Industry Book" charset="0"/>
              <a:ea typeface="Industry Book" charset="0"/>
              <a:cs typeface="Industry Book" charset="0"/>
            </a:endParaRPr>
          </a:p>
        </p:txBody>
      </p:sp>
      <p:pic>
        <p:nvPicPr>
          <p:cNvPr id="7" name="Kuva 20" descr="MaaS_Global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41" y="10658414"/>
            <a:ext cx="2391467" cy="346349"/>
          </a:xfrm>
          <a:prstGeom prst="rect">
            <a:avLst/>
          </a:prstGeom>
        </p:spPr>
      </p:pic>
      <p:cxnSp>
        <p:nvCxnSpPr>
          <p:cNvPr id="8" name="Suora yhdysviiva 21"/>
          <p:cNvCxnSpPr/>
          <p:nvPr/>
        </p:nvCxnSpPr>
        <p:spPr>
          <a:xfrm>
            <a:off x="421941" y="10424309"/>
            <a:ext cx="1913816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567" y="10712024"/>
            <a:ext cx="2398667" cy="23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2"/>
    </mc:Choice>
    <mc:Fallback xmlns="">
      <p:transition spd="slow" advTm="695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MaaS Global">
      <a:dk1>
        <a:srgbClr val="47264F"/>
      </a:dk1>
      <a:lt1>
        <a:sysClr val="window" lastClr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ukautettu suunnittelumalli">
  <a:themeElements>
    <a:clrScheme name="MaaS Global">
      <a:dk1>
        <a:srgbClr val="47264F"/>
      </a:dk1>
      <a:lt1>
        <a:sysClr val="window" lastClr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MaaS">
      <a:dk1>
        <a:srgbClr val="47264F"/>
      </a:dk1>
      <a:lt1>
        <a:srgbClr val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-teema">
  <a:themeElements>
    <a:clrScheme name="MaaS Global">
      <a:dk1>
        <a:srgbClr val="47264F"/>
      </a:dk1>
      <a:lt1>
        <a:sysClr val="window" lastClr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Mukautettu suunnittelumalli">
  <a:themeElements>
    <a:clrScheme name="MaaS Global">
      <a:dk1>
        <a:srgbClr val="47264F"/>
      </a:dk1>
      <a:lt1>
        <a:sysClr val="window" lastClr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-teema">
  <a:themeElements>
    <a:clrScheme name="MaaS Global">
      <a:dk1>
        <a:srgbClr val="47264F"/>
      </a:dk1>
      <a:lt1>
        <a:sysClr val="window" lastClr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Mukautettu suunnittelumalli">
  <a:themeElements>
    <a:clrScheme name="MaaS Global">
      <a:dk1>
        <a:srgbClr val="47264F"/>
      </a:dk1>
      <a:lt1>
        <a:sysClr val="window" lastClr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Office-teema">
  <a:themeElements>
    <a:clrScheme name="MaaS Global">
      <a:dk1>
        <a:srgbClr val="47264F"/>
      </a:dk1>
      <a:lt1>
        <a:sysClr val="window" lastClr="FFFFFF"/>
      </a:lt1>
      <a:dk2>
        <a:srgbClr val="38507D"/>
      </a:dk2>
      <a:lt2>
        <a:srgbClr val="C9F9CB"/>
      </a:lt2>
      <a:accent1>
        <a:srgbClr val="597FCE"/>
      </a:accent1>
      <a:accent2>
        <a:srgbClr val="8C4B9B"/>
      </a:accent2>
      <a:accent3>
        <a:srgbClr val="C9F9CB"/>
      </a:accent3>
      <a:accent4>
        <a:srgbClr val="47264F"/>
      </a:accent4>
      <a:accent5>
        <a:srgbClr val="385082"/>
      </a:accent5>
      <a:accent6>
        <a:srgbClr val="8C4B9B"/>
      </a:accent6>
      <a:hlink>
        <a:srgbClr val="597FCE"/>
      </a:hlink>
      <a:folHlink>
        <a:srgbClr val="8C4B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29857</TotalTime>
  <Words>443</Words>
  <Application>Microsoft Macintosh PowerPoint</Application>
  <PresentationFormat>Custom</PresentationFormat>
  <Paragraphs>65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Calibri</vt:lpstr>
      <vt:lpstr>Helvetica</vt:lpstr>
      <vt:lpstr>Industry Book</vt:lpstr>
      <vt:lpstr>Arial</vt:lpstr>
      <vt:lpstr>Office-teema</vt:lpstr>
      <vt:lpstr>1_Mukautettu suunnittelumalli</vt:lpstr>
      <vt:lpstr>1_Office Theme</vt:lpstr>
      <vt:lpstr>5_Office-teema</vt:lpstr>
      <vt:lpstr>2_Mukautettu suunnittelumalli</vt:lpstr>
      <vt:lpstr>3_Office-teema</vt:lpstr>
      <vt:lpstr>3_Mukautettu suunnittelumalli</vt:lpstr>
      <vt:lpstr>4_Office-teema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Trips made with Whim in Helsinki before and after Whim*</vt:lpstr>
      <vt:lpstr>PowerPoint Presentation</vt:lpstr>
      <vt:lpstr>User Quotes</vt:lpstr>
      <vt:lpstr>PowerPoint Presentation</vt:lpstr>
      <vt:lpstr>Common interchange definitions help drive MaaS business forward, by enabling consumer choice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key challenges of fast evolving urban mobility</dc:title>
  <dc:creator>Sampo Hietanen</dc:creator>
  <cp:lastModifiedBy>Sampo Hietanen</cp:lastModifiedBy>
  <cp:revision>188</cp:revision>
  <dcterms:created xsi:type="dcterms:W3CDTF">2016-06-04T11:44:17Z</dcterms:created>
  <dcterms:modified xsi:type="dcterms:W3CDTF">2017-05-03T10:38:15Z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2016-06-04T00:00:00Z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2016-06-04T00:00:00Z</vt:filetime>
  </property>
</Properties>
</file>