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6" r:id="rId1"/>
    <p:sldMasterId id="2147484076" r:id="rId2"/>
  </p:sldMasterIdLst>
  <p:notesMasterIdLst>
    <p:notesMasterId r:id="rId9"/>
  </p:notesMasterIdLst>
  <p:sldIdLst>
    <p:sldId id="609" r:id="rId3"/>
    <p:sldId id="798" r:id="rId4"/>
    <p:sldId id="850" r:id="rId5"/>
    <p:sldId id="851" r:id="rId6"/>
    <p:sldId id="852" r:id="rId7"/>
    <p:sldId id="849" r:id="rId8"/>
  </p:sldIdLst>
  <p:sldSz cx="9144000" cy="6858000" type="screen4x3"/>
  <p:notesSz cx="66690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3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омбровская Анастасия Юрьевна" initials="ДАЮ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DE4026"/>
    <a:srgbClr val="669900"/>
    <a:srgbClr val="7F6007"/>
    <a:srgbClr val="1C4DB0"/>
    <a:srgbClr val="FF9900"/>
    <a:srgbClr val="E98705"/>
    <a:srgbClr val="72142F"/>
    <a:srgbClr val="BC59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472" autoAdjust="0"/>
  </p:normalViewPr>
  <p:slideViewPr>
    <p:cSldViewPr>
      <p:cViewPr varScale="1">
        <p:scale>
          <a:sx n="106" d="100"/>
          <a:sy n="106" d="100"/>
        </p:scale>
        <p:origin x="166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184" y="-114"/>
      </p:cViewPr>
      <p:guideLst>
        <p:guide orient="horz" pos="3132"/>
        <p:guide pos="2130"/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90405" cy="496253"/>
          </a:xfrm>
          <a:prstGeom prst="rect">
            <a:avLst/>
          </a:prstGeom>
        </p:spPr>
        <p:txBody>
          <a:bodyPr vert="horz" lIns="90727" tIns="45364" rIns="90727" bIns="4536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129" y="1"/>
            <a:ext cx="2890405" cy="496253"/>
          </a:xfrm>
          <a:prstGeom prst="rect">
            <a:avLst/>
          </a:prstGeom>
        </p:spPr>
        <p:txBody>
          <a:bodyPr vert="horz" lIns="90727" tIns="45364" rIns="90727" bIns="4536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9CB66F1-D4B0-4EC3-B690-2D9EA9E90471}" type="datetimeFigureOut">
              <a:rPr lang="ru-RU"/>
              <a:pPr>
                <a:defRPr/>
              </a:pPr>
              <a:t>17.04.2017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7" tIns="45364" rIns="90727" bIns="45364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7376" y="4715192"/>
            <a:ext cx="5334337" cy="4466274"/>
          </a:xfrm>
          <a:prstGeom prst="rect">
            <a:avLst/>
          </a:prstGeom>
        </p:spPr>
        <p:txBody>
          <a:bodyPr vert="horz" lIns="90727" tIns="45364" rIns="90727" bIns="45364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800"/>
            <a:ext cx="2890405" cy="496252"/>
          </a:xfrm>
          <a:prstGeom prst="rect">
            <a:avLst/>
          </a:prstGeom>
        </p:spPr>
        <p:txBody>
          <a:bodyPr vert="horz" lIns="90727" tIns="45364" rIns="90727" bIns="4536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129" y="9428800"/>
            <a:ext cx="2890405" cy="496252"/>
          </a:xfrm>
          <a:prstGeom prst="rect">
            <a:avLst/>
          </a:prstGeom>
        </p:spPr>
        <p:txBody>
          <a:bodyPr vert="horz" lIns="90727" tIns="45364" rIns="90727" bIns="4536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525837-33F8-4C05-96F3-7EA1DC06C0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795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525837-33F8-4C05-96F3-7EA1DC06C0D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373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525837-33F8-4C05-96F3-7EA1DC06C0D8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1085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525837-33F8-4C05-96F3-7EA1DC06C0D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95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525837-33F8-4C05-96F3-7EA1DC06C0D8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289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525837-33F8-4C05-96F3-7EA1DC06C0D8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9366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525837-33F8-4C05-96F3-7EA1DC06C0D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788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78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355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24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>
          <a:xfrm>
            <a:off x="6604000" y="6381750"/>
            <a:ext cx="2289175" cy="47625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4D209E5-5E3B-4FAC-846F-D2EEEDB21BF5}" type="slidenum">
              <a:rPr lang="ru-RU" sz="1400" b="1" i="1">
                <a:solidFill>
                  <a:srgbClr val="2D4E77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400" b="1" i="1" dirty="0">
              <a:solidFill>
                <a:srgbClr val="2D4E77"/>
              </a:solidFill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924300" y="115888"/>
            <a:ext cx="504031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rgbClr val="2D4E7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6604000" y="6381750"/>
            <a:ext cx="2289175" cy="47625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490F7D7-014D-4817-9578-103D1DD329FB}" type="slidenum">
              <a:rPr lang="ru-RU" sz="1400" b="1" i="1">
                <a:solidFill>
                  <a:srgbClr val="2D4E77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400" b="1" i="1" dirty="0">
              <a:solidFill>
                <a:srgbClr val="2D4E77"/>
              </a:solidFill>
              <a:latin typeface="+mn-lt"/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 bwMode="auto">
          <a:xfrm>
            <a:off x="3924300" y="115888"/>
            <a:ext cx="504031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rgbClr val="2D4E7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91264" cy="580926"/>
          </a:xfrm>
        </p:spPr>
        <p:txBody>
          <a:bodyPr>
            <a:normAutofit/>
          </a:bodyPr>
          <a:lstStyle>
            <a:lvl1pPr algn="l">
              <a:defRPr lang="ru-RU" sz="2300" b="1" kern="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Содержимое 3"/>
          <p:cNvSpPr>
            <a:spLocks noGrp="1"/>
          </p:cNvSpPr>
          <p:nvPr>
            <p:ph sz="half" idx="2"/>
          </p:nvPr>
        </p:nvSpPr>
        <p:spPr>
          <a:xfrm>
            <a:off x="467544" y="1772816"/>
            <a:ext cx="8280920" cy="3816424"/>
          </a:xfrm>
        </p:spPr>
        <p:txBody>
          <a:bodyPr>
            <a:normAutofit/>
          </a:bodyPr>
          <a:lstStyle>
            <a:lvl1pPr>
              <a:buNone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805264"/>
            <a:ext cx="8280920" cy="720080"/>
          </a:xfrm>
        </p:spPr>
        <p:txBody>
          <a:bodyPr rtlCol="0">
            <a:norm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1800" b="1" kern="0" dirty="0">
                <a:solidFill>
                  <a:srgbClr val="6699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108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487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682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592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105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613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995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240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888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48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880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2238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" hidden="1"/>
          <p:cNvSpPr>
            <a:spLocks noGrp="1"/>
          </p:cNvSpPr>
          <p:nvPr>
            <p:ph type="sldNum" sz="quarter" idx="11"/>
            <p:custDataLst>
              <p:tags r:id="rId1"/>
            </p:custDataLst>
          </p:nvPr>
        </p:nvSpPr>
        <p:spPr>
          <a:xfrm>
            <a:off x="9204923" y="178643"/>
            <a:ext cx="28854" cy="3077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200" b="0">
                <a:solidFill>
                  <a:schemeClr val="bg1">
                    <a:lumMod val="75000"/>
                  </a:schemeClr>
                </a:solidFill>
                <a:latin typeface="+mn-lt"/>
                <a:cs typeface="Arial Narrow" pitchFamily="34" charset="0"/>
              </a:defRPr>
            </a:lvl1pPr>
          </a:lstStyle>
          <a:p>
            <a:fld id="{01940DDA-0656-452C-A408-68789653BD9B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2" name="Footer Placeholder" hidden="1"/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>
          <a:xfrm>
            <a:off x="9204924" y="228649"/>
            <a:ext cx="65" cy="3077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200" b="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Arial Narrow" pitchFamily="34" charset="0"/>
              </a:defRPr>
            </a:lvl1pPr>
          </a:lstStyle>
          <a:p>
            <a:endParaRPr lang="de-DE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4" name="Title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77007" y="856800"/>
            <a:ext cx="7879374" cy="773999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lide Number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663354" y="6718301"/>
            <a:ext cx="13144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 b="0" smtClean="0"/>
            </a:lvl1pPr>
          </a:lstStyle>
          <a:p>
            <a:pPr>
              <a:defRPr/>
            </a:pPr>
            <a:fld id="{7AA7B471-74A3-4F5F-8955-6C99E2375CAC}" type="slidenum">
              <a:rPr lang="en-US">
                <a:solidFill>
                  <a:prstClr val="black"/>
                </a:solidFill>
                <a:latin typeface="Palatino Linotype"/>
                <a:cs typeface="Arial Narrow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Palatino Linotype"/>
              <a:cs typeface="Arial Narrow" pitchFamily="34" charset="0"/>
            </a:endParaRPr>
          </a:p>
        </p:txBody>
      </p:sp>
      <p:sp>
        <p:nvSpPr>
          <p:cNvPr id="14" name="Slide Number Line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8556381" y="6734176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en-US" sz="900" dirty="0">
              <a:solidFill>
                <a:prstClr val="black"/>
              </a:solidFill>
              <a:latin typeface="Palatino Linotype"/>
              <a:cs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723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>
          <a:xfrm>
            <a:off x="6604000" y="6381750"/>
            <a:ext cx="2289175" cy="47625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4D209E5-5E3B-4FAC-846F-D2EEEDB21BF5}" type="slidenum">
              <a:rPr lang="ru-RU" sz="1400" b="1" i="1">
                <a:solidFill>
                  <a:srgbClr val="2D4E77"/>
                </a:solidFill>
                <a:latin typeface="Palatino Linotype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400" b="1" i="1" dirty="0">
              <a:solidFill>
                <a:srgbClr val="2D4E77"/>
              </a:solidFill>
              <a:latin typeface="Palatino Linotype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924300" y="115888"/>
            <a:ext cx="504031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rgbClr val="2D4E7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6604000" y="6381750"/>
            <a:ext cx="2289175" cy="47625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490F7D7-014D-4817-9578-103D1DD329FB}" type="slidenum">
              <a:rPr lang="ru-RU" sz="1400" b="1" i="1">
                <a:solidFill>
                  <a:srgbClr val="2D4E77"/>
                </a:solidFill>
                <a:latin typeface="Palatino Linotype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400" b="1" i="1" dirty="0">
              <a:solidFill>
                <a:srgbClr val="2D4E77"/>
              </a:solidFill>
              <a:latin typeface="Palatino Linotype"/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 bwMode="auto">
          <a:xfrm>
            <a:off x="3924300" y="115888"/>
            <a:ext cx="504031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rgbClr val="2D4E7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91264" cy="580926"/>
          </a:xfrm>
        </p:spPr>
        <p:txBody>
          <a:bodyPr>
            <a:normAutofit/>
          </a:bodyPr>
          <a:lstStyle>
            <a:lvl1pPr algn="l">
              <a:defRPr lang="ru-RU" sz="2300" b="1" kern="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Содержимое 3"/>
          <p:cNvSpPr>
            <a:spLocks noGrp="1"/>
          </p:cNvSpPr>
          <p:nvPr>
            <p:ph sz="half" idx="2"/>
          </p:nvPr>
        </p:nvSpPr>
        <p:spPr>
          <a:xfrm>
            <a:off x="467544" y="1772816"/>
            <a:ext cx="8280920" cy="3816424"/>
          </a:xfrm>
        </p:spPr>
        <p:txBody>
          <a:bodyPr>
            <a:normAutofit/>
          </a:bodyPr>
          <a:lstStyle>
            <a:lvl1pPr>
              <a:buNone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805264"/>
            <a:ext cx="8280920" cy="720080"/>
          </a:xfrm>
        </p:spPr>
        <p:txBody>
          <a:bodyPr rtlCol="0">
            <a:norm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1800" b="1" kern="0" dirty="0">
                <a:solidFill>
                  <a:srgbClr val="6699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738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384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01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7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475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13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626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25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Palatino Linotype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Palatino Linotype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Palatino Linotyp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25174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56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Palatino Linotype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Palatino Linotype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Palatino Linotyp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48775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089" r:id="rId12"/>
    <p:sldLayoutId id="2147484090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700808"/>
            <a:ext cx="7272808" cy="2952328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53443" y="2006257"/>
            <a:ext cx="669674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ДВОЙНЫХ АЛЕКСЕЙ ВИКТОРОВИЧ</a:t>
            </a:r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Генеральный директор </a:t>
            </a:r>
            <a:endParaRPr lang="ru-RU" sz="2400" b="1" dirty="0" smtClean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Агентства </a:t>
            </a:r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автомобильного </a:t>
            </a:r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транспорта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cap="all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ФБУ «</a:t>
            </a:r>
            <a:r>
              <a:rPr lang="ru-RU" sz="2400" b="1" cap="all" dirty="0" err="1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Росавтотранс</a:t>
            </a:r>
            <a:r>
              <a:rPr lang="ru-RU" sz="2400" b="1" cap="all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»</a:t>
            </a:r>
            <a:endParaRPr lang="ru-RU" sz="2000" b="1" cap="all" dirty="0" smtClean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cap="all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b="1" cap="all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000" b="1" cap="all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38333" y="6237312"/>
            <a:ext cx="2374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1F497D"/>
                </a:solidFill>
              </a:rPr>
              <a:t>18 апреля </a:t>
            </a:r>
            <a:r>
              <a:rPr lang="ru-RU" dirty="0" smtClean="0">
                <a:solidFill>
                  <a:srgbClr val="1F497D"/>
                </a:solidFill>
              </a:rPr>
              <a:t>2017 </a:t>
            </a:r>
            <a:r>
              <a:rPr lang="ru-RU" dirty="0">
                <a:solidFill>
                  <a:srgbClr val="1F497D"/>
                </a:solidFill>
              </a:rPr>
              <a:t>года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53443" y="4191471"/>
            <a:ext cx="70670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ПЕРСПЕКТИВЫ ПОВЫШЕНИЯ КОНКУРЕНТОСПОСОБНОСТИ РОССИЙСКИХ МЕЖДУНАРОДНЫХ АВТОМОБИЛЬНЫХ ПЕРЕВОЗЧИКОВ</a:t>
            </a:r>
            <a:endParaRPr lang="ru-RU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10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-252536" y="778759"/>
            <a:ext cx="9694912" cy="697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eaLnBrk="0" hangingPunct="0"/>
            <a:r>
              <a:rPr lang="ru-RU" sz="1600" u="sng" dirty="0" smtClean="0">
                <a:solidFill>
                  <a:schemeClr val="tx2">
                    <a:lumMod val="75000"/>
                  </a:schemeClr>
                </a:solidFill>
              </a:rPr>
              <a:t>Международные автомобильные перевозки России</a:t>
            </a:r>
            <a:endParaRPr lang="ru-RU" sz="1600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532440" y="2924944"/>
            <a:ext cx="288032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346448" y="1416503"/>
            <a:ext cx="849694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 lang="ru-RU" sz="12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Россией заключены межправительственные двусторонние соглашения </a:t>
            </a:r>
            <a:r>
              <a:rPr lang="ru-RU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 международном автомобильном </a:t>
            </a:r>
            <a:r>
              <a:rPr lang="ru-RU" sz="1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сообщении с </a:t>
            </a:r>
            <a:r>
              <a:rPr lang="ru-RU" sz="1400" b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54</a:t>
            </a:r>
            <a:r>
              <a:rPr lang="ru-RU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странами.</a:t>
            </a:r>
          </a:p>
          <a:p>
            <a:pPr algn="ctr">
              <a:defRPr lang="ru-RU" sz="12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Регулярное автомобильное сообщение Россия имеет с </a:t>
            </a:r>
            <a:r>
              <a:rPr lang="ru-RU" sz="1400" b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45</a:t>
            </a:r>
            <a:r>
              <a:rPr lang="ru-RU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странами.</a:t>
            </a:r>
            <a:endParaRPr lang="ru-RU" sz="1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905950" y="2155609"/>
            <a:ext cx="400052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2016 год</a:t>
            </a:r>
            <a:r>
              <a:rPr lang="ru-RU" sz="1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ru-RU" sz="1400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en-US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6,8 %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увеличился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объем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перевозок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грузов (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27,1 млн.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тонн)</a:t>
            </a: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17 %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увеличился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объем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экспортных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отправок </a:t>
            </a:r>
            <a:endParaRPr lang="ru-RU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до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47 %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возросла доля экспорта </a:t>
            </a:r>
            <a:endParaRPr lang="ru-RU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46 %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составила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доля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российских перевозчиков </a:t>
            </a:r>
            <a:endParaRPr lang="ru-RU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07301"/>
            <a:ext cx="2492921" cy="5221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940" y="2146655"/>
            <a:ext cx="3027575" cy="2030164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594920" y="4176819"/>
            <a:ext cx="465435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Условия конкурентоспособности</a:t>
            </a:r>
            <a:r>
              <a:rPr lang="ru-RU" sz="14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lvl="0"/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обновление 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пополнение парка ТС</a:t>
            </a:r>
          </a:p>
          <a:p>
            <a:pPr lvl="0"/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налоговая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финансовая нагрузка </a:t>
            </a:r>
            <a:endParaRPr lang="ru-RU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- обеспеченность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перевозчиков иностранными разрешениями </a:t>
            </a:r>
            <a:endParaRPr lang="ru-RU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устранение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административных и физических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барьеров</a:t>
            </a:r>
          </a:p>
          <a:p>
            <a:pPr lvl="0"/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ограничение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работы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перевозчиков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третьих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государств</a:t>
            </a:r>
          </a:p>
          <a:p>
            <a:pPr lvl="0"/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- защита национального рынка от недобросовестных иностранных перевозчиков </a:t>
            </a:r>
            <a:endParaRPr lang="ru-RU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4437112"/>
            <a:ext cx="3729031" cy="134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4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-252536" y="778759"/>
            <a:ext cx="9694912" cy="697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eaLnBrk="0" hangingPunct="0"/>
            <a:r>
              <a:rPr lang="ru-RU" sz="1600" u="sng" dirty="0" smtClean="0">
                <a:solidFill>
                  <a:schemeClr val="tx2">
                    <a:lumMod val="75000"/>
                  </a:schemeClr>
                </a:solidFill>
              </a:rPr>
              <a:t>Выдача разрешений </a:t>
            </a:r>
            <a:r>
              <a:rPr lang="ru-RU" sz="1600" u="sng" dirty="0">
                <a:solidFill>
                  <a:schemeClr val="tx2">
                    <a:lumMod val="75000"/>
                  </a:schemeClr>
                </a:solidFill>
              </a:rPr>
              <a:t>на международные автомобильные </a:t>
            </a:r>
            <a:r>
              <a:rPr lang="ru-RU" sz="1600" u="sng" dirty="0" smtClean="0">
                <a:solidFill>
                  <a:schemeClr val="tx2">
                    <a:lumMod val="75000"/>
                  </a:schemeClr>
                </a:solidFill>
              </a:rPr>
              <a:t>перевозки</a:t>
            </a:r>
            <a:endParaRPr lang="ru-RU" sz="1600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532440" y="2924944"/>
            <a:ext cx="288032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539552" y="1490623"/>
            <a:ext cx="4000528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2016 год</a:t>
            </a:r>
            <a:r>
              <a:rPr lang="ru-RU" sz="1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ru-RU" sz="1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29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заседаний Смешанных комиссий</a:t>
            </a: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1 млн 360 тыс.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– общее количество полученных разрешений для российских перевозчиков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около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71 тыс.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выдано дополнительных разрешений российским перевозчикам (по 18 странам)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07301"/>
            <a:ext cx="2492921" cy="5221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76039"/>
            <a:ext cx="3384376" cy="25278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704" y="4149080"/>
            <a:ext cx="3091817" cy="23188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0" y="3462406"/>
            <a:ext cx="3419872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5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-252536" y="1047750"/>
            <a:ext cx="9694912" cy="697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eaLnBrk="0" hangingPunct="0"/>
            <a:r>
              <a:rPr lang="ru-RU" sz="1600" u="sng" dirty="0">
                <a:solidFill>
                  <a:schemeClr val="tx2">
                    <a:lumMod val="75000"/>
                  </a:schemeClr>
                </a:solidFill>
              </a:rPr>
              <a:t>Межправительственное соглашение о международных автомобильных </a:t>
            </a:r>
            <a:r>
              <a:rPr lang="ru-RU" sz="1600" u="sng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600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u="sng" dirty="0" smtClean="0">
                <a:solidFill>
                  <a:schemeClr val="tx2">
                    <a:lumMod val="75000"/>
                  </a:schemeClr>
                </a:solidFill>
              </a:rPr>
              <a:t>перевозках </a:t>
            </a:r>
            <a:r>
              <a:rPr lang="ru-RU" sz="1600" u="sng" dirty="0">
                <a:solidFill>
                  <a:schemeClr val="tx2">
                    <a:lumMod val="75000"/>
                  </a:schemeClr>
                </a:solidFill>
              </a:rPr>
              <a:t>по сети азиатских автомобильных дорог </a:t>
            </a:r>
            <a:r>
              <a:rPr lang="ru-RU" sz="1600" u="sng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600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u="sng" dirty="0" smtClean="0">
                <a:solidFill>
                  <a:schemeClr val="tx2">
                    <a:lumMod val="75000"/>
                  </a:schemeClr>
                </a:solidFill>
              </a:rPr>
              <a:t>между </a:t>
            </a:r>
            <a:r>
              <a:rPr lang="ru-RU" sz="1600" u="sng" dirty="0">
                <a:solidFill>
                  <a:schemeClr val="tx2">
                    <a:lumMod val="75000"/>
                  </a:schemeClr>
                </a:solidFill>
              </a:rPr>
              <a:t>Россией, Китаем и </a:t>
            </a:r>
            <a:r>
              <a:rPr lang="ru-RU" sz="1600" u="sng" dirty="0" smtClean="0">
                <a:solidFill>
                  <a:schemeClr val="tx2">
                    <a:lumMod val="75000"/>
                  </a:schemeClr>
                </a:solidFill>
              </a:rPr>
              <a:t>Монголией</a:t>
            </a:r>
            <a:endParaRPr lang="ru-RU" sz="1600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532440" y="2924944"/>
            <a:ext cx="288032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07504" y="1898918"/>
            <a:ext cx="40005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0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АН3</a:t>
            </a:r>
            <a:r>
              <a:rPr lang="ru-RU" sz="10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. Улан-Удэ – </a:t>
            </a:r>
            <a:r>
              <a:rPr lang="ru-RU" sz="10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Кяхта/</a:t>
            </a:r>
            <a:r>
              <a:rPr lang="ru-RU" sz="1000" u="sng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Алтанбулаг</a:t>
            </a:r>
            <a:r>
              <a:rPr lang="ru-RU" sz="10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ru-RU" sz="10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Дархан – Улан-Батор – </a:t>
            </a:r>
            <a:r>
              <a:rPr lang="ru-RU" sz="1000" u="sng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Сайншанд</a:t>
            </a:r>
            <a:r>
              <a:rPr lang="ru-RU" sz="10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ru-RU" sz="1000" u="sng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Замын-Ууд</a:t>
            </a:r>
            <a:r>
              <a:rPr lang="ru-RU" sz="10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ru-RU" sz="1000" u="sng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Эренхот</a:t>
            </a:r>
            <a:r>
              <a:rPr lang="ru-RU" sz="10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– Внешний Пекин – </a:t>
            </a:r>
            <a:r>
              <a:rPr lang="ru-RU" sz="1000" u="sng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Тяньцзинь</a:t>
            </a:r>
            <a:r>
              <a:rPr lang="ru-RU" sz="10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.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07301"/>
            <a:ext cx="2492921" cy="522197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489648" y="1898918"/>
            <a:ext cx="46543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0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АН4</a:t>
            </a:r>
            <a:r>
              <a:rPr lang="ru-RU" sz="10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. Новосибирск - Барнаул – Горно-Алтайск – </a:t>
            </a:r>
            <a:r>
              <a:rPr lang="ru-RU" sz="10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Ташанта/</a:t>
            </a:r>
            <a:r>
              <a:rPr lang="ru-RU" sz="1000" u="sng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Уланбайшинт</a:t>
            </a:r>
            <a:r>
              <a:rPr lang="ru-RU" sz="10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ru-RU" sz="1000" u="sng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Хованд</a:t>
            </a:r>
            <a:r>
              <a:rPr lang="ru-RU" sz="10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ru-RU" sz="1000" u="sng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Ярантай</a:t>
            </a:r>
            <a:r>
              <a:rPr lang="ru-RU" sz="10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ru-RU" sz="1000" u="sng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Такешикан</a:t>
            </a:r>
            <a:r>
              <a:rPr lang="ru-RU" sz="10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– Урумчи – Каши - </a:t>
            </a:r>
            <a:r>
              <a:rPr lang="ru-RU" sz="1000" u="sng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Хонкираф</a:t>
            </a:r>
            <a:r>
              <a:rPr lang="ru-RU" sz="10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ru-RU" sz="1000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61" y="2473168"/>
            <a:ext cx="3599036" cy="34073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920" y="2473168"/>
            <a:ext cx="4292579" cy="35010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148" y="4893076"/>
            <a:ext cx="2339752" cy="15598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084" y="2391016"/>
            <a:ext cx="3491880" cy="232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5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-252536" y="778759"/>
            <a:ext cx="9694912" cy="697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eaLnBrk="0" hangingPunct="0"/>
            <a:r>
              <a:rPr lang="ru-RU" sz="1600" u="sng" dirty="0" smtClean="0">
                <a:solidFill>
                  <a:schemeClr val="tx2">
                    <a:lumMod val="75000"/>
                  </a:schemeClr>
                </a:solidFill>
              </a:rPr>
              <a:t>Наращивание конкурентоспособности российских перевозчиков</a:t>
            </a:r>
            <a:endParaRPr lang="ru-RU" sz="1600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532440" y="2924944"/>
            <a:ext cx="288032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517609" y="1299245"/>
            <a:ext cx="842493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Одной из основных задач деятельности Минтранса России является организация совместно с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Ространснадзором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контроля за осуществлением международных автомобильных перевозок в целях недопущения недобросовестной конкуренции со стороны иностранных перевозчиков, выполняющих перевозки по территории Российской Федерации без предусмотренных разрешений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0"/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Федеральный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закон № 362-ФЗ «О внесении изменений в Федеральный закон «О государственном контроле за осуществлением международных автомобильных перевозок и об ответственности за нарушение порядка их выполнения» и Кодекс Российской Федерации об административных правонарушениях в связи с совершенствованием государственного контроля за осуществлением международных автомобильных перевозок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Порядок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проведения квалификационного экзамена на право получения свидетельства профессиональной компетентности международного автомобильного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перевозчика.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В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связи с подписанием в декабре 2016 года руководителями государств-членов ЕАЭС решения о принятии Основных направлений и этапов реализации скоординированной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транспортной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политики Евразийского экономического союза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2017 году будет продолжена выработка предложений в «дорожную карту» по их реализации.</a:t>
            </a:r>
            <a:endParaRPr lang="ru-RU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07301"/>
            <a:ext cx="2492921" cy="5221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087" y="4779296"/>
            <a:ext cx="1957400" cy="13049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7082" y="4790562"/>
            <a:ext cx="1957400" cy="13049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0077" y="4779296"/>
            <a:ext cx="1957400" cy="13049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3072" y="4779296"/>
            <a:ext cx="1957400" cy="130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848600" cy="161543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Благодарю за внимание!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07301"/>
            <a:ext cx="2492921" cy="52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Rnh8md2102_x1DZVUkXx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4ovSxaYIE.t.W5qXUwdG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inxCbyQp0SCUV3Hirn1QA"/>
</p:tagLst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27479</TotalTime>
  <Words>368</Words>
  <Application>Microsoft Office PowerPoint</Application>
  <PresentationFormat>Экран (4:3)</PresentationFormat>
  <Paragraphs>44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Arial Narrow</vt:lpstr>
      <vt:lpstr>Calibri</vt:lpstr>
      <vt:lpstr>Palatino Linotype</vt:lpstr>
      <vt:lpstr>Tahoma</vt:lpstr>
      <vt:lpstr>2_Тема Office</vt:lpstr>
      <vt:lpstr>5_Тема Office</vt:lpstr>
      <vt:lpstr>  </vt:lpstr>
      <vt:lpstr>Международные автомобильные перевозки России</vt:lpstr>
      <vt:lpstr>Выдача разрешений на международные автомобильные перевозки</vt:lpstr>
      <vt:lpstr>Межправительственное соглашение о международных автомобильных  перевозках по сети азиатских автомобильных дорог  между Россией, Китаем и Монголией</vt:lpstr>
      <vt:lpstr>Наращивание конкурентоспособности российских перевозчиков</vt:lpstr>
      <vt:lpstr>Благодарю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презентации</dc:title>
  <dc:creator>Toshiba</dc:creator>
  <cp:lastModifiedBy>Леонтьева Анастасия Николаевна</cp:lastModifiedBy>
  <cp:revision>3410</cp:revision>
  <cp:lastPrinted>2015-04-07T15:40:24Z</cp:lastPrinted>
  <dcterms:created xsi:type="dcterms:W3CDTF">2011-08-10T08:18:47Z</dcterms:created>
  <dcterms:modified xsi:type="dcterms:W3CDTF">2017-04-17T11:29:03Z</dcterms:modified>
</cp:coreProperties>
</file>