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1"/>
    <p:sldMasterId id="2147483697" r:id="rId2"/>
    <p:sldMasterId id="2147483726" r:id="rId3"/>
  </p:sldMasterIdLst>
  <p:notesMasterIdLst>
    <p:notesMasterId r:id="rId13"/>
  </p:notesMasterIdLst>
  <p:sldIdLst>
    <p:sldId id="279" r:id="rId4"/>
    <p:sldId id="287" r:id="rId5"/>
    <p:sldId id="281" r:id="rId6"/>
    <p:sldId id="268" r:id="rId7"/>
    <p:sldId id="288" r:id="rId8"/>
    <p:sldId id="264" r:id="rId9"/>
    <p:sldId id="283" r:id="rId10"/>
    <p:sldId id="285" r:id="rId11"/>
    <p:sldId id="289" r:id="rId12"/>
  </p:sldIdLst>
  <p:sldSz cx="9144000" cy="5143500" type="screen16x9"/>
  <p:notesSz cx="7102475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5647" userDrawn="1">
          <p15:clr>
            <a:srgbClr val="A4A3A4"/>
          </p15:clr>
        </p15:guide>
        <p15:guide id="7" pos="227" userDrawn="1">
          <p15:clr>
            <a:srgbClr val="A4A3A4"/>
          </p15:clr>
        </p15:guide>
        <p15:guide id="10" pos="5533" userDrawn="1">
          <p15:clr>
            <a:srgbClr val="A4A3A4"/>
          </p15:clr>
        </p15:guide>
        <p15:guide id="11" orient="horz" pos="578" userDrawn="1">
          <p15:clr>
            <a:srgbClr val="A4A3A4"/>
          </p15:clr>
        </p15:guide>
        <p15:guide id="12" pos="4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F71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4958" autoAdjust="0"/>
  </p:normalViewPr>
  <p:slideViewPr>
    <p:cSldViewPr snapToGrid="0" snapToObjects="1" showGuides="1">
      <p:cViewPr>
        <p:scale>
          <a:sx n="100" d="100"/>
          <a:sy n="100" d="100"/>
        </p:scale>
        <p:origin x="-869" y="-58"/>
      </p:cViewPr>
      <p:guideLst>
        <p:guide orient="horz" pos="1620"/>
        <p:guide orient="horz" pos="578"/>
        <p:guide pos="2880"/>
        <p:guide pos="5647"/>
        <p:guide pos="227"/>
        <p:guide pos="5533"/>
        <p:guide pos="4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B45F2-7B20-4326-A595-F152DC0C86F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1C2F4F2-54E9-428D-B24B-CD92C84AFA0E}">
      <dgm:prSet/>
      <dgm:spPr/>
      <dgm:t>
        <a:bodyPr/>
        <a:lstStyle/>
        <a:p>
          <a:pPr rtl="0"/>
          <a:r>
            <a:rPr lang="fi-FI" b="1" dirty="0" smtClean="0"/>
            <a:t>EASIER MARKET ACCESS, ROOM FOR INNOVATION</a:t>
          </a:r>
          <a:endParaRPr lang="fi-FI" dirty="0"/>
        </a:p>
      </dgm:t>
    </dgm:pt>
    <dgm:pt modelId="{D529C274-AD7E-4562-8F9B-5BC6C772D34D}" type="parTrans" cxnId="{C9965FAF-1EA3-494E-A292-1F57D05DD9B4}">
      <dgm:prSet/>
      <dgm:spPr/>
      <dgm:t>
        <a:bodyPr/>
        <a:lstStyle/>
        <a:p>
          <a:endParaRPr lang="fi-FI"/>
        </a:p>
      </dgm:t>
    </dgm:pt>
    <dgm:pt modelId="{07ADDD73-4006-4292-B47E-FE1B9FD20279}" type="sibTrans" cxnId="{C9965FAF-1EA3-494E-A292-1F57D05DD9B4}">
      <dgm:prSet/>
      <dgm:spPr/>
      <dgm:t>
        <a:bodyPr/>
        <a:lstStyle/>
        <a:p>
          <a:endParaRPr lang="fi-FI"/>
        </a:p>
      </dgm:t>
    </dgm:pt>
    <dgm:pt modelId="{70CF1C40-713D-458A-A4F1-F88BD761222D}" type="pres">
      <dgm:prSet presAssocID="{5FAB45F2-7B20-4326-A595-F152DC0C86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D96FB5DA-6769-44AC-B74A-FCD62107AB31}" type="pres">
      <dgm:prSet presAssocID="{F1C2F4F2-54E9-428D-B24B-CD92C84AFA0E}" presName="composite" presStyleCnt="0"/>
      <dgm:spPr/>
    </dgm:pt>
    <dgm:pt modelId="{30F8C027-0489-4216-8FF4-1159E8FD085D}" type="pres">
      <dgm:prSet presAssocID="{F1C2F4F2-54E9-428D-B24B-CD92C84AFA0E}" presName="parTx" presStyleLbl="alignNode1" presStyleIdx="0" presStyleCnt="1" custLinFactNeighborY="-2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ECE3E54-2936-45A6-BB24-906C7346BB22}" type="pres">
      <dgm:prSet presAssocID="{F1C2F4F2-54E9-428D-B24B-CD92C84AFA0E}" presName="desTx" presStyleLbl="alignAccFollowNode1" presStyleIdx="0" presStyleCnt="1" custLinFactNeighborY="3806">
        <dgm:presLayoutVars>
          <dgm:bulletEnabled val="1"/>
        </dgm:presLayoutVars>
      </dgm:prSet>
      <dgm:spPr>
        <a:solidFill>
          <a:schemeClr val="accent1">
            <a:tint val="40000"/>
            <a:hueOff val="0"/>
            <a:satOff val="0"/>
            <a:lumOff val="0"/>
            <a:alpha val="27000"/>
          </a:schemeClr>
        </a:solidFill>
      </dgm:spPr>
    </dgm:pt>
  </dgm:ptLst>
  <dgm:cxnLst>
    <dgm:cxn modelId="{74DBF8AD-FEA1-49EB-8535-41E4E9B3D7D8}" type="presOf" srcId="{F1C2F4F2-54E9-428D-B24B-CD92C84AFA0E}" destId="{30F8C027-0489-4216-8FF4-1159E8FD085D}" srcOrd="0" destOrd="0" presId="urn:microsoft.com/office/officeart/2005/8/layout/hList1"/>
    <dgm:cxn modelId="{C9965FAF-1EA3-494E-A292-1F57D05DD9B4}" srcId="{5FAB45F2-7B20-4326-A595-F152DC0C86F3}" destId="{F1C2F4F2-54E9-428D-B24B-CD92C84AFA0E}" srcOrd="0" destOrd="0" parTransId="{D529C274-AD7E-4562-8F9B-5BC6C772D34D}" sibTransId="{07ADDD73-4006-4292-B47E-FE1B9FD20279}"/>
    <dgm:cxn modelId="{5CC97AA5-AC50-4473-928E-E34FA9AEF0DC}" type="presOf" srcId="{5FAB45F2-7B20-4326-A595-F152DC0C86F3}" destId="{70CF1C40-713D-458A-A4F1-F88BD761222D}" srcOrd="0" destOrd="0" presId="urn:microsoft.com/office/officeart/2005/8/layout/hList1"/>
    <dgm:cxn modelId="{955969DD-E632-4878-BB51-C54F018D751C}" type="presParOf" srcId="{70CF1C40-713D-458A-A4F1-F88BD761222D}" destId="{D96FB5DA-6769-44AC-B74A-FCD62107AB31}" srcOrd="0" destOrd="0" presId="urn:microsoft.com/office/officeart/2005/8/layout/hList1"/>
    <dgm:cxn modelId="{DA840ABC-E991-4F8D-80F5-E37ABA50B7E2}" type="presParOf" srcId="{D96FB5DA-6769-44AC-B74A-FCD62107AB31}" destId="{30F8C027-0489-4216-8FF4-1159E8FD085D}" srcOrd="0" destOrd="0" presId="urn:microsoft.com/office/officeart/2005/8/layout/hList1"/>
    <dgm:cxn modelId="{E7C05099-F765-475C-B23D-01AB7FE4866D}" type="presParOf" srcId="{D96FB5DA-6769-44AC-B74A-FCD62107AB31}" destId="{3ECE3E54-2936-45A6-BB24-906C7346BB2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812AD5-3882-4397-A332-34ED7FEBB4BA}" type="doc">
      <dgm:prSet loTypeId="urn:microsoft.com/office/officeart/2005/8/layout/equation1" loCatId="process" qsTypeId="urn:microsoft.com/office/officeart/2005/8/quickstyle/simple4" qsCatId="simple" csTypeId="urn:microsoft.com/office/officeart/2005/8/colors/colorful5" csCatId="colorful" phldr="1"/>
      <dgm:spPr/>
    </dgm:pt>
    <dgm:pt modelId="{E3D8E576-CC3E-4389-9CD7-FD9F1B39B2C7}">
      <dgm:prSet phldrT="[Teksti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i-FI" sz="2000" dirty="0" err="1" smtClean="0"/>
            <a:t>streamlined</a:t>
          </a:r>
          <a:r>
            <a:rPr lang="fi-FI" sz="2000" dirty="0" smtClean="0"/>
            <a:t> </a:t>
          </a:r>
          <a:r>
            <a:rPr lang="fi-FI" sz="2000" dirty="0" smtClean="0"/>
            <a:t>(</a:t>
          </a:r>
          <a:r>
            <a:rPr lang="fi-FI" sz="2000" dirty="0" err="1" smtClean="0"/>
            <a:t>de+re</a:t>
          </a:r>
          <a:r>
            <a:rPr lang="fi-FI" sz="2000" dirty="0" smtClean="0"/>
            <a:t>) </a:t>
          </a:r>
          <a:r>
            <a:rPr lang="fi-FI" sz="2000" dirty="0" err="1" smtClean="0"/>
            <a:t>-regulation</a:t>
          </a:r>
          <a:endParaRPr lang="fi-FI" sz="2000" dirty="0"/>
        </a:p>
      </dgm:t>
    </dgm:pt>
    <dgm:pt modelId="{7FDF3FC4-7DCE-4E65-88DF-AE804A804EF0}" type="parTrans" cxnId="{3C04A51C-1C07-4811-9422-095A263934CF}">
      <dgm:prSet/>
      <dgm:spPr/>
      <dgm:t>
        <a:bodyPr/>
        <a:lstStyle/>
        <a:p>
          <a:endParaRPr lang="fi-FI"/>
        </a:p>
      </dgm:t>
    </dgm:pt>
    <dgm:pt modelId="{5A255BE2-5537-4549-B403-6DA470F44627}" type="sibTrans" cxnId="{3C04A51C-1C07-4811-9422-095A263934C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fi-FI"/>
        </a:p>
      </dgm:t>
    </dgm:pt>
    <dgm:pt modelId="{FFC04712-E5A4-487A-8120-7C0865A2E0EE}">
      <dgm:prSet phldrT="[Teksti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i-FI" sz="2000" dirty="0" smtClean="0"/>
            <a:t>open </a:t>
          </a:r>
          <a:r>
            <a:rPr lang="fi-FI" sz="2000" dirty="0" err="1" smtClean="0"/>
            <a:t>competition</a:t>
          </a:r>
          <a:r>
            <a:rPr lang="fi-FI" sz="2000" dirty="0" smtClean="0"/>
            <a:t>, </a:t>
          </a:r>
          <a:r>
            <a:rPr lang="fi-FI" sz="2000" dirty="0" err="1" smtClean="0"/>
            <a:t>smart</a:t>
          </a:r>
          <a:r>
            <a:rPr lang="fi-FI" sz="2000" dirty="0" smtClean="0"/>
            <a:t> </a:t>
          </a:r>
          <a:r>
            <a:rPr lang="fi-FI" sz="2000" dirty="0" err="1" smtClean="0"/>
            <a:t>incentives</a:t>
          </a:r>
          <a:endParaRPr lang="fi-FI" sz="2000" dirty="0"/>
        </a:p>
      </dgm:t>
    </dgm:pt>
    <dgm:pt modelId="{1BA82627-036A-4F1F-8383-6CC6B61C8EC1}" type="parTrans" cxnId="{041DC737-1936-48BA-971E-1E66F55FEFF5}">
      <dgm:prSet/>
      <dgm:spPr/>
      <dgm:t>
        <a:bodyPr/>
        <a:lstStyle/>
        <a:p>
          <a:endParaRPr lang="fi-FI"/>
        </a:p>
      </dgm:t>
    </dgm:pt>
    <dgm:pt modelId="{A887A6D8-F12F-40AA-AA60-3A858F36AC5D}" type="sibTrans" cxnId="{041DC737-1936-48BA-971E-1E66F55FEFF5}">
      <dgm:prSet/>
      <dgm:spPr>
        <a:solidFill>
          <a:srgbClr val="00B0F0"/>
        </a:solidFill>
      </dgm:spPr>
      <dgm:t>
        <a:bodyPr/>
        <a:lstStyle/>
        <a:p>
          <a:endParaRPr lang="fi-FI"/>
        </a:p>
      </dgm:t>
    </dgm:pt>
    <dgm:pt modelId="{0BD17BB1-39F6-4637-88B2-57CB6B774A58}">
      <dgm:prSet phldrT="[Teksti]" custT="1"/>
      <dgm:spPr>
        <a:solidFill>
          <a:srgbClr val="00B0F0"/>
        </a:solidFill>
      </dgm:spPr>
      <dgm:t>
        <a:bodyPr/>
        <a:lstStyle/>
        <a:p>
          <a:pPr marL="0" indent="0">
            <a:tabLst/>
          </a:pPr>
          <a:r>
            <a:rPr lang="fi-FI" sz="2000" dirty="0" err="1" smtClean="0"/>
            <a:t>Multiple</a:t>
          </a:r>
          <a:r>
            <a:rPr lang="fi-FI" sz="2000" dirty="0" smtClean="0"/>
            <a:t> business </a:t>
          </a:r>
          <a:r>
            <a:rPr lang="fi-FI" sz="2000" dirty="0" err="1" smtClean="0"/>
            <a:t>models</a:t>
          </a:r>
          <a:r>
            <a:rPr lang="fi-FI" sz="2000" dirty="0" smtClean="0"/>
            <a:t>, </a:t>
          </a:r>
          <a:r>
            <a:rPr lang="fi-FI" sz="2000" dirty="0" err="1" smtClean="0"/>
            <a:t>integration</a:t>
          </a:r>
          <a:r>
            <a:rPr lang="fi-FI" sz="2000" dirty="0" smtClean="0"/>
            <a:t>, </a:t>
          </a:r>
          <a:r>
            <a:rPr lang="fi-FI" sz="2000" dirty="0" err="1" smtClean="0"/>
            <a:t>tools</a:t>
          </a:r>
          <a:r>
            <a:rPr lang="fi-FI" sz="2000" dirty="0" smtClean="0"/>
            <a:t> to </a:t>
          </a:r>
          <a:r>
            <a:rPr lang="fi-FI" sz="2000" dirty="0" err="1" smtClean="0"/>
            <a:t>react</a:t>
          </a:r>
          <a:endParaRPr lang="fi-FI" sz="2000" dirty="0"/>
        </a:p>
      </dgm:t>
    </dgm:pt>
    <dgm:pt modelId="{CED354FE-EC7E-4B68-8CF5-8A9316385859}" type="parTrans" cxnId="{5EC6367E-E589-4BB9-891D-34570C84684B}">
      <dgm:prSet/>
      <dgm:spPr/>
      <dgm:t>
        <a:bodyPr/>
        <a:lstStyle/>
        <a:p>
          <a:endParaRPr lang="fi-FI"/>
        </a:p>
      </dgm:t>
    </dgm:pt>
    <dgm:pt modelId="{7D406750-7460-4246-9FC1-D9A4B33B1024}" type="sibTrans" cxnId="{5EC6367E-E589-4BB9-891D-34570C84684B}">
      <dgm:prSet/>
      <dgm:spPr/>
      <dgm:t>
        <a:bodyPr/>
        <a:lstStyle/>
        <a:p>
          <a:endParaRPr lang="fi-FI"/>
        </a:p>
      </dgm:t>
    </dgm:pt>
    <dgm:pt modelId="{91A5FBE8-5732-4EE1-B97C-C86E435B5D1C}" type="pres">
      <dgm:prSet presAssocID="{53812AD5-3882-4397-A332-34ED7FEBB4BA}" presName="linearFlow" presStyleCnt="0">
        <dgm:presLayoutVars>
          <dgm:dir/>
          <dgm:resizeHandles val="exact"/>
        </dgm:presLayoutVars>
      </dgm:prSet>
      <dgm:spPr/>
    </dgm:pt>
    <dgm:pt modelId="{ECD5EEF8-3D01-4132-9614-860712BAF8A7}" type="pres">
      <dgm:prSet presAssocID="{E3D8E576-CC3E-4389-9CD7-FD9F1B39B2C7}" presName="node" presStyleLbl="node1" presStyleIdx="0" presStyleCnt="3" custScaleY="10092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C6D2709-5943-4F9A-B516-13D369667100}" type="pres">
      <dgm:prSet presAssocID="{5A255BE2-5537-4549-B403-6DA470F44627}" presName="spacerL" presStyleCnt="0"/>
      <dgm:spPr/>
    </dgm:pt>
    <dgm:pt modelId="{DFFEC6FF-6013-4AD8-9274-220C9DBB9092}" type="pres">
      <dgm:prSet presAssocID="{5A255BE2-5537-4549-B403-6DA470F44627}" presName="sibTrans" presStyleLbl="sibTrans2D1" presStyleIdx="0" presStyleCnt="2"/>
      <dgm:spPr/>
      <dgm:t>
        <a:bodyPr/>
        <a:lstStyle/>
        <a:p>
          <a:endParaRPr lang="fi-FI"/>
        </a:p>
      </dgm:t>
    </dgm:pt>
    <dgm:pt modelId="{EB13D680-9569-425E-9D58-D2DF731EFD17}" type="pres">
      <dgm:prSet presAssocID="{5A255BE2-5537-4549-B403-6DA470F44627}" presName="spacerR" presStyleCnt="0"/>
      <dgm:spPr/>
    </dgm:pt>
    <dgm:pt modelId="{975E8840-CA12-49EA-B8E7-409A4D9E821A}" type="pres">
      <dgm:prSet presAssocID="{FFC04712-E5A4-487A-8120-7C0865A2E0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0918267-3349-4908-B84B-1AE3E8E22E07}" type="pres">
      <dgm:prSet presAssocID="{A887A6D8-F12F-40AA-AA60-3A858F36AC5D}" presName="spacerL" presStyleCnt="0"/>
      <dgm:spPr/>
    </dgm:pt>
    <dgm:pt modelId="{A3FACC56-78FB-4DC2-B498-7AFC8389556D}" type="pres">
      <dgm:prSet presAssocID="{A887A6D8-F12F-40AA-AA60-3A858F36AC5D}" presName="sibTrans" presStyleLbl="sibTrans2D1" presStyleIdx="1" presStyleCnt="2"/>
      <dgm:spPr/>
      <dgm:t>
        <a:bodyPr/>
        <a:lstStyle/>
        <a:p>
          <a:endParaRPr lang="fi-FI"/>
        </a:p>
      </dgm:t>
    </dgm:pt>
    <dgm:pt modelId="{65E87BC9-2771-4B25-974E-D028F40A4812}" type="pres">
      <dgm:prSet presAssocID="{A887A6D8-F12F-40AA-AA60-3A858F36AC5D}" presName="spacerR" presStyleCnt="0"/>
      <dgm:spPr/>
    </dgm:pt>
    <dgm:pt modelId="{42BD3738-81EB-44D7-BBDC-AAF3AB08FCAA}" type="pres">
      <dgm:prSet presAssocID="{0BD17BB1-39F6-4637-88B2-57CB6B774A5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3D49F7DA-4738-466C-AAA6-1FAB7E39F6C9}" type="presOf" srcId="{A887A6D8-F12F-40AA-AA60-3A858F36AC5D}" destId="{A3FACC56-78FB-4DC2-B498-7AFC8389556D}" srcOrd="0" destOrd="0" presId="urn:microsoft.com/office/officeart/2005/8/layout/equation1"/>
    <dgm:cxn modelId="{FB162B49-24C7-4636-873A-4BA63703C128}" type="presOf" srcId="{0BD17BB1-39F6-4637-88B2-57CB6B774A58}" destId="{42BD3738-81EB-44D7-BBDC-AAF3AB08FCAA}" srcOrd="0" destOrd="0" presId="urn:microsoft.com/office/officeart/2005/8/layout/equation1"/>
    <dgm:cxn modelId="{3C04A51C-1C07-4811-9422-095A263934CF}" srcId="{53812AD5-3882-4397-A332-34ED7FEBB4BA}" destId="{E3D8E576-CC3E-4389-9CD7-FD9F1B39B2C7}" srcOrd="0" destOrd="0" parTransId="{7FDF3FC4-7DCE-4E65-88DF-AE804A804EF0}" sibTransId="{5A255BE2-5537-4549-B403-6DA470F44627}"/>
    <dgm:cxn modelId="{EE511B0B-828D-42BB-A566-B7EF779321C1}" type="presOf" srcId="{FFC04712-E5A4-487A-8120-7C0865A2E0EE}" destId="{975E8840-CA12-49EA-B8E7-409A4D9E821A}" srcOrd="0" destOrd="0" presId="urn:microsoft.com/office/officeart/2005/8/layout/equation1"/>
    <dgm:cxn modelId="{5EC6367E-E589-4BB9-891D-34570C84684B}" srcId="{53812AD5-3882-4397-A332-34ED7FEBB4BA}" destId="{0BD17BB1-39F6-4637-88B2-57CB6B774A58}" srcOrd="2" destOrd="0" parTransId="{CED354FE-EC7E-4B68-8CF5-8A9316385859}" sibTransId="{7D406750-7460-4246-9FC1-D9A4B33B1024}"/>
    <dgm:cxn modelId="{5FBC9543-5E7A-4494-B950-8F344E48293F}" type="presOf" srcId="{5A255BE2-5537-4549-B403-6DA470F44627}" destId="{DFFEC6FF-6013-4AD8-9274-220C9DBB9092}" srcOrd="0" destOrd="0" presId="urn:microsoft.com/office/officeart/2005/8/layout/equation1"/>
    <dgm:cxn modelId="{BC3E6097-70B0-4D34-A7D5-F1222A8D6DF4}" type="presOf" srcId="{E3D8E576-CC3E-4389-9CD7-FD9F1B39B2C7}" destId="{ECD5EEF8-3D01-4132-9614-860712BAF8A7}" srcOrd="0" destOrd="0" presId="urn:microsoft.com/office/officeart/2005/8/layout/equation1"/>
    <dgm:cxn modelId="{57C08BA2-DD4A-4E7D-ABCB-2AD883FF30BE}" type="presOf" srcId="{53812AD5-3882-4397-A332-34ED7FEBB4BA}" destId="{91A5FBE8-5732-4EE1-B97C-C86E435B5D1C}" srcOrd="0" destOrd="0" presId="urn:microsoft.com/office/officeart/2005/8/layout/equation1"/>
    <dgm:cxn modelId="{041DC737-1936-48BA-971E-1E66F55FEFF5}" srcId="{53812AD5-3882-4397-A332-34ED7FEBB4BA}" destId="{FFC04712-E5A4-487A-8120-7C0865A2E0EE}" srcOrd="1" destOrd="0" parTransId="{1BA82627-036A-4F1F-8383-6CC6B61C8EC1}" sibTransId="{A887A6D8-F12F-40AA-AA60-3A858F36AC5D}"/>
    <dgm:cxn modelId="{895D9F1E-9C85-480C-B81C-C1FAB7BDA630}" type="presParOf" srcId="{91A5FBE8-5732-4EE1-B97C-C86E435B5D1C}" destId="{ECD5EEF8-3D01-4132-9614-860712BAF8A7}" srcOrd="0" destOrd="0" presId="urn:microsoft.com/office/officeart/2005/8/layout/equation1"/>
    <dgm:cxn modelId="{14D2423E-C133-43B5-8A1A-984BFF490F94}" type="presParOf" srcId="{91A5FBE8-5732-4EE1-B97C-C86E435B5D1C}" destId="{5C6D2709-5943-4F9A-B516-13D369667100}" srcOrd="1" destOrd="0" presId="urn:microsoft.com/office/officeart/2005/8/layout/equation1"/>
    <dgm:cxn modelId="{6800586B-13B3-4A53-93A9-76651DFAE529}" type="presParOf" srcId="{91A5FBE8-5732-4EE1-B97C-C86E435B5D1C}" destId="{DFFEC6FF-6013-4AD8-9274-220C9DBB9092}" srcOrd="2" destOrd="0" presId="urn:microsoft.com/office/officeart/2005/8/layout/equation1"/>
    <dgm:cxn modelId="{3FA95A72-FBE0-4459-AC32-5F3F31E4BAA4}" type="presParOf" srcId="{91A5FBE8-5732-4EE1-B97C-C86E435B5D1C}" destId="{EB13D680-9569-425E-9D58-D2DF731EFD17}" srcOrd="3" destOrd="0" presId="urn:microsoft.com/office/officeart/2005/8/layout/equation1"/>
    <dgm:cxn modelId="{87436987-68D6-4001-B911-98ECBA34E531}" type="presParOf" srcId="{91A5FBE8-5732-4EE1-B97C-C86E435B5D1C}" destId="{975E8840-CA12-49EA-B8E7-409A4D9E821A}" srcOrd="4" destOrd="0" presId="urn:microsoft.com/office/officeart/2005/8/layout/equation1"/>
    <dgm:cxn modelId="{D18781CB-7548-4AA9-B5C2-BF174C3D145B}" type="presParOf" srcId="{91A5FBE8-5732-4EE1-B97C-C86E435B5D1C}" destId="{60918267-3349-4908-B84B-1AE3E8E22E07}" srcOrd="5" destOrd="0" presId="urn:microsoft.com/office/officeart/2005/8/layout/equation1"/>
    <dgm:cxn modelId="{B621063A-7901-45C8-848B-671965727660}" type="presParOf" srcId="{91A5FBE8-5732-4EE1-B97C-C86E435B5D1C}" destId="{A3FACC56-78FB-4DC2-B498-7AFC8389556D}" srcOrd="6" destOrd="0" presId="urn:microsoft.com/office/officeart/2005/8/layout/equation1"/>
    <dgm:cxn modelId="{89DC7C42-393F-488C-B0A0-E27110DC7F7A}" type="presParOf" srcId="{91A5FBE8-5732-4EE1-B97C-C86E435B5D1C}" destId="{65E87BC9-2771-4B25-974E-D028F40A4812}" srcOrd="7" destOrd="0" presId="urn:microsoft.com/office/officeart/2005/8/layout/equation1"/>
    <dgm:cxn modelId="{7EB55E53-FD64-40DE-BD4D-FDC53DC1557E}" type="presParOf" srcId="{91A5FBE8-5732-4EE1-B97C-C86E435B5D1C}" destId="{42BD3738-81EB-44D7-BBDC-AAF3AB08FCA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8C027-0489-4216-8FF4-1159E8FD085D}">
      <dsp:nvSpPr>
        <dsp:cNvPr id="0" name=""/>
        <dsp:cNvSpPr/>
      </dsp:nvSpPr>
      <dsp:spPr>
        <a:xfrm>
          <a:off x="0" y="0"/>
          <a:ext cx="8811340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EASIER MARKET ACCESS, ROOM FOR INNOVATION</a:t>
          </a:r>
          <a:endParaRPr lang="fi-FI" sz="2000" kern="1200" dirty="0"/>
        </a:p>
      </dsp:txBody>
      <dsp:txXfrm>
        <a:off x="0" y="0"/>
        <a:ext cx="8811340" cy="576000"/>
      </dsp:txXfrm>
    </dsp:sp>
    <dsp:sp modelId="{3ECE3E54-2936-45A6-BB24-906C7346BB22}">
      <dsp:nvSpPr>
        <dsp:cNvPr id="0" name=""/>
        <dsp:cNvSpPr/>
      </dsp:nvSpPr>
      <dsp:spPr>
        <a:xfrm>
          <a:off x="0" y="588510"/>
          <a:ext cx="8811340" cy="87840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27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5EEF8-3D01-4132-9614-860712BAF8A7}">
      <dsp:nvSpPr>
        <dsp:cNvPr id="0" name=""/>
        <dsp:cNvSpPr/>
      </dsp:nvSpPr>
      <dsp:spPr>
        <a:xfrm>
          <a:off x="1512" y="1559846"/>
          <a:ext cx="2005276" cy="202380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err="1" smtClean="0"/>
            <a:t>streamlined</a:t>
          </a:r>
          <a:r>
            <a:rPr lang="fi-FI" sz="2000" kern="1200" dirty="0" smtClean="0"/>
            <a:t> </a:t>
          </a:r>
          <a:r>
            <a:rPr lang="fi-FI" sz="2000" kern="1200" dirty="0" smtClean="0"/>
            <a:t>(</a:t>
          </a:r>
          <a:r>
            <a:rPr lang="fi-FI" sz="2000" kern="1200" dirty="0" err="1" smtClean="0"/>
            <a:t>de+re</a:t>
          </a:r>
          <a:r>
            <a:rPr lang="fi-FI" sz="2000" kern="1200" dirty="0" smtClean="0"/>
            <a:t>) </a:t>
          </a:r>
          <a:r>
            <a:rPr lang="fi-FI" sz="2000" kern="1200" dirty="0" err="1" smtClean="0"/>
            <a:t>-regulation</a:t>
          </a:r>
          <a:endParaRPr lang="fi-FI" sz="2000" kern="1200" dirty="0"/>
        </a:p>
      </dsp:txBody>
      <dsp:txXfrm>
        <a:off x="295178" y="1856225"/>
        <a:ext cx="1417944" cy="1431047"/>
      </dsp:txXfrm>
    </dsp:sp>
    <dsp:sp modelId="{DFFEC6FF-6013-4AD8-9274-220C9DBB9092}">
      <dsp:nvSpPr>
        <dsp:cNvPr id="0" name=""/>
        <dsp:cNvSpPr/>
      </dsp:nvSpPr>
      <dsp:spPr>
        <a:xfrm>
          <a:off x="2169617" y="1990218"/>
          <a:ext cx="1163060" cy="1163060"/>
        </a:xfrm>
        <a:prstGeom prst="mathPlus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900" kern="1200"/>
        </a:p>
      </dsp:txBody>
      <dsp:txXfrm>
        <a:off x="2323781" y="2434972"/>
        <a:ext cx="854732" cy="273552"/>
      </dsp:txXfrm>
    </dsp:sp>
    <dsp:sp modelId="{975E8840-CA12-49EA-B8E7-409A4D9E821A}">
      <dsp:nvSpPr>
        <dsp:cNvPr id="0" name=""/>
        <dsp:cNvSpPr/>
      </dsp:nvSpPr>
      <dsp:spPr>
        <a:xfrm>
          <a:off x="3495506" y="1569110"/>
          <a:ext cx="2005276" cy="200527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open </a:t>
          </a:r>
          <a:r>
            <a:rPr lang="fi-FI" sz="2000" kern="1200" dirty="0" err="1" smtClean="0"/>
            <a:t>competition</a:t>
          </a:r>
          <a:r>
            <a:rPr lang="fi-FI" sz="2000" kern="1200" dirty="0" smtClean="0"/>
            <a:t>, </a:t>
          </a:r>
          <a:r>
            <a:rPr lang="fi-FI" sz="2000" kern="1200" dirty="0" err="1" smtClean="0"/>
            <a:t>smart</a:t>
          </a:r>
          <a:r>
            <a:rPr lang="fi-FI" sz="2000" kern="1200" dirty="0" smtClean="0"/>
            <a:t> </a:t>
          </a:r>
          <a:r>
            <a:rPr lang="fi-FI" sz="2000" kern="1200" dirty="0" err="1" smtClean="0"/>
            <a:t>incentives</a:t>
          </a:r>
          <a:endParaRPr lang="fi-FI" sz="2000" kern="1200" dirty="0"/>
        </a:p>
      </dsp:txBody>
      <dsp:txXfrm>
        <a:off x="3789172" y="1862776"/>
        <a:ext cx="1417944" cy="1417944"/>
      </dsp:txXfrm>
    </dsp:sp>
    <dsp:sp modelId="{A3FACC56-78FB-4DC2-B498-7AFC8389556D}">
      <dsp:nvSpPr>
        <dsp:cNvPr id="0" name=""/>
        <dsp:cNvSpPr/>
      </dsp:nvSpPr>
      <dsp:spPr>
        <a:xfrm>
          <a:off x="5663611" y="1990218"/>
          <a:ext cx="1163060" cy="1163060"/>
        </a:xfrm>
        <a:prstGeom prst="mathEqual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4900" kern="1200"/>
        </a:p>
      </dsp:txBody>
      <dsp:txXfrm>
        <a:off x="5817775" y="2229808"/>
        <a:ext cx="854732" cy="683880"/>
      </dsp:txXfrm>
    </dsp:sp>
    <dsp:sp modelId="{42BD3738-81EB-44D7-BBDC-AAF3AB08FCAA}">
      <dsp:nvSpPr>
        <dsp:cNvPr id="0" name=""/>
        <dsp:cNvSpPr/>
      </dsp:nvSpPr>
      <dsp:spPr>
        <a:xfrm>
          <a:off x="6989499" y="1569110"/>
          <a:ext cx="2005276" cy="2005276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fi-FI" sz="2000" kern="1200" dirty="0" err="1" smtClean="0"/>
            <a:t>Multiple</a:t>
          </a:r>
          <a:r>
            <a:rPr lang="fi-FI" sz="2000" kern="1200" dirty="0" smtClean="0"/>
            <a:t> business </a:t>
          </a:r>
          <a:r>
            <a:rPr lang="fi-FI" sz="2000" kern="1200" dirty="0" err="1" smtClean="0"/>
            <a:t>models</a:t>
          </a:r>
          <a:r>
            <a:rPr lang="fi-FI" sz="2000" kern="1200" dirty="0" smtClean="0"/>
            <a:t>, </a:t>
          </a:r>
          <a:r>
            <a:rPr lang="fi-FI" sz="2000" kern="1200" dirty="0" err="1" smtClean="0"/>
            <a:t>integration</a:t>
          </a:r>
          <a:r>
            <a:rPr lang="fi-FI" sz="2000" kern="1200" dirty="0" smtClean="0"/>
            <a:t>, </a:t>
          </a:r>
          <a:r>
            <a:rPr lang="fi-FI" sz="2000" kern="1200" dirty="0" err="1" smtClean="0"/>
            <a:t>tools</a:t>
          </a:r>
          <a:r>
            <a:rPr lang="fi-FI" sz="2000" kern="1200" dirty="0" smtClean="0"/>
            <a:t> to </a:t>
          </a:r>
          <a:r>
            <a:rPr lang="fi-FI" sz="2000" kern="1200" dirty="0" err="1" smtClean="0"/>
            <a:t>react</a:t>
          </a:r>
          <a:endParaRPr lang="fi-FI" sz="2000" kern="1200" dirty="0"/>
        </a:p>
      </dsp:txBody>
      <dsp:txXfrm>
        <a:off x="7283165" y="1862776"/>
        <a:ext cx="1417944" cy="1417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C2C76549-0A00-474F-AA2D-C7A8FAA0F17A}" type="datetimeFigureOut">
              <a:rPr lang="fi-FI" smtClean="0"/>
              <a:t>3.5.2017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CB73C239-8D0F-42AB-9BD5-E8B405D5C8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757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B150-5243-4BA3-A841-850AAE20F2E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80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B150-5243-4BA3-A841-850AAE20F2E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06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3C239-8D0F-42AB-9BD5-E8B405D5C80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077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330" lvl="1"/>
            <a:endParaRPr lang="fi-FI" baseline="0" dirty="0" smtClean="0"/>
          </a:p>
          <a:p>
            <a:pPr marL="49533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smtClean="0"/>
              <a:t>As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are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Ministry</a:t>
            </a:r>
            <a:r>
              <a:rPr lang="fi-FI" baseline="0" dirty="0" smtClean="0"/>
              <a:t> of Transport and </a:t>
            </a:r>
            <a:r>
              <a:rPr lang="fi-FI" baseline="0" dirty="0" err="1" smtClean="0"/>
              <a:t>Communications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representing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public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sector</a:t>
            </a:r>
            <a:r>
              <a:rPr lang="fi-FI" baseline="0" dirty="0" smtClean="0"/>
              <a:t> I </a:t>
            </a:r>
            <a:r>
              <a:rPr lang="fi-FI" baseline="0" dirty="0" err="1" smtClean="0"/>
              <a:t>must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say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see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first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all</a:t>
            </a:r>
            <a:r>
              <a:rPr lang="fi-FI" baseline="0" dirty="0" smtClean="0"/>
              <a:t> the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role of the public sector is 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 development, remove obstacles and support interoperability. </a:t>
            </a:r>
          </a:p>
          <a:p>
            <a:pPr marL="49533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9533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Streamlining legislation, or deregulation, is another one of our government’s key projects. Its goal is to facilitate business operations and citizens’ everyday lives by means of deregulation and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modernisation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regulation. This will support growth, strengthen competitiveness and promote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digitalisation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49533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9533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Creating a growth environment for digital business operations is another of the key projects of the Government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49533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creation of innovation and service platforms will be promoted in sectors where the public administration plays a role in terms of the functioning of the markets. </a:t>
            </a:r>
          </a:p>
          <a:p>
            <a:pPr marL="49533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Enterprising, open competition and smart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incentives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generate growth, jobs and tax revenue as well as business models suitable for both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domestic and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international market. </a:t>
            </a:r>
          </a:p>
          <a:p>
            <a:pPr marL="49533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9533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 as a service is an example of such a sector. User-based digital services play an important role for the Finnish economy and growth. </a:t>
            </a:r>
          </a:p>
          <a:p>
            <a:pPr marL="49533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9533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95330" lvl="1"/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3C239-8D0F-42AB-9BD5-E8B405D5C807}" type="slidenum">
              <a:rPr lang="fi-FI" smtClean="0">
                <a:solidFill>
                  <a:prstClr val="black"/>
                </a:solidFill>
              </a:rPr>
              <a:pPr/>
              <a:t>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08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3C239-8D0F-42AB-9BD5-E8B405D5C807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640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B150-5243-4BA3-A841-850AAE20F2E2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325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2" y="4567240"/>
            <a:ext cx="1963245" cy="135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t>3.5.2017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2" y="4706543"/>
            <a:ext cx="1963245" cy="135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61" y="4845846"/>
            <a:ext cx="907257" cy="135000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637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3.5.2017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95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-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70" y="1701107"/>
            <a:ext cx="7358063" cy="1741289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1230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2" y="4567240"/>
            <a:ext cx="1963245" cy="135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pPr/>
              <a:t>3.5.2017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2" y="4706543"/>
            <a:ext cx="1963245" cy="135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61" y="4845846"/>
            <a:ext cx="907257" cy="135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321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2" y="4567240"/>
            <a:ext cx="1963245" cy="135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pPr/>
              <a:t>3.5.2017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2" y="4706543"/>
            <a:ext cx="1963245" cy="135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61" y="4845846"/>
            <a:ext cx="907257" cy="135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9778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2" y="4567240"/>
            <a:ext cx="1963245" cy="135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pPr/>
              <a:t>3.5.2017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2" y="4706543"/>
            <a:ext cx="1963245" cy="135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61" y="4845846"/>
            <a:ext cx="907257" cy="135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5573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 bwMode="white">
          <a:xfrm>
            <a:off x="6823572" y="4567240"/>
            <a:ext cx="1963245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940CA-764F-3445-83AB-AF87E7909C2F}" type="datetimeFigureOut">
              <a:rPr lang="fi-FI" smtClean="0">
                <a:solidFill>
                  <a:prstClr val="white"/>
                </a:solidFill>
              </a:rPr>
              <a:pPr/>
              <a:t>3.5.2017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 bwMode="white">
          <a:xfrm>
            <a:off x="6823572" y="4706543"/>
            <a:ext cx="1963245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61" y="4845846"/>
            <a:ext cx="907257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28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3.5.2017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5854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3.5.2017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564356" y="841772"/>
            <a:ext cx="8222464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rgbClr val="0000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564356" y="2701531"/>
            <a:ext cx="8222464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00FF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7038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57190" y="918664"/>
            <a:ext cx="4138613" cy="38486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5" y="918664"/>
            <a:ext cx="4138613" cy="38486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3.5.2017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6274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44" y="916782"/>
            <a:ext cx="41481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844" y="1561508"/>
            <a:ext cx="4148137" cy="3232546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916782"/>
            <a:ext cx="4157662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561508"/>
            <a:ext cx="4157662" cy="3232546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3.5.2017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690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2" y="4567240"/>
            <a:ext cx="1963245" cy="135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t>3.5.2017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2" y="4706543"/>
            <a:ext cx="1963245" cy="135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61" y="4845846"/>
            <a:ext cx="907257" cy="135000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183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3.5.2017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6099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3.5.2017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064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621510" y="841772"/>
            <a:ext cx="5607843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621510" y="2701528"/>
            <a:ext cx="5607843" cy="12418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1" y="4617248"/>
            <a:ext cx="1963245" cy="135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pPr/>
              <a:t>3.5.2017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1" y="4756551"/>
            <a:ext cx="1963245" cy="135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58" y="4895854"/>
            <a:ext cx="907257" cy="135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6814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621510" y="841772"/>
            <a:ext cx="5607843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621510" y="2701528"/>
            <a:ext cx="5607843" cy="12418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1" y="4617248"/>
            <a:ext cx="1963245" cy="135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pPr/>
              <a:t>3.5.2017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1" y="4756551"/>
            <a:ext cx="1963245" cy="135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58" y="4895854"/>
            <a:ext cx="907257" cy="135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7742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621510" y="841772"/>
            <a:ext cx="5607843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621510" y="2701528"/>
            <a:ext cx="5607843" cy="12418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1" y="4617248"/>
            <a:ext cx="1963245" cy="135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pPr/>
              <a:t>3.5.2017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1" y="4756551"/>
            <a:ext cx="1963245" cy="135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58" y="4895854"/>
            <a:ext cx="907257" cy="135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2092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621510" y="841772"/>
            <a:ext cx="5607843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621510" y="2701528"/>
            <a:ext cx="5607843" cy="12418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 bwMode="white">
          <a:xfrm>
            <a:off x="6823571" y="4617248"/>
            <a:ext cx="1963245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940CA-764F-3445-83AB-AF87E7909C2F}" type="datetimeFigureOut">
              <a:rPr lang="fi-FI" smtClean="0">
                <a:solidFill>
                  <a:prstClr val="white"/>
                </a:solidFill>
              </a:rPr>
              <a:pPr/>
              <a:t>3.5.2017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 bwMode="white">
          <a:xfrm>
            <a:off x="6823571" y="4756551"/>
            <a:ext cx="1963245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58" y="4895854"/>
            <a:ext cx="907257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31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3.5.2017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6330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3.5.2017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622303" y="841772"/>
            <a:ext cx="8164513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rgbClr val="0000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622303" y="2701528"/>
            <a:ext cx="8164513" cy="124182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8462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57190" y="918663"/>
            <a:ext cx="4138613" cy="38486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2" y="918663"/>
            <a:ext cx="4138613" cy="38486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3.5.2017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1229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7190" y="133946"/>
            <a:ext cx="8429625" cy="78283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41" y="916782"/>
            <a:ext cx="41481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841" y="1561505"/>
            <a:ext cx="4148137" cy="323254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916782"/>
            <a:ext cx="4157662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561505"/>
            <a:ext cx="4157662" cy="323254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3.5.2017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349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2" y="4567240"/>
            <a:ext cx="1963245" cy="135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t>3.5.2017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2" y="4706543"/>
            <a:ext cx="1963245" cy="135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61" y="4845846"/>
            <a:ext cx="907257" cy="135000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2126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3.5.2017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1663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3.5.2017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3730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uette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0" y="4659982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fi-FI" sz="1400" b="1" i="0" u="none" strike="noStrike" baseline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>
                <a:solidFill>
                  <a:srgbClr val="FFFFFF"/>
                </a:solidFill>
              </a:rPr>
              <a:t>Liikenne- ja viestintäverkot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16000" y="78084"/>
            <a:ext cx="3293912" cy="405436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0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3"/>
          </p:nvPr>
        </p:nvSpPr>
        <p:spPr>
          <a:xfrm>
            <a:off x="363599" y="4767266"/>
            <a:ext cx="2016126" cy="272701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200"/>
              </a:spcBef>
              <a:buClrTx/>
              <a:buSzTx/>
              <a:buFontTx/>
              <a:buNone/>
              <a:defRPr sz="9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3057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 bwMode="white">
          <a:xfrm>
            <a:off x="6823572" y="4567240"/>
            <a:ext cx="1963245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940CA-764F-3445-83AB-AF87E7909C2F}" type="datetimeFigureOut">
              <a:rPr lang="fi-FI" smtClean="0"/>
              <a:pPr/>
              <a:t>3.5.2017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 bwMode="white">
          <a:xfrm>
            <a:off x="6823572" y="4706543"/>
            <a:ext cx="1963245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61" y="4845846"/>
            <a:ext cx="907257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57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3.5.2017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962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3.5.2017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564356" y="841772"/>
            <a:ext cx="8222464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rgbClr val="0000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564356" y="2701531"/>
            <a:ext cx="8222464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00FF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79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57190" y="918664"/>
            <a:ext cx="4138613" cy="38486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5" y="918664"/>
            <a:ext cx="4138613" cy="38486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3.5.2017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1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44" y="916782"/>
            <a:ext cx="41481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844" y="1561508"/>
            <a:ext cx="4148137" cy="3232546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916782"/>
            <a:ext cx="4157662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561508"/>
            <a:ext cx="4157662" cy="3232546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3.5.2017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125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3.5.2017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22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7193" y="177800"/>
            <a:ext cx="8429625" cy="7281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43" y="916783"/>
            <a:ext cx="8435975" cy="37266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512652" y="4717258"/>
            <a:ext cx="1963245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B2940CA-764F-3445-83AB-AF87E7909C2F}" type="datetimeFigureOut">
              <a:rPr lang="fi-FI" smtClean="0"/>
              <a:pPr/>
              <a:t>3.5.2017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68113" y="4717258"/>
            <a:ext cx="1963245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879561" y="4717258"/>
            <a:ext cx="907257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711" y="4672171"/>
            <a:ext cx="2062800" cy="39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66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81" r:id="rId3"/>
    <p:sldLayoutId id="2147483682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739" r:id="rId11"/>
  </p:sldLayoutIdLst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2700" b="0" i="0" kern="1200" spc="-75" baseline="0">
          <a:solidFill>
            <a:srgbClr val="0000FF"/>
          </a:soli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21" userDrawn="1">
          <p15:clr>
            <a:srgbClr val="F26B43"/>
          </p15:clr>
        </p15:guide>
        <p15:guide id="4" pos="5535" userDrawn="1">
          <p15:clr>
            <a:srgbClr val="F26B43"/>
          </p15:clr>
        </p15:guide>
        <p15:guide id="5" orient="horz" pos="578" userDrawn="1">
          <p15:clr>
            <a:srgbClr val="F26B43"/>
          </p15:clr>
        </p15:guide>
        <p15:guide id="6" orient="horz" pos="3126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3011" userDrawn="1">
          <p15:clr>
            <a:srgbClr val="F26B43"/>
          </p15:clr>
        </p15:guide>
        <p15:guide id="9" orient="horz" pos="226" userDrawn="1">
          <p15:clr>
            <a:srgbClr val="F26B43"/>
          </p15:clr>
        </p15:guide>
        <p15:guide id="10" userDrawn="1">
          <p15:clr>
            <a:srgbClr val="F26B43"/>
          </p15:clr>
        </p15:guide>
        <p15:guide id="11" pos="113" userDrawn="1">
          <p15:clr>
            <a:srgbClr val="F26B43"/>
          </p15:clr>
        </p15:guide>
        <p15:guide id="12" pos="5647" userDrawn="1">
          <p15:clr>
            <a:srgbClr val="F26B43"/>
          </p15:clr>
        </p15:guide>
        <p15:guide id="13" orient="horz" pos="112" userDrawn="1">
          <p15:clr>
            <a:srgbClr val="F26B43"/>
          </p15:clr>
        </p15:guide>
        <p15:guide id="14" pos="3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7193" y="177800"/>
            <a:ext cx="8429625" cy="7281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43" y="916783"/>
            <a:ext cx="8435975" cy="37266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512652" y="4717258"/>
            <a:ext cx="1963245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B2940CA-764F-3445-83AB-AF87E7909C2F}" type="datetimeFigureOut">
              <a:rPr lang="fi-FI" smtClean="0"/>
              <a:pPr/>
              <a:t>3.5.2017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68113" y="4717258"/>
            <a:ext cx="1963245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879561" y="4717258"/>
            <a:ext cx="907257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711" y="4672171"/>
            <a:ext cx="2062800" cy="39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64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2700" b="0" i="0" kern="1200" spc="-75" baseline="0">
          <a:solidFill>
            <a:srgbClr val="0000FF"/>
          </a:soli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21" userDrawn="1">
          <p15:clr>
            <a:srgbClr val="F26B43"/>
          </p15:clr>
        </p15:guide>
        <p15:guide id="4" pos="5535" userDrawn="1">
          <p15:clr>
            <a:srgbClr val="F26B43"/>
          </p15:clr>
        </p15:guide>
        <p15:guide id="5" orient="horz" pos="578" userDrawn="1">
          <p15:clr>
            <a:srgbClr val="F26B43"/>
          </p15:clr>
        </p15:guide>
        <p15:guide id="6" orient="horz" pos="3126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3011" userDrawn="1">
          <p15:clr>
            <a:srgbClr val="F26B43"/>
          </p15:clr>
        </p15:guide>
        <p15:guide id="9" orient="horz" pos="226" userDrawn="1">
          <p15:clr>
            <a:srgbClr val="F26B43"/>
          </p15:clr>
        </p15:guide>
        <p15:guide id="10" userDrawn="1">
          <p15:clr>
            <a:srgbClr val="F26B43"/>
          </p15:clr>
        </p15:guide>
        <p15:guide id="11" pos="113" userDrawn="1">
          <p15:clr>
            <a:srgbClr val="F26B43"/>
          </p15:clr>
        </p15:guide>
        <p15:guide id="12" pos="5647" userDrawn="1">
          <p15:clr>
            <a:srgbClr val="F26B43"/>
          </p15:clr>
        </p15:guide>
        <p15:guide id="13" orient="horz" pos="112" userDrawn="1">
          <p15:clr>
            <a:srgbClr val="F26B43"/>
          </p15:clr>
        </p15:guide>
        <p15:guide id="14" pos="3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7190" y="135733"/>
            <a:ext cx="8429625" cy="7829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40" y="916782"/>
            <a:ext cx="8435975" cy="38504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512650" y="4767263"/>
            <a:ext cx="1963245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B2940CA-764F-3445-83AB-AF87E7909C2F}" type="datetimeFigureOut">
              <a:rPr lang="fi-FI" smtClean="0"/>
              <a:pPr/>
              <a:t>3.5.2017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68110" y="4767263"/>
            <a:ext cx="1963245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879558" y="4767263"/>
            <a:ext cx="907257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11" y="4793139"/>
            <a:ext cx="2062800" cy="29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11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i="0" kern="1200" spc="-100" baseline="0">
          <a:solidFill>
            <a:srgbClr val="0000FF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21" userDrawn="1">
          <p15:clr>
            <a:srgbClr val="F26B43"/>
          </p15:clr>
        </p15:guide>
        <p15:guide id="4" pos="5535" userDrawn="1">
          <p15:clr>
            <a:srgbClr val="F26B43"/>
          </p15:clr>
        </p15:guide>
        <p15:guide id="5" orient="horz" pos="770" userDrawn="1">
          <p15:clr>
            <a:srgbClr val="F26B43"/>
          </p15:clr>
        </p15:guide>
        <p15:guide id="6" orient="horz" pos="4208" userDrawn="1">
          <p15:clr>
            <a:srgbClr val="F26B43"/>
          </p15:clr>
        </p15:guide>
        <p15:guide id="7" orient="horz" pos="113" userDrawn="1">
          <p15:clr>
            <a:srgbClr val="F26B43"/>
          </p15:clr>
        </p15:guide>
        <p15:guide id="8" orient="horz" pos="4091" userDrawn="1">
          <p15:clr>
            <a:srgbClr val="F26B43"/>
          </p15:clr>
        </p15:guide>
        <p15:guide id="9" orient="horz" pos="230" userDrawn="1">
          <p15:clr>
            <a:srgbClr val="F26B43"/>
          </p15:clr>
        </p15:guide>
        <p15:guide id="10" pos="3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4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3.png"/><Relationship Id="rId9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10" Type="http://schemas.openxmlformats.org/officeDocument/2006/relationships/image" Target="../media/image34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83029" y="228601"/>
            <a:ext cx="6237514" cy="3347357"/>
          </a:xfrm>
        </p:spPr>
        <p:txBody>
          <a:bodyPr>
            <a:normAutofit/>
          </a:bodyPr>
          <a:lstStyle/>
          <a:p>
            <a:r>
              <a:rPr lang="fi-FI" sz="4800" dirty="0" err="1" smtClean="0">
                <a:solidFill>
                  <a:prstClr val="white"/>
                </a:solidFill>
              </a:rPr>
              <a:t>Keys</a:t>
            </a:r>
            <a:r>
              <a:rPr lang="fi-FI" sz="4800" dirty="0" smtClean="0">
                <a:solidFill>
                  <a:prstClr val="white"/>
                </a:solidFill>
              </a:rPr>
              <a:t> to </a:t>
            </a:r>
            <a:r>
              <a:rPr lang="fi-FI" sz="4800" dirty="0" err="1" smtClean="0">
                <a:solidFill>
                  <a:prstClr val="white"/>
                </a:solidFill>
              </a:rPr>
              <a:t>Digitalising</a:t>
            </a:r>
            <a:r>
              <a:rPr lang="fi-FI" sz="4800" dirty="0" smtClean="0">
                <a:solidFill>
                  <a:prstClr val="white"/>
                </a:solidFill>
              </a:rPr>
              <a:t> the Transport </a:t>
            </a:r>
            <a:r>
              <a:rPr lang="fi-FI" sz="4800" dirty="0" err="1" smtClean="0">
                <a:solidFill>
                  <a:prstClr val="white"/>
                </a:solidFill>
              </a:rPr>
              <a:t>Sector</a:t>
            </a:r>
            <a:r>
              <a:rPr lang="fi-FI" dirty="0" smtClean="0">
                <a:solidFill>
                  <a:prstClr val="white"/>
                </a:solidFill>
              </a:rPr>
              <a:t/>
            </a:r>
            <a:br>
              <a:rPr lang="fi-FI" dirty="0" smtClean="0">
                <a:solidFill>
                  <a:prstClr val="white"/>
                </a:solidFill>
              </a:rPr>
            </a:br>
            <a:r>
              <a:rPr lang="fi-FI" dirty="0" smtClean="0">
                <a:solidFill>
                  <a:prstClr val="white"/>
                </a:solidFill>
              </a:rPr>
              <a:t/>
            </a:r>
            <a:br>
              <a:rPr lang="fi-FI" dirty="0" smtClean="0">
                <a:solidFill>
                  <a:prstClr val="white"/>
                </a:solidFill>
              </a:rPr>
            </a:br>
            <a:r>
              <a:rPr lang="fi-FI" sz="3600" dirty="0" err="1" smtClean="0">
                <a:solidFill>
                  <a:prstClr val="white"/>
                </a:solidFill>
              </a:rPr>
              <a:t>MaaS</a:t>
            </a:r>
            <a:r>
              <a:rPr lang="fi-FI" sz="3600" dirty="0" smtClean="0">
                <a:solidFill>
                  <a:prstClr val="white"/>
                </a:solidFill>
              </a:rPr>
              <a:t> &amp; Transport </a:t>
            </a:r>
            <a:r>
              <a:rPr lang="fi-FI" sz="3600" dirty="0" err="1">
                <a:solidFill>
                  <a:prstClr val="white"/>
                </a:solidFill>
              </a:rPr>
              <a:t>Code</a:t>
            </a:r>
            <a:r>
              <a:rPr lang="fi-FI" dirty="0" smtClean="0">
                <a:solidFill>
                  <a:prstClr val="white"/>
                </a:solidFill>
              </a:rPr>
              <a:t/>
            </a:r>
            <a:br>
              <a:rPr lang="fi-FI" dirty="0" smtClean="0">
                <a:solidFill>
                  <a:prstClr val="white"/>
                </a:solidFill>
              </a:rPr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05814" y="3191398"/>
            <a:ext cx="5607843" cy="1241822"/>
          </a:xfrm>
        </p:spPr>
        <p:txBody>
          <a:bodyPr/>
          <a:lstStyle/>
          <a:p>
            <a:pPr lvl="0"/>
            <a:endParaRPr lang="fi-FI" sz="1600" dirty="0">
              <a:solidFill>
                <a:prstClr val="white"/>
              </a:solidFill>
            </a:endParaRPr>
          </a:p>
          <a:p>
            <a:pPr lvl="0"/>
            <a:r>
              <a:rPr lang="fi-FI" sz="1600" dirty="0" err="1" smtClean="0">
                <a:solidFill>
                  <a:prstClr val="white"/>
                </a:solidFill>
              </a:rPr>
              <a:t>Brussels</a:t>
            </a:r>
            <a:r>
              <a:rPr lang="fi-FI" sz="1600" dirty="0" smtClean="0">
                <a:solidFill>
                  <a:prstClr val="white"/>
                </a:solidFill>
              </a:rPr>
              <a:t>, </a:t>
            </a:r>
            <a:r>
              <a:rPr lang="fi-FI" sz="1600" dirty="0">
                <a:solidFill>
                  <a:prstClr val="white"/>
                </a:solidFill>
              </a:rPr>
              <a:t>3</a:t>
            </a:r>
            <a:r>
              <a:rPr lang="fi-FI" sz="1600" dirty="0" smtClean="0">
                <a:solidFill>
                  <a:prstClr val="white"/>
                </a:solidFill>
              </a:rPr>
              <a:t>.5.2017</a:t>
            </a:r>
          </a:p>
          <a:p>
            <a:pPr lvl="0"/>
            <a:r>
              <a:rPr lang="fi-FI" sz="1600" dirty="0" smtClean="0">
                <a:solidFill>
                  <a:prstClr val="white"/>
                </a:solidFill>
              </a:rPr>
              <a:t>Krista Huhtala-Jenks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85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" y="177800"/>
            <a:ext cx="9006840" cy="728198"/>
          </a:xfrm>
        </p:spPr>
        <p:txBody>
          <a:bodyPr>
            <a:noAutofit/>
          </a:bodyPr>
          <a:lstStyle/>
          <a:p>
            <a:r>
              <a:rPr lang="fi-FI" sz="3600" b="1" dirty="0" err="1" smtClean="0"/>
              <a:t>Future-Ready</a:t>
            </a:r>
            <a:r>
              <a:rPr lang="fi-FI" sz="3600" b="1" dirty="0" smtClean="0"/>
              <a:t> </a:t>
            </a:r>
            <a:r>
              <a:rPr lang="fi-FI" sz="3600" b="1" dirty="0" err="1" smtClean="0"/>
              <a:t>Legislation</a:t>
            </a:r>
            <a:r>
              <a:rPr lang="fi-FI" sz="3600" b="1" dirty="0"/>
              <a:t> </a:t>
            </a:r>
            <a:r>
              <a:rPr lang="fi-FI" sz="3600" b="1" dirty="0" err="1" smtClean="0"/>
              <a:t>Check-list</a:t>
            </a:r>
            <a:r>
              <a:rPr lang="fi-FI" sz="3600" b="1" dirty="0" smtClean="0"/>
              <a:t> </a:t>
            </a:r>
            <a:endParaRPr lang="fi-FI" sz="36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0838" y="716507"/>
            <a:ext cx="8206308" cy="4050755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fi-FI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fi-FI" sz="2800" dirty="0" smtClean="0">
              <a:solidFill>
                <a:schemeClr val="bg1"/>
              </a:solidFill>
            </a:endParaRPr>
          </a:p>
          <a:p>
            <a:pPr marL="457200" lvl="1" indent="-457200">
              <a:buNone/>
            </a:pPr>
            <a:r>
              <a:rPr lang="fi-FI" sz="2800" dirty="0" err="1" smtClean="0">
                <a:solidFill>
                  <a:schemeClr val="bg1"/>
                </a:solidFill>
              </a:rPr>
              <a:t>What</a:t>
            </a:r>
            <a:r>
              <a:rPr lang="fi-FI" sz="2800" dirty="0" smtClean="0">
                <a:solidFill>
                  <a:schemeClr val="bg1"/>
                </a:solidFill>
              </a:rPr>
              <a:t> </a:t>
            </a:r>
            <a:r>
              <a:rPr lang="fi-FI" sz="2800" dirty="0" err="1" smtClean="0">
                <a:solidFill>
                  <a:schemeClr val="bg1"/>
                </a:solidFill>
              </a:rPr>
              <a:t>does</a:t>
            </a:r>
            <a:r>
              <a:rPr lang="fi-FI" sz="2800" dirty="0" smtClean="0">
                <a:solidFill>
                  <a:schemeClr val="bg1"/>
                </a:solidFill>
              </a:rPr>
              <a:t> the </a:t>
            </a:r>
            <a:r>
              <a:rPr lang="fi-FI" sz="2800" dirty="0" err="1" smtClean="0">
                <a:solidFill>
                  <a:schemeClr val="bg1"/>
                </a:solidFill>
              </a:rPr>
              <a:t>end-user</a:t>
            </a:r>
            <a:r>
              <a:rPr lang="fi-FI" sz="2800" dirty="0" smtClean="0">
                <a:solidFill>
                  <a:schemeClr val="bg1"/>
                </a:solidFill>
              </a:rPr>
              <a:t> </a:t>
            </a:r>
            <a:r>
              <a:rPr lang="fi-FI" sz="2800" dirty="0" err="1" smtClean="0">
                <a:solidFill>
                  <a:schemeClr val="bg1"/>
                </a:solidFill>
              </a:rPr>
              <a:t>want</a:t>
            </a:r>
            <a:r>
              <a:rPr lang="fi-FI" sz="2800" dirty="0" smtClean="0">
                <a:solidFill>
                  <a:schemeClr val="bg1"/>
                </a:solidFill>
              </a:rPr>
              <a:t> </a:t>
            </a:r>
            <a:r>
              <a:rPr lang="fi-FI" sz="2800" dirty="0">
                <a:solidFill>
                  <a:schemeClr val="bg1"/>
                </a:solidFill>
              </a:rPr>
              <a:t>&amp;</a:t>
            </a:r>
            <a:r>
              <a:rPr lang="fi-FI" sz="2800" dirty="0" smtClean="0">
                <a:solidFill>
                  <a:schemeClr val="bg1"/>
                </a:solidFill>
              </a:rPr>
              <a:t> </a:t>
            </a:r>
            <a:r>
              <a:rPr lang="fi-FI" sz="2800" dirty="0" err="1" smtClean="0">
                <a:solidFill>
                  <a:schemeClr val="bg1"/>
                </a:solidFill>
              </a:rPr>
              <a:t>need</a:t>
            </a:r>
            <a:r>
              <a:rPr lang="fi-FI" sz="2800" dirty="0" smtClean="0">
                <a:solidFill>
                  <a:schemeClr val="bg1"/>
                </a:solidFill>
              </a:rPr>
              <a:t>?</a:t>
            </a:r>
          </a:p>
          <a:p>
            <a:pPr marL="457200" lvl="1" indent="-457200">
              <a:buNone/>
            </a:pPr>
            <a:r>
              <a:rPr lang="fi-FI" sz="2800" dirty="0" err="1" smtClean="0">
                <a:solidFill>
                  <a:schemeClr val="bg1"/>
                </a:solidFill>
              </a:rPr>
              <a:t>Who</a:t>
            </a:r>
            <a:r>
              <a:rPr lang="fi-FI" sz="2800" dirty="0" smtClean="0">
                <a:solidFill>
                  <a:schemeClr val="bg1"/>
                </a:solidFill>
              </a:rPr>
              <a:t> </a:t>
            </a:r>
            <a:r>
              <a:rPr lang="fi-FI" sz="2800" dirty="0" err="1" smtClean="0">
                <a:solidFill>
                  <a:schemeClr val="bg1"/>
                </a:solidFill>
              </a:rPr>
              <a:t>can</a:t>
            </a:r>
            <a:r>
              <a:rPr lang="fi-FI" sz="2800" dirty="0" smtClean="0">
                <a:solidFill>
                  <a:schemeClr val="bg1"/>
                </a:solidFill>
              </a:rPr>
              <a:t> </a:t>
            </a:r>
            <a:r>
              <a:rPr lang="fi-FI" sz="2800" dirty="0" err="1" smtClean="0">
                <a:solidFill>
                  <a:schemeClr val="bg1"/>
                </a:solidFill>
              </a:rPr>
              <a:t>best</a:t>
            </a:r>
            <a:r>
              <a:rPr lang="fi-FI" sz="2800" dirty="0" smtClean="0">
                <a:solidFill>
                  <a:schemeClr val="bg1"/>
                </a:solidFill>
              </a:rPr>
              <a:t> </a:t>
            </a:r>
            <a:r>
              <a:rPr lang="fi-FI" sz="2800" dirty="0" err="1" smtClean="0">
                <a:solidFill>
                  <a:schemeClr val="bg1"/>
                </a:solidFill>
              </a:rPr>
              <a:t>cater</a:t>
            </a:r>
            <a:r>
              <a:rPr lang="fi-FI" sz="2800" dirty="0" smtClean="0">
                <a:solidFill>
                  <a:schemeClr val="bg1"/>
                </a:solidFill>
              </a:rPr>
              <a:t> to </a:t>
            </a:r>
            <a:r>
              <a:rPr lang="fi-FI" sz="2800" dirty="0" err="1" smtClean="0">
                <a:solidFill>
                  <a:schemeClr val="bg1"/>
                </a:solidFill>
              </a:rPr>
              <a:t>those</a:t>
            </a:r>
            <a:r>
              <a:rPr lang="fi-FI" sz="2800" dirty="0" smtClean="0">
                <a:solidFill>
                  <a:schemeClr val="bg1"/>
                </a:solidFill>
              </a:rPr>
              <a:t> </a:t>
            </a:r>
            <a:r>
              <a:rPr lang="fi-FI" sz="2800" dirty="0" err="1" smtClean="0">
                <a:solidFill>
                  <a:schemeClr val="bg1"/>
                </a:solidFill>
              </a:rPr>
              <a:t>needs</a:t>
            </a:r>
            <a:r>
              <a:rPr lang="fi-FI" sz="2800" dirty="0" smtClean="0">
                <a:solidFill>
                  <a:schemeClr val="bg1"/>
                </a:solidFill>
              </a:rPr>
              <a:t>?</a:t>
            </a:r>
          </a:p>
          <a:p>
            <a:pPr marL="457200" lvl="1" indent="-457200">
              <a:buNone/>
            </a:pPr>
            <a:r>
              <a:rPr lang="fi-FI" sz="2800" dirty="0" err="1" smtClean="0">
                <a:solidFill>
                  <a:schemeClr val="bg1"/>
                </a:solidFill>
              </a:rPr>
              <a:t>Whilst</a:t>
            </a:r>
            <a:r>
              <a:rPr lang="fi-FI" sz="2800" dirty="0" smtClean="0">
                <a:solidFill>
                  <a:schemeClr val="bg1"/>
                </a:solidFill>
              </a:rPr>
              <a:t> </a:t>
            </a:r>
            <a:r>
              <a:rPr lang="fi-FI" sz="2800" dirty="0" err="1" smtClean="0">
                <a:solidFill>
                  <a:schemeClr val="bg1"/>
                </a:solidFill>
              </a:rPr>
              <a:t>ensuring</a:t>
            </a:r>
            <a:r>
              <a:rPr lang="fi-FI" sz="2800" dirty="0" smtClean="0">
                <a:solidFill>
                  <a:schemeClr val="bg1"/>
                </a:solidFill>
              </a:rPr>
              <a:t> </a:t>
            </a:r>
            <a:r>
              <a:rPr lang="fi-FI" sz="2800" dirty="0" err="1" smtClean="0">
                <a:solidFill>
                  <a:schemeClr val="bg1"/>
                </a:solidFill>
              </a:rPr>
              <a:t>societal</a:t>
            </a:r>
            <a:r>
              <a:rPr lang="fi-FI" sz="2800" dirty="0" smtClean="0">
                <a:solidFill>
                  <a:schemeClr val="bg1"/>
                </a:solidFill>
              </a:rPr>
              <a:t> </a:t>
            </a:r>
            <a:r>
              <a:rPr lang="fi-FI" sz="2800" dirty="0" err="1" smtClean="0">
                <a:solidFill>
                  <a:schemeClr val="bg1"/>
                </a:solidFill>
              </a:rPr>
              <a:t>needs</a:t>
            </a:r>
            <a:r>
              <a:rPr lang="fi-FI" sz="2800" dirty="0" smtClean="0">
                <a:solidFill>
                  <a:schemeClr val="bg1"/>
                </a:solidFill>
              </a:rPr>
              <a:t>?</a:t>
            </a:r>
            <a:endParaRPr lang="fi-FI" sz="2800" dirty="0" smtClean="0">
              <a:solidFill>
                <a:schemeClr val="bg1"/>
              </a:solidFill>
            </a:endParaRPr>
          </a:p>
          <a:p>
            <a:pPr marL="457200" lvl="1" indent="-457200">
              <a:buNone/>
            </a:pPr>
            <a:endParaRPr lang="fi-FI" sz="2800" dirty="0" smtClean="0">
              <a:solidFill>
                <a:schemeClr val="bg1"/>
              </a:solidFill>
            </a:endParaRPr>
          </a:p>
          <a:p>
            <a:pPr marL="457200" lvl="1" indent="-457200">
              <a:buNone/>
            </a:pPr>
            <a:endParaRPr lang="fi-FI" sz="28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fi-FI" sz="2800" dirty="0">
              <a:solidFill>
                <a:srgbClr val="0000FF"/>
              </a:solidFill>
            </a:endParaRPr>
          </a:p>
          <a:p>
            <a:pPr marL="457200" lvl="1" indent="-457200">
              <a:buNone/>
            </a:pPr>
            <a:r>
              <a:rPr lang="az-Cyrl-AZ" sz="2800" dirty="0">
                <a:solidFill>
                  <a:schemeClr val="bg1"/>
                </a:solidFill>
              </a:rPr>
              <a:t>Ѵ</a:t>
            </a:r>
            <a:r>
              <a:rPr lang="fi-FI" sz="2800" dirty="0" smtClean="0">
                <a:solidFill>
                  <a:schemeClr val="bg1"/>
                </a:solidFill>
              </a:rPr>
              <a:t> </a:t>
            </a:r>
            <a:r>
              <a:rPr lang="fi-FI" sz="2800" dirty="0" err="1" smtClean="0">
                <a:solidFill>
                  <a:schemeClr val="bg1"/>
                </a:solidFill>
              </a:rPr>
              <a:t>Holistic</a:t>
            </a:r>
            <a:r>
              <a:rPr lang="fi-FI" sz="2800" dirty="0" smtClean="0">
                <a:solidFill>
                  <a:schemeClr val="bg1"/>
                </a:solidFill>
              </a:rPr>
              <a:t> </a:t>
            </a:r>
            <a:r>
              <a:rPr lang="fi-FI" sz="2800" dirty="0" err="1" smtClean="0">
                <a:solidFill>
                  <a:schemeClr val="bg1"/>
                </a:solidFill>
              </a:rPr>
              <a:t>approach</a:t>
            </a:r>
            <a:r>
              <a:rPr lang="fi-FI" sz="2800" dirty="0" smtClean="0">
                <a:solidFill>
                  <a:schemeClr val="bg1"/>
                </a:solidFill>
              </a:rPr>
              <a:t> to the transport </a:t>
            </a:r>
            <a:r>
              <a:rPr lang="fi-FI" sz="2800" dirty="0" err="1" smtClean="0">
                <a:solidFill>
                  <a:schemeClr val="bg1"/>
                </a:solidFill>
              </a:rPr>
              <a:t>system</a:t>
            </a:r>
            <a:endParaRPr lang="fi-FI" sz="2800" dirty="0">
              <a:solidFill>
                <a:schemeClr val="bg1"/>
              </a:solidFill>
            </a:endParaRPr>
          </a:p>
          <a:p>
            <a:pPr marL="457200" lvl="1" indent="-457200">
              <a:buNone/>
            </a:pPr>
            <a:r>
              <a:rPr lang="az-Cyrl-AZ" sz="2800" dirty="0">
                <a:solidFill>
                  <a:schemeClr val="bg1"/>
                </a:solidFill>
              </a:rPr>
              <a:t>Ѵ </a:t>
            </a:r>
            <a:r>
              <a:rPr lang="fi-FI" sz="2800" dirty="0" err="1" smtClean="0">
                <a:solidFill>
                  <a:schemeClr val="bg1"/>
                </a:solidFill>
              </a:rPr>
              <a:t>Enable</a:t>
            </a:r>
            <a:r>
              <a:rPr lang="fi-FI" sz="2800" dirty="0" smtClean="0">
                <a:solidFill>
                  <a:schemeClr val="bg1"/>
                </a:solidFill>
              </a:rPr>
              <a:t> </a:t>
            </a:r>
            <a:r>
              <a:rPr lang="fi-FI" sz="2800" dirty="0" err="1" smtClean="0">
                <a:solidFill>
                  <a:schemeClr val="bg1"/>
                </a:solidFill>
              </a:rPr>
              <a:t>digitalisation</a:t>
            </a:r>
            <a:endParaRPr lang="fi-FI" sz="1600" dirty="0">
              <a:solidFill>
                <a:schemeClr val="bg1"/>
              </a:solidFill>
            </a:endParaRPr>
          </a:p>
          <a:p>
            <a:pPr marL="457200" lvl="1" indent="-457200">
              <a:buNone/>
            </a:pPr>
            <a:r>
              <a:rPr lang="az-Cyrl-AZ" sz="2800" dirty="0">
                <a:solidFill>
                  <a:schemeClr val="bg1"/>
                </a:solidFill>
              </a:rPr>
              <a:t>Ѵ </a:t>
            </a:r>
            <a:r>
              <a:rPr lang="fi-FI" sz="2800" dirty="0" err="1" smtClean="0">
                <a:solidFill>
                  <a:schemeClr val="bg1"/>
                </a:solidFill>
              </a:rPr>
              <a:t>Link</a:t>
            </a:r>
            <a:r>
              <a:rPr lang="fi-FI" sz="2800" dirty="0" smtClean="0">
                <a:solidFill>
                  <a:schemeClr val="bg1"/>
                </a:solidFill>
              </a:rPr>
              <a:t> </a:t>
            </a:r>
            <a:r>
              <a:rPr lang="fi-FI" sz="2800" dirty="0" err="1" smtClean="0">
                <a:solidFill>
                  <a:schemeClr val="bg1"/>
                </a:solidFill>
              </a:rPr>
              <a:t>MaaS</a:t>
            </a:r>
            <a:r>
              <a:rPr lang="fi-FI" sz="2800" dirty="0" smtClean="0">
                <a:solidFill>
                  <a:schemeClr val="bg1"/>
                </a:solidFill>
              </a:rPr>
              <a:t> to </a:t>
            </a:r>
            <a:r>
              <a:rPr lang="fi-FI" sz="2800" dirty="0" err="1" smtClean="0">
                <a:solidFill>
                  <a:schemeClr val="bg1"/>
                </a:solidFill>
              </a:rPr>
              <a:t>wider</a:t>
            </a:r>
            <a:r>
              <a:rPr lang="fi-FI" sz="2800" dirty="0" smtClean="0">
                <a:solidFill>
                  <a:schemeClr val="bg1"/>
                </a:solidFill>
              </a:rPr>
              <a:t> </a:t>
            </a:r>
            <a:r>
              <a:rPr lang="fi-FI" sz="2800" dirty="0" err="1" smtClean="0">
                <a:solidFill>
                  <a:schemeClr val="bg1"/>
                </a:solidFill>
              </a:rPr>
              <a:t>context</a:t>
            </a:r>
            <a:endParaRPr lang="fi-FI" dirty="0">
              <a:solidFill>
                <a:schemeClr val="bg1"/>
              </a:solidFill>
            </a:endParaRPr>
          </a:p>
          <a:p>
            <a:pPr marL="457200" lvl="1" indent="-457200">
              <a:buNone/>
            </a:pPr>
            <a:r>
              <a:rPr lang="az-Cyrl-AZ" sz="2800" dirty="0">
                <a:solidFill>
                  <a:schemeClr val="bg1"/>
                </a:solidFill>
              </a:rPr>
              <a:t>Ѵ </a:t>
            </a:r>
            <a:r>
              <a:rPr lang="fi-FI" sz="2800" dirty="0" err="1" smtClean="0">
                <a:solidFill>
                  <a:schemeClr val="bg1"/>
                </a:solidFill>
              </a:rPr>
              <a:t>Allow</a:t>
            </a:r>
            <a:r>
              <a:rPr lang="fi-FI" sz="2800" dirty="0" smtClean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i</a:t>
            </a:r>
            <a:r>
              <a:rPr lang="fi-FI" sz="2800" dirty="0" err="1" smtClean="0">
                <a:solidFill>
                  <a:schemeClr val="bg1"/>
                </a:solidFill>
              </a:rPr>
              <a:t>nnovation</a:t>
            </a:r>
            <a:r>
              <a:rPr lang="fi-FI" sz="2800" dirty="0" smtClean="0">
                <a:solidFill>
                  <a:schemeClr val="bg1"/>
                </a:solidFill>
              </a:rPr>
              <a:t> &amp; </a:t>
            </a:r>
            <a:r>
              <a:rPr lang="fi-FI" sz="2800" dirty="0" err="1">
                <a:solidFill>
                  <a:schemeClr val="bg1"/>
                </a:solidFill>
              </a:rPr>
              <a:t>a</a:t>
            </a:r>
            <a:r>
              <a:rPr lang="fi-FI" sz="2800" dirty="0" err="1" smtClean="0">
                <a:solidFill>
                  <a:schemeClr val="bg1"/>
                </a:solidFill>
              </a:rPr>
              <a:t>utomation</a:t>
            </a:r>
            <a:endParaRPr lang="fi-FI" dirty="0">
              <a:solidFill>
                <a:schemeClr val="bg1"/>
              </a:solidFill>
            </a:endParaRPr>
          </a:p>
          <a:p>
            <a:pPr marL="457200" lvl="1" indent="-457200">
              <a:buNone/>
            </a:pPr>
            <a:r>
              <a:rPr lang="az-Cyrl-AZ" sz="2800" dirty="0" smtClean="0">
                <a:solidFill>
                  <a:schemeClr val="bg1"/>
                </a:solidFill>
              </a:rPr>
              <a:t>Ѵ</a:t>
            </a:r>
            <a:r>
              <a:rPr lang="fi-FI" sz="2800" dirty="0" smtClean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P</a:t>
            </a:r>
            <a:r>
              <a:rPr lang="fi-FI" sz="2800" dirty="0" err="1" smtClean="0">
                <a:solidFill>
                  <a:schemeClr val="bg1"/>
                </a:solidFill>
              </a:rPr>
              <a:t>olicy</a:t>
            </a:r>
            <a:r>
              <a:rPr lang="fi-FI" sz="2800" dirty="0" smtClean="0">
                <a:solidFill>
                  <a:schemeClr val="bg1"/>
                </a:solidFill>
              </a:rPr>
              <a:t> </a:t>
            </a:r>
            <a:r>
              <a:rPr lang="fi-FI" sz="2800" dirty="0" err="1" smtClean="0">
                <a:solidFill>
                  <a:schemeClr val="bg1"/>
                </a:solidFill>
              </a:rPr>
              <a:t>goals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liiveri.lvm.fi/n5files/?getImageN5=true&amp;folderId=292475&amp;name=DLFE-125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816" y="959339"/>
            <a:ext cx="2711184" cy="213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7057" y="135732"/>
            <a:ext cx="8838805" cy="782930"/>
          </a:xfrm>
        </p:spPr>
        <p:txBody>
          <a:bodyPr>
            <a:normAutofit/>
          </a:bodyPr>
          <a:lstStyle/>
          <a:p>
            <a:r>
              <a:rPr lang="fi-FI" sz="4000" b="1" dirty="0" err="1" smtClean="0"/>
              <a:t>More</a:t>
            </a:r>
            <a:r>
              <a:rPr lang="fi-FI" sz="4000" b="1" dirty="0" smtClean="0"/>
              <a:t> </a:t>
            </a:r>
            <a:r>
              <a:rPr lang="fi-FI" sz="4000" b="1" dirty="0" err="1" smtClean="0"/>
              <a:t>Competition</a:t>
            </a:r>
            <a:r>
              <a:rPr lang="fi-FI" sz="4000" b="1" dirty="0"/>
              <a:t> </a:t>
            </a:r>
            <a:r>
              <a:rPr lang="fi-FI" sz="4000" b="1" dirty="0" smtClean="0"/>
              <a:t>- </a:t>
            </a:r>
            <a:r>
              <a:rPr lang="fi-FI" sz="4000" b="1" dirty="0" err="1" smtClean="0"/>
              <a:t>Better</a:t>
            </a:r>
            <a:r>
              <a:rPr lang="fi-FI" sz="4000" b="1" dirty="0" smtClean="0"/>
              <a:t> </a:t>
            </a:r>
            <a:r>
              <a:rPr lang="fi-FI" sz="4000" b="1" dirty="0" err="1" smtClean="0"/>
              <a:t>services</a:t>
            </a:r>
            <a:endParaRPr lang="fi-FI" sz="4000" b="1" dirty="0"/>
          </a:p>
        </p:txBody>
      </p:sp>
      <p:pic>
        <p:nvPicPr>
          <p:cNvPr id="5" name="Picture 2" descr="http://liiveri.lvm.fi/n5files/?getImageN5=true&amp;folderId=292475&amp;name=DLFE-1258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69" y="1288374"/>
            <a:ext cx="1197131" cy="104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liiveri.lvm.fi/n5files/?getImageN5=true&amp;folderId=292475&amp;name=DLFE-1265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7" y="1288866"/>
            <a:ext cx="1198015" cy="10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liiveri.lvm.fi/n5files/?getImageN5=true&amp;folderId=292475&amp;name=DLFE-125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797" y="1288374"/>
            <a:ext cx="1197131" cy="104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liiveri.lvm.fi/n5files/?getImageN5=true&amp;folderId=292475&amp;name=DLFE-1255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21" y="1301894"/>
            <a:ext cx="1218939" cy="103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iiveri.lvm.fi/n5files/?getImageN5=true&amp;folderId=292475&amp;name=DLFE-1256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03" y="1288374"/>
            <a:ext cx="1197131" cy="104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etsalampis\AppData\Local\Microsoft\Windows\Temporary Internet Files\Content.IE5\7ILENJA6\Laiva_RG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61" y="1288375"/>
            <a:ext cx="1197131" cy="104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yöristetty suorakulmio 7"/>
          <p:cNvSpPr/>
          <p:nvPr/>
        </p:nvSpPr>
        <p:spPr>
          <a:xfrm>
            <a:off x="247981" y="3338346"/>
            <a:ext cx="2550454" cy="630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i-FI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ess</a:t>
            </a: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i-FI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i-FI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ape</a:t>
            </a:r>
            <a:endParaRPr lang="fi-FI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yöristetty suorakulmio 13"/>
          <p:cNvSpPr/>
          <p:nvPr/>
        </p:nvSpPr>
        <p:spPr>
          <a:xfrm>
            <a:off x="6276874" y="3338346"/>
            <a:ext cx="2605870" cy="630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i-FI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echnology</a:t>
            </a: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i-FI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eutral</a:t>
            </a: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i-FI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ules</a:t>
            </a:r>
            <a:endParaRPr lang="fi-FI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yöristetty suorakulmio 12"/>
          <p:cNvSpPr/>
          <p:nvPr/>
        </p:nvSpPr>
        <p:spPr>
          <a:xfrm>
            <a:off x="3045448" y="3329331"/>
            <a:ext cx="2997644" cy="630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i-FI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treamlining</a:t>
            </a: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i-FI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cross</a:t>
            </a: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i-FI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odes</a:t>
            </a: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fi-FI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i-FI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ervices</a:t>
            </a:r>
            <a:endParaRPr lang="fi-FI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Kaaviokuva 8"/>
          <p:cNvGraphicFramePr/>
          <p:nvPr>
            <p:extLst>
              <p:ext uri="{D42A27DB-BD31-4B8C-83A1-F6EECF244321}">
                <p14:modId xmlns:p14="http://schemas.microsoft.com/office/powerpoint/2010/main" val="2840620657"/>
              </p:ext>
            </p:extLst>
          </p:nvPr>
        </p:nvGraphicFramePr>
        <p:xfrm>
          <a:off x="168037" y="2630755"/>
          <a:ext cx="8811340" cy="1466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2649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37" y="-10436"/>
            <a:ext cx="9178637" cy="519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7193" y="177799"/>
            <a:ext cx="8429625" cy="1297709"/>
          </a:xfrm>
        </p:spPr>
        <p:txBody>
          <a:bodyPr>
            <a:normAutofit/>
          </a:bodyPr>
          <a:lstStyle/>
          <a:p>
            <a:endParaRPr lang="fi-FI" sz="4400" dirty="0">
              <a:solidFill>
                <a:schemeClr val="tx2"/>
              </a:solidFill>
            </a:endParaRPr>
          </a:p>
        </p:txBody>
      </p:sp>
      <p:sp>
        <p:nvSpPr>
          <p:cNvPr id="24" name="Ellipsi 23"/>
          <p:cNvSpPr/>
          <p:nvPr/>
        </p:nvSpPr>
        <p:spPr>
          <a:xfrm>
            <a:off x="124689" y="2436154"/>
            <a:ext cx="1673061" cy="1651589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Ellipsi 53"/>
          <p:cNvSpPr/>
          <p:nvPr/>
        </p:nvSpPr>
        <p:spPr>
          <a:xfrm>
            <a:off x="7412903" y="2423545"/>
            <a:ext cx="1565564" cy="1545472"/>
          </a:xfrm>
          <a:prstGeom prst="ellips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Tekstiruutu 54"/>
          <p:cNvSpPr txBox="1"/>
          <p:nvPr/>
        </p:nvSpPr>
        <p:spPr>
          <a:xfrm>
            <a:off x="124689" y="3278615"/>
            <a:ext cx="1693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 smtClean="0">
                <a:solidFill>
                  <a:schemeClr val="bg1"/>
                </a:solidFill>
              </a:rPr>
              <a:t>TRANSPORT MODES, </a:t>
            </a:r>
          </a:p>
          <a:p>
            <a:pPr algn="ctr"/>
            <a:r>
              <a:rPr lang="fi-FI" sz="1000" dirty="0" smtClean="0">
                <a:solidFill>
                  <a:schemeClr val="bg1"/>
                </a:solidFill>
              </a:rPr>
              <a:t>(NEW) SERVICES</a:t>
            </a:r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57" name="Tekstiruutu 56"/>
          <p:cNvSpPr txBox="1"/>
          <p:nvPr/>
        </p:nvSpPr>
        <p:spPr>
          <a:xfrm>
            <a:off x="7332679" y="2631420"/>
            <a:ext cx="1693561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MAAS  OPERATORS</a:t>
            </a:r>
          </a:p>
        </p:txBody>
      </p:sp>
      <p:sp>
        <p:nvSpPr>
          <p:cNvPr id="58" name="Ellipsi 57"/>
          <p:cNvSpPr/>
          <p:nvPr/>
        </p:nvSpPr>
        <p:spPr>
          <a:xfrm>
            <a:off x="3684993" y="2430873"/>
            <a:ext cx="1673061" cy="1651589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Tekstiruutu 58"/>
          <p:cNvSpPr txBox="1"/>
          <p:nvPr/>
        </p:nvSpPr>
        <p:spPr>
          <a:xfrm>
            <a:off x="3684993" y="2894321"/>
            <a:ext cx="169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BACK OFFICE COMPONENTS</a:t>
            </a:r>
          </a:p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0" name="Ellipsi 59"/>
          <p:cNvSpPr/>
          <p:nvPr/>
        </p:nvSpPr>
        <p:spPr>
          <a:xfrm>
            <a:off x="1914678" y="2451957"/>
            <a:ext cx="1673061" cy="1651589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Tekstiruutu 60"/>
          <p:cNvSpPr txBox="1"/>
          <p:nvPr/>
        </p:nvSpPr>
        <p:spPr>
          <a:xfrm>
            <a:off x="1947246" y="2767651"/>
            <a:ext cx="1693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 smtClean="0">
                <a:solidFill>
                  <a:schemeClr val="bg1"/>
                </a:solidFill>
              </a:rPr>
              <a:t>APIs</a:t>
            </a:r>
            <a:r>
              <a:rPr lang="fi-FI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fi-FI" dirty="0" smtClean="0">
                <a:solidFill>
                  <a:schemeClr val="bg1"/>
                </a:solidFill>
              </a:rPr>
              <a:t>OPEN DATA</a:t>
            </a:r>
          </a:p>
        </p:txBody>
      </p:sp>
      <p:sp>
        <p:nvSpPr>
          <p:cNvPr id="56" name="Ellipsi 55"/>
          <p:cNvSpPr/>
          <p:nvPr/>
        </p:nvSpPr>
        <p:spPr>
          <a:xfrm>
            <a:off x="5519417" y="2411823"/>
            <a:ext cx="1673061" cy="1651589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kstiruutu 24"/>
          <p:cNvSpPr txBox="1"/>
          <p:nvPr/>
        </p:nvSpPr>
        <p:spPr>
          <a:xfrm>
            <a:off x="5498917" y="2846449"/>
            <a:ext cx="1693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AGGREGATORS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7348904" y="3250830"/>
            <a:ext cx="1693561" cy="40011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00" dirty="0" smtClean="0">
                <a:solidFill>
                  <a:schemeClr val="bg1"/>
                </a:solidFill>
              </a:rPr>
              <a:t>COMPREHENSIVE </a:t>
            </a:r>
          </a:p>
          <a:p>
            <a:pPr algn="ctr"/>
            <a:r>
              <a:rPr lang="fi-FI" sz="1000" dirty="0" smtClean="0">
                <a:solidFill>
                  <a:schemeClr val="bg1"/>
                </a:solidFill>
              </a:rPr>
              <a:t>”TRAVEL AGENT”</a:t>
            </a:r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5492420" y="3241796"/>
            <a:ext cx="1693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 smtClean="0">
                <a:solidFill>
                  <a:schemeClr val="bg1"/>
                </a:solidFill>
              </a:rPr>
              <a:t>INTEGRATES AVAILABLE OPTIONS &amp; PAYMENT</a:t>
            </a:r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27" name="Tekstiruutu 26"/>
          <p:cNvSpPr txBox="1"/>
          <p:nvPr/>
        </p:nvSpPr>
        <p:spPr>
          <a:xfrm>
            <a:off x="104189" y="2826949"/>
            <a:ext cx="1693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1914677" y="3435621"/>
            <a:ext cx="1693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 smtClean="0">
                <a:solidFill>
                  <a:schemeClr val="bg1"/>
                </a:solidFill>
              </a:rPr>
              <a:t>ENABLING ACCESS</a:t>
            </a:r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40" name="Kuvaselitenuoli alas 39"/>
          <p:cNvSpPr/>
          <p:nvPr/>
        </p:nvSpPr>
        <p:spPr>
          <a:xfrm>
            <a:off x="5464734" y="1671068"/>
            <a:ext cx="3620413" cy="1104902"/>
          </a:xfrm>
          <a:prstGeom prst="downArrowCallout">
            <a:avLst>
              <a:gd name="adj1" fmla="val 25000"/>
              <a:gd name="adj2" fmla="val 38793"/>
              <a:gd name="adj3" fmla="val 25000"/>
              <a:gd name="adj4" fmla="val 64977"/>
            </a:avLst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Behavioural</a:t>
            </a:r>
            <a:r>
              <a:rPr lang="fi-FI" sz="3200" b="1" dirty="0" smtClean="0">
                <a:solidFill>
                  <a:srgbClr val="76F715"/>
                </a:solidFill>
              </a:rPr>
              <a:t> </a:t>
            </a:r>
            <a:r>
              <a:rPr lang="fi-FI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</a:t>
            </a:r>
            <a:r>
              <a:rPr lang="fi-FI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hange</a:t>
            </a:r>
            <a:endParaRPr lang="fi-FI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Kuvaselitenuoli ylös 3"/>
          <p:cNvSpPr/>
          <p:nvPr/>
        </p:nvSpPr>
        <p:spPr>
          <a:xfrm>
            <a:off x="104190" y="4229100"/>
            <a:ext cx="5394728" cy="914400"/>
          </a:xfrm>
          <a:prstGeom prst="upArrowCallout">
            <a:avLst>
              <a:gd name="adj1" fmla="val 25000"/>
              <a:gd name="adj2" fmla="val 194880"/>
              <a:gd name="adj3" fmla="val 25000"/>
              <a:gd name="adj4" fmla="val 61362"/>
            </a:avLst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Regulation</a:t>
            </a:r>
            <a:r>
              <a:rPr lang="fi-FI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+ Technological </a:t>
            </a:r>
            <a:r>
              <a:rPr lang="fi-FI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development</a:t>
            </a:r>
            <a:endParaRPr lang="fi-FI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491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Kaaviokuva 2"/>
          <p:cNvGraphicFramePr/>
          <p:nvPr>
            <p:extLst>
              <p:ext uri="{D42A27DB-BD31-4B8C-83A1-F6EECF244321}">
                <p14:modId xmlns:p14="http://schemas.microsoft.com/office/powerpoint/2010/main" val="4037327797"/>
              </p:ext>
            </p:extLst>
          </p:nvPr>
        </p:nvGraphicFramePr>
        <p:xfrm>
          <a:off x="84406" y="2"/>
          <a:ext cx="8996289" cy="5143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064" y="3983204"/>
            <a:ext cx="3810361" cy="72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tsikko 1"/>
          <p:cNvSpPr txBox="1">
            <a:spLocks/>
          </p:cNvSpPr>
          <p:nvPr/>
        </p:nvSpPr>
        <p:spPr>
          <a:xfrm>
            <a:off x="357193" y="177799"/>
            <a:ext cx="8429625" cy="8730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8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700" b="0" i="0" kern="1200" spc="-75" baseline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9273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PAO\Osaston yhteiset\MaaS\Viestintämateriaali - MaaS\transport_code_16-9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430"/>
            <a:ext cx="9123770" cy="515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 rot="20437156">
            <a:off x="1136696" y="3863340"/>
            <a:ext cx="2247900" cy="369332"/>
          </a:xfrm>
          <a:prstGeom prst="rect">
            <a:avLst/>
          </a:prstGeom>
          <a:noFill/>
          <a:ln w="57150">
            <a:solidFill>
              <a:schemeClr val="accent1">
                <a:shade val="50000"/>
                <a:alpha val="73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chemeClr val="accent1"/>
                </a:solidFill>
              </a:rPr>
              <a:t>Into </a:t>
            </a:r>
            <a:r>
              <a:rPr lang="fi-FI" b="1" dirty="0" err="1" smtClean="0">
                <a:solidFill>
                  <a:schemeClr val="accent1"/>
                </a:solidFill>
              </a:rPr>
              <a:t>force</a:t>
            </a:r>
            <a:r>
              <a:rPr lang="fi-FI" b="1" dirty="0" smtClean="0">
                <a:solidFill>
                  <a:schemeClr val="accent1"/>
                </a:solidFill>
              </a:rPr>
              <a:t> 1 </a:t>
            </a:r>
            <a:r>
              <a:rPr lang="fi-FI" b="1" dirty="0" err="1" smtClean="0">
                <a:solidFill>
                  <a:schemeClr val="accent1"/>
                </a:solidFill>
              </a:rPr>
              <a:t>July</a:t>
            </a:r>
            <a:r>
              <a:rPr lang="fi-FI" b="1" dirty="0" smtClean="0">
                <a:solidFill>
                  <a:schemeClr val="accent1"/>
                </a:solidFill>
              </a:rPr>
              <a:t> 2018</a:t>
            </a:r>
            <a:endParaRPr lang="fi-FI" b="1" dirty="0">
              <a:solidFill>
                <a:schemeClr val="accent1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 rot="20437156">
            <a:off x="1136697" y="2928546"/>
            <a:ext cx="2247900" cy="369332"/>
          </a:xfrm>
          <a:prstGeom prst="rect">
            <a:avLst/>
          </a:prstGeom>
          <a:noFill/>
          <a:ln w="57150">
            <a:solidFill>
              <a:schemeClr val="accent1">
                <a:shade val="50000"/>
                <a:alpha val="73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chemeClr val="accent1"/>
                </a:solidFill>
              </a:rPr>
              <a:t>Into </a:t>
            </a:r>
            <a:r>
              <a:rPr lang="fi-FI" b="1" dirty="0" err="1" smtClean="0">
                <a:solidFill>
                  <a:schemeClr val="accent1"/>
                </a:solidFill>
              </a:rPr>
              <a:t>force</a:t>
            </a:r>
            <a:r>
              <a:rPr lang="fi-FI" b="1" dirty="0" smtClean="0">
                <a:solidFill>
                  <a:schemeClr val="accent1"/>
                </a:solidFill>
              </a:rPr>
              <a:t> 1 Jan 2018</a:t>
            </a:r>
            <a:endParaRPr lang="fi-FI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4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5273" y="101600"/>
            <a:ext cx="8429625" cy="728198"/>
          </a:xfrm>
        </p:spPr>
        <p:txBody>
          <a:bodyPr>
            <a:normAutofit/>
          </a:bodyPr>
          <a:lstStyle/>
          <a:p>
            <a:r>
              <a:rPr lang="fi-FI" sz="3400" b="1" dirty="0" err="1" smtClean="0"/>
              <a:t>Completing</a:t>
            </a:r>
            <a:r>
              <a:rPr lang="fi-FI" sz="3400" b="1" dirty="0" smtClean="0"/>
              <a:t> the </a:t>
            </a:r>
            <a:r>
              <a:rPr lang="fi-FI" sz="3400" b="1" dirty="0" err="1" smtClean="0"/>
              <a:t>Multimodal</a:t>
            </a:r>
            <a:r>
              <a:rPr lang="fi-FI" sz="3400" b="1" dirty="0" smtClean="0"/>
              <a:t> </a:t>
            </a:r>
            <a:r>
              <a:rPr lang="fi-FI" sz="3400" b="1" dirty="0" err="1" smtClean="0"/>
              <a:t>Approach</a:t>
            </a:r>
            <a:endParaRPr lang="fi-FI" sz="3400" b="1" dirty="0"/>
          </a:p>
        </p:txBody>
      </p:sp>
      <p:grpSp>
        <p:nvGrpSpPr>
          <p:cNvPr id="4" name="Ryhmä 3"/>
          <p:cNvGrpSpPr/>
          <p:nvPr/>
        </p:nvGrpSpPr>
        <p:grpSpPr>
          <a:xfrm>
            <a:off x="2791168" y="1067251"/>
            <a:ext cx="5160584" cy="3709219"/>
            <a:chOff x="2789817" y="1646817"/>
            <a:chExt cx="3528365" cy="3528365"/>
          </a:xfrm>
        </p:grpSpPr>
        <p:sp>
          <p:nvSpPr>
            <p:cNvPr id="5" name="Puolivapaa piirto 4"/>
            <p:cNvSpPr/>
            <p:nvPr/>
          </p:nvSpPr>
          <p:spPr>
            <a:xfrm>
              <a:off x="2904422" y="1646817"/>
              <a:ext cx="3413760" cy="3413760"/>
            </a:xfrm>
            <a:custGeom>
              <a:avLst/>
              <a:gdLst>
                <a:gd name="connsiteX0" fmla="*/ 1706880 w 3413760"/>
                <a:gd name="connsiteY0" fmla="*/ 0 h 3413760"/>
                <a:gd name="connsiteX1" fmla="*/ 3413760 w 3413760"/>
                <a:gd name="connsiteY1" fmla="*/ 1706880 h 3413760"/>
                <a:gd name="connsiteX2" fmla="*/ 1706880 w 3413760"/>
                <a:gd name="connsiteY2" fmla="*/ 1706880 h 3413760"/>
                <a:gd name="connsiteX3" fmla="*/ 1706880 w 3413760"/>
                <a:gd name="connsiteY3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3760" h="3413760">
                  <a:moveTo>
                    <a:pt x="1706880" y="0"/>
                  </a:moveTo>
                  <a:cubicBezTo>
                    <a:pt x="2649564" y="0"/>
                    <a:pt x="3413760" y="764196"/>
                    <a:pt x="3413760" y="1706880"/>
                  </a:cubicBezTo>
                  <a:lnTo>
                    <a:pt x="1706880" y="1706880"/>
                  </a:lnTo>
                  <a:lnTo>
                    <a:pt x="1706880" y="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3728" tIns="729133" rIns="363372" bIns="1793087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Puolivapaa piirto 5"/>
            <p:cNvSpPr/>
            <p:nvPr/>
          </p:nvSpPr>
          <p:spPr>
            <a:xfrm>
              <a:off x="2904422" y="1761422"/>
              <a:ext cx="3413760" cy="3413760"/>
            </a:xfrm>
            <a:custGeom>
              <a:avLst/>
              <a:gdLst>
                <a:gd name="connsiteX0" fmla="*/ 3413760 w 3413760"/>
                <a:gd name="connsiteY0" fmla="*/ 1706880 h 3413760"/>
                <a:gd name="connsiteX1" fmla="*/ 1706880 w 3413760"/>
                <a:gd name="connsiteY1" fmla="*/ 3413760 h 3413760"/>
                <a:gd name="connsiteX2" fmla="*/ 1706880 w 3413760"/>
                <a:gd name="connsiteY2" fmla="*/ 1706880 h 3413760"/>
                <a:gd name="connsiteX3" fmla="*/ 3413760 w 3413760"/>
                <a:gd name="connsiteY3" fmla="*/ 170688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3760" h="3413760">
                  <a:moveTo>
                    <a:pt x="3413760" y="1706880"/>
                  </a:moveTo>
                  <a:cubicBezTo>
                    <a:pt x="3413760" y="2649564"/>
                    <a:pt x="2649564" y="3413760"/>
                    <a:pt x="1706880" y="3413760"/>
                  </a:cubicBezTo>
                  <a:lnTo>
                    <a:pt x="1706880" y="1706880"/>
                  </a:lnTo>
                  <a:lnTo>
                    <a:pt x="3413760" y="1706880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3728" tIns="1793088" rIns="363372" bIns="729132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Puolivapaa piirto 6"/>
            <p:cNvSpPr/>
            <p:nvPr/>
          </p:nvSpPr>
          <p:spPr>
            <a:xfrm>
              <a:off x="2789817" y="1761422"/>
              <a:ext cx="3413760" cy="3413760"/>
            </a:xfrm>
            <a:custGeom>
              <a:avLst/>
              <a:gdLst>
                <a:gd name="connsiteX0" fmla="*/ 1706880 w 3413760"/>
                <a:gd name="connsiteY0" fmla="*/ 3413760 h 3413760"/>
                <a:gd name="connsiteX1" fmla="*/ 0 w 3413760"/>
                <a:gd name="connsiteY1" fmla="*/ 1706880 h 3413760"/>
                <a:gd name="connsiteX2" fmla="*/ 1706880 w 3413760"/>
                <a:gd name="connsiteY2" fmla="*/ 1706880 h 3413760"/>
                <a:gd name="connsiteX3" fmla="*/ 1706880 w 3413760"/>
                <a:gd name="connsiteY3" fmla="*/ 341376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3760" h="3413760">
                  <a:moveTo>
                    <a:pt x="1706880" y="3413760"/>
                  </a:moveTo>
                  <a:cubicBezTo>
                    <a:pt x="764196" y="3413760"/>
                    <a:pt x="0" y="2649564"/>
                    <a:pt x="0" y="1706880"/>
                  </a:cubicBezTo>
                  <a:lnTo>
                    <a:pt x="1706880" y="1706880"/>
                  </a:lnTo>
                  <a:lnTo>
                    <a:pt x="1706880" y="3413760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73" tIns="1793088" rIns="1833727" bIns="729132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Puolivapaa piirto 7"/>
            <p:cNvSpPr/>
            <p:nvPr/>
          </p:nvSpPr>
          <p:spPr>
            <a:xfrm>
              <a:off x="2789817" y="1646817"/>
              <a:ext cx="3413760" cy="3413760"/>
            </a:xfrm>
            <a:custGeom>
              <a:avLst/>
              <a:gdLst>
                <a:gd name="connsiteX0" fmla="*/ 0 w 3413760"/>
                <a:gd name="connsiteY0" fmla="*/ 1706880 h 3413760"/>
                <a:gd name="connsiteX1" fmla="*/ 1706880 w 3413760"/>
                <a:gd name="connsiteY1" fmla="*/ 0 h 3413760"/>
                <a:gd name="connsiteX2" fmla="*/ 1706880 w 3413760"/>
                <a:gd name="connsiteY2" fmla="*/ 1706880 h 3413760"/>
                <a:gd name="connsiteX3" fmla="*/ 0 w 3413760"/>
                <a:gd name="connsiteY3" fmla="*/ 170688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3760" h="3413760">
                  <a:moveTo>
                    <a:pt x="0" y="1706880"/>
                  </a:moveTo>
                  <a:cubicBezTo>
                    <a:pt x="0" y="764196"/>
                    <a:pt x="764196" y="0"/>
                    <a:pt x="1706880" y="0"/>
                  </a:cubicBezTo>
                  <a:lnTo>
                    <a:pt x="1706880" y="1706880"/>
                  </a:lnTo>
                  <a:lnTo>
                    <a:pt x="0" y="1706880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73" tIns="729133" rIns="1833727" bIns="1793087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Pyöristetty suorakulmio 2"/>
          <p:cNvSpPr/>
          <p:nvPr/>
        </p:nvSpPr>
        <p:spPr>
          <a:xfrm>
            <a:off x="194139" y="1659454"/>
            <a:ext cx="1840401" cy="685800"/>
          </a:xfrm>
          <a:prstGeom prst="roundRect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latin typeface="Arial" pitchFamily="34" charset="0"/>
                <a:cs typeface="Arial" pitchFamily="34" charset="0"/>
              </a:rPr>
              <a:t>Phase II</a:t>
            </a:r>
            <a:endParaRPr lang="fi-FI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 err="1" smtClean="0"/>
              <a:t>Digitalisation</a:t>
            </a:r>
            <a:r>
              <a:rPr lang="fi-FI" sz="3200" b="1" dirty="0" smtClean="0"/>
              <a:t> in a </a:t>
            </a:r>
            <a:r>
              <a:rPr lang="fi-FI" sz="3200" b="1" dirty="0" err="1" smtClean="0"/>
              <a:t>Multimodal</a:t>
            </a:r>
            <a:r>
              <a:rPr lang="fi-FI" sz="3200" b="1" dirty="0" smtClean="0"/>
              <a:t> Framework</a:t>
            </a:r>
            <a:endParaRPr lang="fi-FI" sz="3200" b="1" dirty="0"/>
          </a:p>
        </p:txBody>
      </p:sp>
      <p:sp>
        <p:nvSpPr>
          <p:cNvPr id="5" name="Tekstiruutu 4"/>
          <p:cNvSpPr txBox="1"/>
          <p:nvPr/>
        </p:nvSpPr>
        <p:spPr>
          <a:xfrm>
            <a:off x="289560" y="1174140"/>
            <a:ext cx="6858000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sz="28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Promoting</a:t>
            </a:r>
            <a:r>
              <a:rPr lang="fi-FI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MyData</a:t>
            </a:r>
            <a:r>
              <a:rPr lang="fi-FI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fi-FI" sz="28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accessing</a:t>
            </a:r>
            <a:r>
              <a:rPr lang="fi-FI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fi-FI" sz="28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sharing</a:t>
            </a:r>
            <a:r>
              <a:rPr lang="fi-FI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personal</a:t>
            </a:r>
            <a:r>
              <a:rPr lang="fi-FI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data</a:t>
            </a:r>
          </a:p>
          <a:p>
            <a:pPr marL="266700" lvl="1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User </a:t>
            </a:r>
            <a:r>
              <a:rPr lang="fi-FI" sz="28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first</a:t>
            </a:r>
            <a:endParaRPr lang="fi-FI" sz="28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66700" lvl="1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sz="28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Revised</a:t>
            </a:r>
            <a:r>
              <a:rPr lang="fi-FI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Payment</a:t>
            </a:r>
            <a:r>
              <a:rPr lang="fi-FI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Services Directive (PSD2)</a:t>
            </a:r>
            <a:endParaRPr lang="fi-FI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1">
              <a:lnSpc>
                <a:spcPct val="90000"/>
              </a:lnSpc>
              <a:spcBef>
                <a:spcPts val="1000"/>
              </a:spcBef>
            </a:pPr>
            <a:r>
              <a:rPr lang="fi-FI" sz="28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Possible</a:t>
            </a:r>
            <a:r>
              <a:rPr lang="fi-FI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fi-FI" sz="28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</a:t>
            </a:r>
            <a:r>
              <a:rPr lang="fi-FI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fi-FI" sz="28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same</a:t>
            </a:r>
            <a:r>
              <a:rPr lang="fi-FI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 the transport </a:t>
            </a:r>
            <a:r>
              <a:rPr lang="fi-FI" sz="28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sector</a:t>
            </a:r>
            <a:r>
              <a:rPr lang="fi-FI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!</a:t>
            </a:r>
            <a:endParaRPr lang="fi-FI" sz="28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fi-FI" sz="2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6" name="Pyöristetty suorakulmio 5"/>
          <p:cNvSpPr/>
          <p:nvPr/>
        </p:nvSpPr>
        <p:spPr>
          <a:xfrm rot="2849351">
            <a:off x="6934259" y="1121811"/>
            <a:ext cx="1616964" cy="685800"/>
          </a:xfrm>
          <a:prstGeom prst="roundRect">
            <a:avLst/>
          </a:prstGeom>
          <a:solidFill>
            <a:schemeClr val="accent1">
              <a:alpha val="90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latin typeface="Arial" pitchFamily="34" charset="0"/>
                <a:cs typeface="Arial" pitchFamily="34" charset="0"/>
              </a:rPr>
              <a:t>Phase II</a:t>
            </a:r>
            <a:endParaRPr lang="fi-FI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055" y="1123805"/>
            <a:ext cx="2895890" cy="2895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184" y="307127"/>
            <a:ext cx="2169632" cy="4529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600" y="1072350"/>
            <a:ext cx="2998800" cy="299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000" y="1707750"/>
            <a:ext cx="1728000" cy="172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3355" y="2073105"/>
            <a:ext cx="997290" cy="9972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944" y="2639129"/>
            <a:ext cx="8180328" cy="2169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947" y="2377442"/>
            <a:ext cx="8169374" cy="981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207" y="710171"/>
            <a:ext cx="8233491" cy="18036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567" y="1077578"/>
            <a:ext cx="7881341" cy="318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9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VM_pp-pohja_laajakuva_englanti">
  <a:themeElements>
    <a:clrScheme name="LVM">
      <a:dk1>
        <a:sysClr val="windowText" lastClr="000000"/>
      </a:dk1>
      <a:lt1>
        <a:sysClr val="window" lastClr="FFFFFF"/>
      </a:lt1>
      <a:dk2>
        <a:srgbClr val="0000FF"/>
      </a:dk2>
      <a:lt2>
        <a:srgbClr val="E7E6E6"/>
      </a:lt2>
      <a:accent1>
        <a:srgbClr val="0000FF"/>
      </a:accent1>
      <a:accent2>
        <a:srgbClr val="A51890"/>
      </a:accent2>
      <a:accent3>
        <a:srgbClr val="CE0037"/>
      </a:accent3>
      <a:accent4>
        <a:srgbClr val="ED8B00"/>
      </a:accent4>
      <a:accent5>
        <a:srgbClr val="97D700"/>
      </a:accent5>
      <a:accent6>
        <a:srgbClr val="00A49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VM_mallipohja_laajakuva_englanti" id="{0F31E68A-671C-6643-8E14-99B69FB1FF67}" vid="{1FAE68DF-CE74-AD42-B2C9-222CFD271468}"/>
    </a:ext>
  </a:extLst>
</a:theme>
</file>

<file path=ppt/theme/theme2.xml><?xml version="1.0" encoding="utf-8"?>
<a:theme xmlns:a="http://schemas.openxmlformats.org/drawingml/2006/main" name="1_LVM_pp-pohja_laajakuva_englanti">
  <a:themeElements>
    <a:clrScheme name="LVM">
      <a:dk1>
        <a:sysClr val="windowText" lastClr="000000"/>
      </a:dk1>
      <a:lt1>
        <a:sysClr val="window" lastClr="FFFFFF"/>
      </a:lt1>
      <a:dk2>
        <a:srgbClr val="0000FF"/>
      </a:dk2>
      <a:lt2>
        <a:srgbClr val="E7E6E6"/>
      </a:lt2>
      <a:accent1>
        <a:srgbClr val="0000FF"/>
      </a:accent1>
      <a:accent2>
        <a:srgbClr val="A51890"/>
      </a:accent2>
      <a:accent3>
        <a:srgbClr val="CE0037"/>
      </a:accent3>
      <a:accent4>
        <a:srgbClr val="ED8B00"/>
      </a:accent4>
      <a:accent5>
        <a:srgbClr val="97D700"/>
      </a:accent5>
      <a:accent6>
        <a:srgbClr val="00A49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VM_mallipohja_laajakuva_englanti" id="{0F31E68A-671C-6643-8E14-99B69FB1FF67}" vid="{1FAE68DF-CE74-AD42-B2C9-222CFD271468}"/>
    </a:ext>
  </a:extLst>
</a:theme>
</file>

<file path=ppt/theme/theme3.xml><?xml version="1.0" encoding="utf-8"?>
<a:theme xmlns:a="http://schemas.openxmlformats.org/drawingml/2006/main" name="LVM_pp-pohja_englanti">
  <a:themeElements>
    <a:clrScheme name="LVM">
      <a:dk1>
        <a:sysClr val="windowText" lastClr="000000"/>
      </a:dk1>
      <a:lt1>
        <a:sysClr val="window" lastClr="FFFFFF"/>
      </a:lt1>
      <a:dk2>
        <a:srgbClr val="0000FF"/>
      </a:dk2>
      <a:lt2>
        <a:srgbClr val="E7E6E6"/>
      </a:lt2>
      <a:accent1>
        <a:srgbClr val="0000FF"/>
      </a:accent1>
      <a:accent2>
        <a:srgbClr val="A51890"/>
      </a:accent2>
      <a:accent3>
        <a:srgbClr val="CE0037"/>
      </a:accent3>
      <a:accent4>
        <a:srgbClr val="ED8B00"/>
      </a:accent4>
      <a:accent5>
        <a:srgbClr val="97D700"/>
      </a:accent5>
      <a:accent6>
        <a:srgbClr val="00A49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itys8" id="{50223480-7198-0D49-A791-798A1CEF2FF4}" vid="{DF8902DD-84E7-E749-A180-1FE6840564D8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LVM_pp-pohja_laajakuva_englanti</Template>
  <TotalTime>0</TotalTime>
  <Words>386</Words>
  <Application>Microsoft Office PowerPoint</Application>
  <PresentationFormat>Näytössä katseltava esitys (16:9)</PresentationFormat>
  <Paragraphs>69</Paragraphs>
  <Slides>9</Slides>
  <Notes>6</Notes>
  <HiddenSlides>0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LVM_pp-pohja_laajakuva_englanti</vt:lpstr>
      <vt:lpstr>1_LVM_pp-pohja_laajakuva_englanti</vt:lpstr>
      <vt:lpstr>LVM_pp-pohja_englanti</vt:lpstr>
      <vt:lpstr>Keys to Digitalising the Transport Sector  MaaS &amp; Transport Code </vt:lpstr>
      <vt:lpstr>Future-Ready Legislation Check-list </vt:lpstr>
      <vt:lpstr>More Competition - Better services</vt:lpstr>
      <vt:lpstr>PowerPoint-esitys</vt:lpstr>
      <vt:lpstr>PowerPoint-esitys</vt:lpstr>
      <vt:lpstr>PowerPoint-esitys</vt:lpstr>
      <vt:lpstr>Completing the Multimodal Approach</vt:lpstr>
      <vt:lpstr>Digitalisation in a Multimodal Framework</vt:lpstr>
      <vt:lpstr>PowerPoint-esitys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2016-02-15T11:39:06Z</dcterms:created>
  <dcterms:modified xsi:type="dcterms:W3CDTF">2017-05-03T07:43:37Z</dcterms:modified>
</cp:coreProperties>
</file>