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8"/>
  </p:notesMasterIdLst>
  <p:sldIdLst>
    <p:sldId id="272" r:id="rId3"/>
    <p:sldId id="304" r:id="rId4"/>
    <p:sldId id="303" r:id="rId5"/>
    <p:sldId id="306" r:id="rId6"/>
    <p:sldId id="307" r:id="rId7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5363F0D9-0546-4A11-854D-D7F8C6805FD3}">
          <p14:sldIdLst>
            <p14:sldId id="272"/>
          </p14:sldIdLst>
        </p14:section>
        <p14:section name="Раздел без заголовка" id="{77A521F8-783A-4870-939F-E1E2228B57E4}">
          <p14:sldIdLst>
            <p14:sldId id="304"/>
            <p14:sldId id="303"/>
            <p14:sldId id="306"/>
            <p14:sldId id="307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8C50"/>
    <a:srgbClr val="1440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14" autoAdjust="0"/>
    <p:restoredTop sz="99081" autoAdjust="0"/>
  </p:normalViewPr>
  <p:slideViewPr>
    <p:cSldViewPr>
      <p:cViewPr>
        <p:scale>
          <a:sx n="100" d="100"/>
          <a:sy n="100" d="100"/>
        </p:scale>
        <p:origin x="-1704" y="-2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448" cy="496253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643" y="0"/>
            <a:ext cx="2945448" cy="496253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r">
              <a:defRPr sz="1200"/>
            </a:lvl1pPr>
          </a:lstStyle>
          <a:p>
            <a:fld id="{9EDB9A36-88C1-47D5-A72E-1167F10B2E7A}" type="datetimeFigureOut">
              <a:rPr lang="ru-RU" smtClean="0"/>
              <a:t>17.04.2017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12" tIns="45656" rIns="91312" bIns="45656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085" y="4715192"/>
            <a:ext cx="5437506" cy="4466274"/>
          </a:xfrm>
          <a:prstGeom prst="rect">
            <a:avLst/>
          </a:prstGeom>
        </p:spPr>
        <p:txBody>
          <a:bodyPr vert="horz" lIns="91312" tIns="45656" rIns="91312" bIns="45656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800"/>
            <a:ext cx="2945448" cy="496252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643" y="9428800"/>
            <a:ext cx="2945448" cy="496252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r">
              <a:defRPr sz="1200"/>
            </a:lvl1pPr>
          </a:lstStyle>
          <a:p>
            <a:fld id="{B1E23D0F-9C41-4649-9F6B-4C0B9A4336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1437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D98655-AD3B-43F9-A5AB-713FBAE401AE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769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D98655-AD3B-43F9-A5AB-713FBAE401AE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769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D98655-AD3B-43F9-A5AB-713FBAE401AE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76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6E6E8-DEA6-4E47-ACC8-4E80CF1A8A3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17.04.2017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982D6-50A9-4325-BC7C-DD2DED2CE68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88508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6E6E8-DEA6-4E47-ACC8-4E80CF1A8A3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17.04.2017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982D6-50A9-4325-BC7C-DD2DED2CE68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91783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6E6E8-DEA6-4E47-ACC8-4E80CF1A8A3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17.04.2017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982D6-50A9-4325-BC7C-DD2DED2CE68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10688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6E6E8-DEA6-4E47-ACC8-4E80CF1A8A3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17.04.2017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982D6-50A9-4325-BC7C-DD2DED2CE68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6121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6E6E8-DEA6-4E47-ACC8-4E80CF1A8A3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17.04.2017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982D6-50A9-4325-BC7C-DD2DED2CE68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3731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6E6E8-DEA6-4E47-ACC8-4E80CF1A8A3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17.04.2017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982D6-50A9-4325-BC7C-DD2DED2CE68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11741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6E6E8-DEA6-4E47-ACC8-4E80CF1A8A3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17.04.2017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982D6-50A9-4325-BC7C-DD2DED2CE68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05082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6E6E8-DEA6-4E47-ACC8-4E80CF1A8A3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17.04.2017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982D6-50A9-4325-BC7C-DD2DED2CE68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2139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6E6E8-DEA6-4E47-ACC8-4E80CF1A8A3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17.04.2017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982D6-50A9-4325-BC7C-DD2DED2CE68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3224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6E6E8-DEA6-4E47-ACC8-4E80CF1A8A3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17.04.2017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982D6-50A9-4325-BC7C-DD2DED2CE68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30910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6E6E8-DEA6-4E47-ACC8-4E80CF1A8A3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17.04.2017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982D6-50A9-4325-BC7C-DD2DED2CE68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9646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06E6E8-DEA6-4E47-ACC8-4E80CF1A8A3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17.04.2017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982D6-50A9-4325-BC7C-DD2DED2CE68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484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vramenko\Desktop\Презентация\подложка с картой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22683" cy="6842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51522" y="2708920"/>
            <a:ext cx="864095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A29163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  <a:ea typeface="Tahoma" panose="020B0604030504040204" pitchFamily="34" charset="0"/>
                <a:cs typeface="Tahoma" panose="020B0604030504040204" pitchFamily="34" charset="0"/>
              </a:rPr>
              <a:t>Подходы к таможенному регулированию при осуществлении международных </a:t>
            </a:r>
            <a:r>
              <a:rPr lang="ru-RU" sz="3600" b="1" dirty="0" smtClean="0">
                <a:solidFill>
                  <a:srgbClr val="A29163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  <a:ea typeface="Tahoma" panose="020B0604030504040204" pitchFamily="34" charset="0"/>
                <a:cs typeface="Tahoma" panose="020B0604030504040204" pitchFamily="34" charset="0"/>
              </a:rPr>
              <a:t>автомобильных перевозок </a:t>
            </a:r>
            <a:r>
              <a:rPr lang="ru-RU" sz="3600" b="1" dirty="0" smtClean="0">
                <a:solidFill>
                  <a:srgbClr val="A29163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  <a:ea typeface="Tahoma" panose="020B0604030504040204" pitchFamily="34" charset="0"/>
                <a:cs typeface="Tahoma" panose="020B0604030504040204" pitchFamily="34" charset="0"/>
              </a:rPr>
              <a:t>в рамках Евразийского экономического союза </a:t>
            </a:r>
            <a:endParaRPr lang="ru-RU" sz="3600" b="1" dirty="0">
              <a:solidFill>
                <a:srgbClr val="A29163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mbria" panose="020405030504060302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23728" y="116632"/>
            <a:ext cx="6768753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ru-RU" sz="1700" b="1" dirty="0" smtClean="0">
              <a:latin typeface="Cambria" panose="02040503050406030204" pitchFamily="18" charset="0"/>
            </a:endParaRPr>
          </a:p>
          <a:p>
            <a:pPr algn="r"/>
            <a:r>
              <a:rPr lang="ru-RU" sz="1700" b="1" dirty="0" smtClean="0">
                <a:latin typeface="Cambria" panose="02040503050406030204" pitchFamily="18" charset="0"/>
              </a:rPr>
              <a:t>С.М. СОКОЛОВ</a:t>
            </a:r>
          </a:p>
          <a:p>
            <a:pPr algn="r"/>
            <a:r>
              <a:rPr lang="ru-RU" sz="1700" b="1" dirty="0" smtClean="0">
                <a:latin typeface="Cambria" panose="02040503050406030204" pitchFamily="18" charset="0"/>
              </a:rPr>
              <a:t>СОВЕТНИК ДЕПАРТАМЕНТА </a:t>
            </a:r>
          </a:p>
          <a:p>
            <a:pPr algn="r"/>
            <a:r>
              <a:rPr lang="ru-RU" sz="1700" b="1" dirty="0" smtClean="0">
                <a:latin typeface="Cambria" panose="02040503050406030204" pitchFamily="18" charset="0"/>
              </a:rPr>
              <a:t>ТАМОЖЕННОГО ЗАКОНОДАТЕЛЬСТВА</a:t>
            </a:r>
          </a:p>
          <a:p>
            <a:pPr algn="r"/>
            <a:r>
              <a:rPr lang="ru-RU" sz="1700" b="1" dirty="0" smtClean="0">
                <a:latin typeface="Cambria" panose="02040503050406030204" pitchFamily="18" charset="0"/>
              </a:rPr>
              <a:t>И ПРАВОПРИМЕНИТЕЛЬНОЙ  ПРАКТИКИ</a:t>
            </a:r>
          </a:p>
          <a:p>
            <a:pPr algn="r"/>
            <a:endParaRPr lang="ru-RU" sz="1700" b="1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5054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2" descr="C:\Users\shashaev\Pictures\Рисунок11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98" y="832108"/>
            <a:ext cx="8981405" cy="5913863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483768" y="267862"/>
            <a:ext cx="60486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kern="0" dirty="0" smtClean="0">
                <a:solidFill>
                  <a:srgbClr val="9E8C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ПОДХОДЫ, ЗАЛОЖЕННЫЕ В ТК ЕАЭС </a:t>
            </a:r>
          </a:p>
        </p:txBody>
      </p: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93" y="51159"/>
            <a:ext cx="2466975" cy="10584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8604448" y="188640"/>
            <a:ext cx="360040" cy="52322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779912" y="3501008"/>
            <a:ext cx="1656184" cy="461665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/>
                <a:ea typeface="SimSun-ExtB"/>
                <a:cs typeface="Times New Roman"/>
              </a:rPr>
              <a:t>ТК ЕАЭС</a:t>
            </a:r>
            <a:endParaRPr lang="ru-RU" sz="2400" b="1" dirty="0">
              <a:latin typeface="Times New Roman"/>
              <a:ea typeface="SimSun-ExtB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8144" y="4437112"/>
            <a:ext cx="3024336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0000"/>
                </a:solidFill>
                <a:latin typeface="Times New Roman"/>
                <a:ea typeface="SimSun-ExtB"/>
                <a:cs typeface="Times New Roman"/>
              </a:rPr>
              <a:t>ВРЕМЕННЫЙ ВВОЗ (ДОПУСК) ПО ВСЕЙ ТЕРРИТОРИИ ЕАЭС</a:t>
            </a:r>
            <a:endParaRPr lang="ru-RU" b="1" dirty="0">
              <a:solidFill>
                <a:srgbClr val="000000"/>
              </a:solidFill>
              <a:latin typeface="Times New Roman"/>
              <a:ea typeface="SimSun-ExtB"/>
              <a:cs typeface="Times New Roman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19872" y="5661248"/>
            <a:ext cx="2304256" cy="36933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0000"/>
                </a:solidFill>
                <a:latin typeface="Times New Roman"/>
                <a:ea typeface="SimSun-ExtB"/>
                <a:cs typeface="Times New Roman"/>
              </a:rPr>
              <a:t>«ЕДИНОЕ ОКНО»</a:t>
            </a:r>
            <a:endParaRPr lang="ru-RU" b="1" dirty="0">
              <a:solidFill>
                <a:srgbClr val="000000"/>
              </a:solidFill>
              <a:latin typeface="Times New Roman"/>
              <a:ea typeface="SimSun-ExtB"/>
              <a:cs typeface="Times New Roman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1520" y="4581128"/>
            <a:ext cx="3024336" cy="646331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0000"/>
                </a:solidFill>
                <a:latin typeface="Times New Roman"/>
                <a:ea typeface="SimSun-ExtB"/>
                <a:cs typeface="Times New Roman"/>
              </a:rPr>
              <a:t>СОВЕРШЕНСТВОВАНИЕ УЭО</a:t>
            </a:r>
            <a:endParaRPr lang="ru-RU" b="1" dirty="0">
              <a:solidFill>
                <a:srgbClr val="000000"/>
              </a:solidFill>
              <a:latin typeface="Times New Roman"/>
              <a:ea typeface="SimSun-ExtB"/>
              <a:cs typeface="Times New Roman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1520" y="2420888"/>
            <a:ext cx="2880320" cy="646331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0000"/>
                </a:solidFill>
                <a:latin typeface="Times New Roman"/>
                <a:ea typeface="SimSun-ExtB"/>
                <a:cs typeface="Times New Roman"/>
              </a:rPr>
              <a:t>ПОДАЧА ДЕКЛАРАЦИИ БЕЗ ДОКУМЕНТОВ</a:t>
            </a:r>
            <a:endParaRPr lang="ru-RU" b="1" dirty="0">
              <a:solidFill>
                <a:srgbClr val="000000"/>
              </a:solidFill>
              <a:latin typeface="Times New Roman"/>
              <a:ea typeface="SimSun-ExtB"/>
              <a:cs typeface="Times New Roman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84168" y="2564904"/>
            <a:ext cx="2520280" cy="646331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0000"/>
                </a:solidFill>
                <a:latin typeface="Times New Roman"/>
                <a:ea typeface="SimSun-ExtB"/>
                <a:cs typeface="Times New Roman"/>
              </a:rPr>
              <a:t>АВТОМАТИЧЕСКАЯ РЕГИСТРАЦИЯ</a:t>
            </a:r>
            <a:endParaRPr lang="ru-RU" b="1" dirty="0">
              <a:solidFill>
                <a:srgbClr val="000000"/>
              </a:solidFill>
              <a:latin typeface="Times New Roman"/>
              <a:ea typeface="SimSun-ExtB"/>
              <a:cs typeface="Times New Roman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347864" y="1412776"/>
            <a:ext cx="2448272" cy="646331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0000"/>
                </a:solidFill>
                <a:latin typeface="Times New Roman"/>
                <a:ea typeface="SimSun-ExtB"/>
                <a:cs typeface="Times New Roman"/>
              </a:rPr>
              <a:t>ЭЛЕКТРОННОЕ ДЕКЛАРИРОВАНИЕ</a:t>
            </a:r>
            <a:endParaRPr lang="ru-RU" b="1" dirty="0">
              <a:solidFill>
                <a:srgbClr val="000000"/>
              </a:solidFill>
              <a:latin typeface="Times New Roman"/>
              <a:ea typeface="SimSun-ExtB"/>
              <a:cs typeface="Times New Roman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V="1">
            <a:off x="4608004" y="2059107"/>
            <a:ext cx="0" cy="1441901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2" idx="3"/>
          </p:cNvCxnSpPr>
          <p:nvPr/>
        </p:nvCxnSpPr>
        <p:spPr>
          <a:xfrm flipV="1">
            <a:off x="5436096" y="3211235"/>
            <a:ext cx="1908212" cy="520606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2" idx="3"/>
            <a:endCxn id="7" idx="0"/>
          </p:cNvCxnSpPr>
          <p:nvPr/>
        </p:nvCxnSpPr>
        <p:spPr>
          <a:xfrm>
            <a:off x="5436096" y="3731841"/>
            <a:ext cx="1944216" cy="705271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2" idx="1"/>
            <a:endCxn id="11" idx="2"/>
          </p:cNvCxnSpPr>
          <p:nvPr/>
        </p:nvCxnSpPr>
        <p:spPr>
          <a:xfrm flipH="1" flipV="1">
            <a:off x="1691680" y="3067219"/>
            <a:ext cx="2088232" cy="664622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2" idx="1"/>
            <a:endCxn id="10" idx="0"/>
          </p:cNvCxnSpPr>
          <p:nvPr/>
        </p:nvCxnSpPr>
        <p:spPr>
          <a:xfrm flipH="1">
            <a:off x="1763688" y="3731841"/>
            <a:ext cx="2016224" cy="849287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2" idx="2"/>
            <a:endCxn id="8" idx="0"/>
          </p:cNvCxnSpPr>
          <p:nvPr/>
        </p:nvCxnSpPr>
        <p:spPr>
          <a:xfrm flipH="1">
            <a:off x="4572000" y="3962673"/>
            <a:ext cx="36004" cy="1698575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4071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2" descr="C:\Users\shashaev\Pictures\Рисунок11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98" y="832108"/>
            <a:ext cx="8981405" cy="5913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519772" y="96307"/>
            <a:ext cx="59766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kern="0" dirty="0" smtClean="0">
                <a:solidFill>
                  <a:srgbClr val="9E8C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ТАМОЖЕННАЯ ПРОЦЕДУРА</a:t>
            </a:r>
          </a:p>
          <a:p>
            <a:pPr algn="ctr"/>
            <a:r>
              <a:rPr lang="ru-RU" sz="2000" b="1" kern="0" dirty="0" smtClean="0">
                <a:solidFill>
                  <a:srgbClr val="9E8C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ТАМОЖЕННОГО ТРАНЗИТА</a:t>
            </a:r>
          </a:p>
        </p:txBody>
      </p: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93" y="51159"/>
            <a:ext cx="2466975" cy="10584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8604448" y="188640"/>
            <a:ext cx="360040" cy="52322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76056" y="1196752"/>
            <a:ext cx="3744416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0000"/>
                </a:solidFill>
                <a:latin typeface="Times New Roman"/>
                <a:ea typeface="SimSun-ExtB"/>
                <a:cs typeface="Times New Roman"/>
              </a:rPr>
              <a:t>ПЕРЕВОЗКА ТОВАРОВ В НЕСОБРАННОМ</a:t>
            </a:r>
            <a:r>
              <a:rPr lang="ru-RU" b="1" dirty="0" smtClean="0">
                <a:solidFill>
                  <a:srgbClr val="000000"/>
                </a:solidFill>
                <a:latin typeface="Times New Roman"/>
                <a:ea typeface="SimSun-ExtB"/>
                <a:cs typeface="Times New Roman"/>
              </a:rPr>
              <a:t>/</a:t>
            </a:r>
          </a:p>
          <a:p>
            <a:pPr algn="ctr"/>
            <a:r>
              <a:rPr lang="ru-RU" b="1" dirty="0" smtClean="0">
                <a:solidFill>
                  <a:srgbClr val="000000"/>
                </a:solidFill>
                <a:latin typeface="Times New Roman"/>
                <a:ea typeface="SimSun-ExtB"/>
                <a:cs typeface="Times New Roman"/>
              </a:rPr>
              <a:t>РАЗОБРАННОМ </a:t>
            </a:r>
            <a:r>
              <a:rPr lang="ru-RU" b="1" dirty="0" smtClean="0">
                <a:solidFill>
                  <a:srgbClr val="000000"/>
                </a:solidFill>
                <a:latin typeface="Times New Roman"/>
                <a:ea typeface="SimSun-ExtB"/>
                <a:cs typeface="Times New Roman"/>
              </a:rPr>
              <a:t>ВИДЕ</a:t>
            </a:r>
            <a:endParaRPr lang="ru-RU" b="1" dirty="0">
              <a:solidFill>
                <a:srgbClr val="000000"/>
              </a:solidFill>
              <a:latin typeface="Times New Roman"/>
              <a:ea typeface="SimSun-ExtB"/>
              <a:cs typeface="Times New Roman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076056" y="2420888"/>
            <a:ext cx="3744416" cy="1200329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0000"/>
                </a:solidFill>
                <a:latin typeface="Times New Roman"/>
                <a:ea typeface="SimSun-ExtB"/>
                <a:cs typeface="Times New Roman"/>
              </a:rPr>
              <a:t>ТАМОЖЕННЫЕ ОРГАНЫ, УЧАСТВУЮЩИЕ В ИНФОРМАЦИОННОМ ВЗАИМОДЕЙСТВИИ</a:t>
            </a:r>
            <a:endParaRPr lang="ru-RU" b="1" dirty="0">
              <a:solidFill>
                <a:srgbClr val="000000"/>
              </a:solidFill>
              <a:latin typeface="Times New Roman"/>
              <a:ea typeface="SimSun-ExtB"/>
              <a:cs typeface="Times New Roman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55576" y="5589240"/>
            <a:ext cx="3240360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0000"/>
                </a:solidFill>
                <a:latin typeface="Times New Roman"/>
                <a:ea typeface="SimSun-ExtB"/>
                <a:cs typeface="Times New Roman"/>
              </a:rPr>
              <a:t>ДОКУМЕНТЫ, ПОДТВЕРЖДАЮЩИЕ </a:t>
            </a:r>
            <a:r>
              <a:rPr lang="ru-RU" b="1" dirty="0" smtClean="0">
                <a:solidFill>
                  <a:srgbClr val="000000"/>
                </a:solidFill>
                <a:latin typeface="Times New Roman"/>
                <a:ea typeface="SimSun-ExtB"/>
                <a:cs typeface="Times New Roman"/>
              </a:rPr>
              <a:t>СТАТУС ТОВАРОВ ЕАЭС</a:t>
            </a:r>
            <a:endParaRPr lang="ru-RU" b="1" dirty="0">
              <a:solidFill>
                <a:srgbClr val="000000"/>
              </a:solidFill>
              <a:latin typeface="Times New Roman"/>
              <a:ea typeface="SimSun-ExtB"/>
              <a:cs typeface="Times New Roman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79512" y="3284984"/>
            <a:ext cx="4608512" cy="2031325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0000"/>
                </a:solidFill>
                <a:latin typeface="Times New Roman"/>
                <a:ea typeface="SimSun-ExtB"/>
                <a:cs typeface="Times New Roman"/>
              </a:rPr>
              <a:t>ЕДИНЫЕ ПОРЯДКИ:</a:t>
            </a:r>
          </a:p>
          <a:p>
            <a:pPr algn="ctr"/>
            <a:r>
              <a:rPr lang="ru-RU" b="1" i="1" dirty="0" smtClean="0">
                <a:solidFill>
                  <a:srgbClr val="000000"/>
                </a:solidFill>
                <a:latin typeface="Times New Roman"/>
                <a:ea typeface="SimSun-ExtB"/>
                <a:cs typeface="Times New Roman"/>
              </a:rPr>
              <a:t>ПРОДЛЕНИЯ </a:t>
            </a:r>
            <a:r>
              <a:rPr lang="ru-RU" b="1" i="1" dirty="0" smtClean="0">
                <a:solidFill>
                  <a:srgbClr val="000000"/>
                </a:solidFill>
                <a:latin typeface="Times New Roman"/>
                <a:ea typeface="SimSun-ExtB"/>
                <a:cs typeface="Times New Roman"/>
              </a:rPr>
              <a:t>СРОКА ТРАНЗИТА,</a:t>
            </a:r>
          </a:p>
          <a:p>
            <a:pPr algn="ctr"/>
            <a:r>
              <a:rPr lang="ru-RU" b="1" i="1" dirty="0" smtClean="0">
                <a:solidFill>
                  <a:srgbClr val="000000"/>
                </a:solidFill>
                <a:latin typeface="Times New Roman"/>
                <a:ea typeface="SimSun-ExtB"/>
                <a:cs typeface="Times New Roman"/>
              </a:rPr>
              <a:t>ИЗМЕНЕНИЯ МЕСТА ДОСТАВКИ, УСТАНОВЛЕНИЯ И ИЗМЕНЕНИЯ  МАРШРУТА ПЕРЕВОЗКИ,</a:t>
            </a:r>
          </a:p>
          <a:p>
            <a:pPr algn="ctr"/>
            <a:r>
              <a:rPr lang="ru-RU" b="1" i="1" dirty="0" smtClean="0">
                <a:solidFill>
                  <a:srgbClr val="000000"/>
                </a:solidFill>
                <a:latin typeface="Times New Roman"/>
                <a:ea typeface="SimSun-ExtB"/>
                <a:cs typeface="Times New Roman"/>
              </a:rPr>
              <a:t>СОВЕРШЕНИЯ ГРУЗОВЫХ ОПЕРАЦИЙ, ДЕЙСТВИЙ ПРИ АВАРИИ</a:t>
            </a:r>
            <a:endParaRPr lang="ru-RU" b="1" i="1" dirty="0">
              <a:solidFill>
                <a:srgbClr val="000000"/>
              </a:solidFill>
              <a:latin typeface="Times New Roman"/>
              <a:ea typeface="SimSun-ExtB"/>
              <a:cs typeface="Times New Roman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71600" y="2348880"/>
            <a:ext cx="2880320" cy="646331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0000"/>
                </a:solidFill>
                <a:latin typeface="Times New Roman"/>
                <a:ea typeface="SimSun-ExtB"/>
                <a:cs typeface="Times New Roman"/>
              </a:rPr>
              <a:t>МУЛЬТИМОДАЛЬНЫЕ ПЕРЕВОЗКИ</a:t>
            </a:r>
            <a:endParaRPr lang="ru-RU" b="1" dirty="0">
              <a:solidFill>
                <a:srgbClr val="000000"/>
              </a:solidFill>
              <a:latin typeface="Times New Roman"/>
              <a:ea typeface="SimSun-ExtB"/>
              <a:cs typeface="Times New Roman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11560" y="1196752"/>
            <a:ext cx="3744416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0000"/>
                </a:solidFill>
                <a:latin typeface="Times New Roman"/>
                <a:ea typeface="SimSun-ExtB"/>
                <a:cs typeface="Times New Roman"/>
              </a:rPr>
              <a:t>ТРАНЗИТ ТОВАРОВ, ПОМЕЩЕННЫХ ПОД ИНЫЕ ТАМОЖЕННЫЕ ПРОЦЕДУРЫ</a:t>
            </a:r>
            <a:endParaRPr lang="ru-RU" b="1" dirty="0">
              <a:solidFill>
                <a:srgbClr val="000000"/>
              </a:solidFill>
              <a:latin typeface="Times New Roman"/>
              <a:ea typeface="SimSun-ExtB"/>
              <a:cs typeface="Times New Roman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508104" y="4005064"/>
            <a:ext cx="2880320" cy="1200329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0000"/>
                </a:solidFill>
                <a:latin typeface="Times New Roman"/>
                <a:ea typeface="SimSun-ExtB"/>
                <a:cs typeface="Times New Roman"/>
              </a:rPr>
              <a:t>ПРЕКРАЩЕНИЕ ДЕЙСТВИЯ ТАМОЖЕННОГО ТРАНЗИТА</a:t>
            </a:r>
            <a:endParaRPr lang="ru-RU" b="1" dirty="0">
              <a:solidFill>
                <a:srgbClr val="000000"/>
              </a:solidFill>
              <a:latin typeface="Times New Roman"/>
              <a:ea typeface="SimSun-ExtB"/>
              <a:cs typeface="Times New Roman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508104" y="5661248"/>
            <a:ext cx="2880320" cy="646331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0000"/>
                </a:solidFill>
                <a:latin typeface="Times New Roman"/>
                <a:ea typeface="SimSun-ExtB"/>
                <a:cs typeface="Times New Roman"/>
              </a:rPr>
              <a:t>ЭКСПОРТ БЕЗ ТРАНЗИТА</a:t>
            </a:r>
            <a:endParaRPr lang="ru-RU" b="1" dirty="0">
              <a:solidFill>
                <a:srgbClr val="000000"/>
              </a:solidFill>
              <a:latin typeface="Times New Roman"/>
              <a:ea typeface="SimSun-ExtB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4351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2" descr="C:\Users\shashaev\Pictures\Рисунок11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98" y="832108"/>
            <a:ext cx="8981405" cy="5913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627784" y="116632"/>
            <a:ext cx="5616624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ТРАНСПОРТНЫЕ СРЕДСТВА</a:t>
            </a:r>
          </a:p>
          <a:p>
            <a:pPr algn="ctr"/>
            <a:r>
              <a:rPr lang="ru-RU" sz="1600" b="1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МЕЖДУНАРОДНОЙ ПЕРЕВОЗКИ</a:t>
            </a:r>
          </a:p>
        </p:txBody>
      </p: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93" y="51159"/>
            <a:ext cx="2466975" cy="10584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8604448" y="188640"/>
            <a:ext cx="360040" cy="52322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3528" y="1412776"/>
            <a:ext cx="3744416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0000"/>
                </a:solidFill>
                <a:latin typeface="Times New Roman"/>
                <a:ea typeface="SimSun-ExtB"/>
                <a:cs typeface="Times New Roman"/>
              </a:rPr>
              <a:t>МНОГООБОРОТНАЯ ТАРА, ЗАПЧАСТИ И ОБОРУДОВАНИЕ = ТСМП</a:t>
            </a:r>
            <a:endParaRPr lang="ru-RU" b="1" dirty="0">
              <a:solidFill>
                <a:srgbClr val="000000"/>
              </a:solidFill>
              <a:latin typeface="Times New Roman"/>
              <a:ea typeface="SimSun-ExtB"/>
              <a:cs typeface="Times New Roman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788024" y="2348880"/>
            <a:ext cx="3744416" cy="646331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0000"/>
                </a:solidFill>
                <a:latin typeface="Times New Roman"/>
                <a:ea typeface="SimSun-ExtB"/>
                <a:cs typeface="Times New Roman"/>
              </a:rPr>
              <a:t>МОРСКИЕ КОНТЕЙНЕРЫ КАК ТСМП ПОСЛЕ ПЕРЕГРУЗКИ</a:t>
            </a:r>
            <a:endParaRPr lang="ru-RU" b="1" dirty="0">
              <a:solidFill>
                <a:srgbClr val="000000"/>
              </a:solidFill>
              <a:latin typeface="Times New Roman"/>
              <a:ea typeface="SimSun-ExtB"/>
              <a:cs typeface="Times New Roman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3528" y="3068960"/>
            <a:ext cx="3744416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0000"/>
                </a:solidFill>
                <a:latin typeface="Times New Roman"/>
                <a:ea typeface="SimSun-ExtB"/>
                <a:cs typeface="Times New Roman"/>
              </a:rPr>
              <a:t>ПРОДЛЕНИЕ СРОКА НАХОДЖДЕНИЯ ТСМП НА ТЕРРИТОРИИ ЕАЭС</a:t>
            </a:r>
            <a:endParaRPr lang="ru-RU" b="1" dirty="0">
              <a:solidFill>
                <a:srgbClr val="000000"/>
              </a:solidFill>
              <a:latin typeface="Times New Roman"/>
              <a:ea typeface="SimSun-ExtB"/>
              <a:cs typeface="Times New Roman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88024" y="4005064"/>
            <a:ext cx="3744416" cy="36933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0000"/>
                </a:solidFill>
                <a:latin typeface="Times New Roman"/>
                <a:ea typeface="SimSun-ExtB"/>
                <a:cs typeface="Times New Roman"/>
              </a:rPr>
              <a:t>ПЕРЕДАЧА ТСМП</a:t>
            </a:r>
            <a:endParaRPr lang="ru-RU" b="1" dirty="0">
              <a:solidFill>
                <a:srgbClr val="000000"/>
              </a:solidFill>
              <a:latin typeface="Times New Roman"/>
              <a:ea typeface="SimSun-ExtB"/>
              <a:cs typeface="Times New Roman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3528" y="4437112"/>
            <a:ext cx="3744416" cy="646331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0000"/>
                </a:solidFill>
                <a:latin typeface="Times New Roman"/>
                <a:ea typeface="SimSun-ExtB"/>
                <a:cs typeface="Times New Roman"/>
              </a:rPr>
              <a:t>ТСМП ВО ВНУТРЕННИХ ПЕРЕВОЗКАХ</a:t>
            </a:r>
            <a:endParaRPr lang="ru-RU" b="1" dirty="0">
              <a:solidFill>
                <a:srgbClr val="000000"/>
              </a:solidFill>
              <a:latin typeface="Times New Roman"/>
              <a:ea typeface="SimSun-ExtB"/>
              <a:cs typeface="Times New Roman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788024" y="5085184"/>
            <a:ext cx="3744416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0000"/>
                </a:solidFill>
                <a:latin typeface="Times New Roman"/>
                <a:ea typeface="SimSun-ExtB"/>
                <a:cs typeface="Times New Roman"/>
              </a:rPr>
              <a:t>РЕМОНТ ТСМП БЕЗ ПОМЕЩЕНИЯ ПОД ПРОЦЕДУРУ ПЕРЕРАБОТКИ</a:t>
            </a:r>
            <a:endParaRPr lang="ru-RU" b="1" dirty="0">
              <a:solidFill>
                <a:srgbClr val="000000"/>
              </a:solidFill>
              <a:latin typeface="Times New Roman"/>
              <a:ea typeface="SimSun-ExtB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2438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vramenko\Desktop\Презентация\подложка с картой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22683" cy="6842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51522" y="2708920"/>
            <a:ext cx="864095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A29163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  <a:ea typeface="Tahoma" panose="020B0604030504040204" pitchFamily="34" charset="0"/>
                <a:cs typeface="Tahoma" panose="020B0604030504040204" pitchFamily="34" charset="0"/>
              </a:rPr>
              <a:t>Подходы к таможенному регулированию при осуществлении международных </a:t>
            </a:r>
            <a:r>
              <a:rPr lang="ru-RU" sz="3600" b="1" dirty="0" smtClean="0">
                <a:solidFill>
                  <a:srgbClr val="A29163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  <a:ea typeface="Tahoma" panose="020B0604030504040204" pitchFamily="34" charset="0"/>
                <a:cs typeface="Tahoma" panose="020B0604030504040204" pitchFamily="34" charset="0"/>
              </a:rPr>
              <a:t>автомобильных перевозок </a:t>
            </a:r>
            <a:r>
              <a:rPr lang="ru-RU" sz="3600" b="1" dirty="0" smtClean="0">
                <a:solidFill>
                  <a:srgbClr val="A29163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  <a:ea typeface="Tahoma" panose="020B0604030504040204" pitchFamily="34" charset="0"/>
                <a:cs typeface="Tahoma" panose="020B0604030504040204" pitchFamily="34" charset="0"/>
              </a:rPr>
              <a:t>в рамках Евразийского экономического союза </a:t>
            </a:r>
            <a:endParaRPr lang="ru-RU" sz="3600" b="1" dirty="0">
              <a:solidFill>
                <a:srgbClr val="A29163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mbria" panose="020405030504060302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23728" y="116632"/>
            <a:ext cx="6768753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ru-RU" sz="1700" b="1" dirty="0" smtClean="0">
              <a:latin typeface="Cambria" panose="02040503050406030204" pitchFamily="18" charset="0"/>
            </a:endParaRPr>
          </a:p>
          <a:p>
            <a:pPr algn="r"/>
            <a:r>
              <a:rPr lang="ru-RU" sz="1700" b="1" dirty="0" smtClean="0">
                <a:latin typeface="Cambria" panose="02040503050406030204" pitchFamily="18" charset="0"/>
              </a:rPr>
              <a:t>С.М. СОКОЛОВ</a:t>
            </a:r>
          </a:p>
          <a:p>
            <a:pPr algn="r"/>
            <a:r>
              <a:rPr lang="ru-RU" sz="1700" b="1" dirty="0" smtClean="0">
                <a:latin typeface="Cambria" panose="02040503050406030204" pitchFamily="18" charset="0"/>
              </a:rPr>
              <a:t>СОВЕТНИК ДЕПАРТАМЕНТА </a:t>
            </a:r>
          </a:p>
          <a:p>
            <a:pPr algn="r"/>
            <a:r>
              <a:rPr lang="ru-RU" sz="1700" b="1" dirty="0" smtClean="0">
                <a:latin typeface="Cambria" panose="02040503050406030204" pitchFamily="18" charset="0"/>
              </a:rPr>
              <a:t>ТАМОЖЕННОГО ЗАКОНОДАТЕЛЬСТВА</a:t>
            </a:r>
          </a:p>
          <a:p>
            <a:pPr algn="r"/>
            <a:r>
              <a:rPr lang="ru-RU" sz="1700" b="1" dirty="0" smtClean="0">
                <a:latin typeface="Cambria" panose="02040503050406030204" pitchFamily="18" charset="0"/>
              </a:rPr>
              <a:t>И ПРАВОПРИМЕНИТЕЛЬНОЙ  ПРАКТИКИ</a:t>
            </a:r>
          </a:p>
          <a:p>
            <a:pPr algn="r"/>
            <a:endParaRPr lang="ru-RU" sz="1700" b="1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752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2921</TotalTime>
  <Words>188</Words>
  <Application>Microsoft Office PowerPoint</Application>
  <PresentationFormat>Экран (4:3)</PresentationFormat>
  <Paragraphs>48</Paragraphs>
  <Slides>5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5</vt:i4>
      </vt:variant>
    </vt:vector>
  </HeadingPairs>
  <TitlesOfParts>
    <vt:vector size="7" baseType="lpstr">
      <vt:lpstr>Тема Office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Авраменко Андрей Андреевич</dc:creator>
  <cp:lastModifiedBy>Соколов Сергей Михайлович</cp:lastModifiedBy>
  <cp:revision>241</cp:revision>
  <cp:lastPrinted>2017-04-05T12:31:11Z</cp:lastPrinted>
  <dcterms:created xsi:type="dcterms:W3CDTF">2015-12-16T07:53:12Z</dcterms:created>
  <dcterms:modified xsi:type="dcterms:W3CDTF">2017-04-17T09:17:44Z</dcterms:modified>
</cp:coreProperties>
</file>