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9" r:id="rId2"/>
    <p:sldId id="356" r:id="rId3"/>
    <p:sldId id="353" r:id="rId4"/>
    <p:sldId id="354" r:id="rId5"/>
    <p:sldId id="355" r:id="rId6"/>
    <p:sldId id="357" r:id="rId7"/>
    <p:sldId id="358" r:id="rId8"/>
    <p:sldId id="359" r:id="rId9"/>
    <p:sldId id="360" r:id="rId10"/>
    <p:sldId id="347" r:id="rId11"/>
    <p:sldId id="348" r:id="rId12"/>
    <p:sldId id="361" r:id="rId13"/>
    <p:sldId id="310" r:id="rId14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A4"/>
    <a:srgbClr val="CCECFF"/>
    <a:srgbClr val="FFCCCC"/>
    <a:srgbClr val="000099"/>
    <a:srgbClr val="FFCCFF"/>
    <a:srgbClr val="FFD600"/>
    <a:srgbClr val="40C8F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D3A75-DBE9-0F4C-9B1C-5263E03059CF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37E51-DAF1-174F-BD4C-5B7BBE8314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0380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A07CD-597C-4B44-AEC8-959B34A4A645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2FE90-7751-1846-A440-E02EE769B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5346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FE90-7751-1846-A440-E02EE769BB9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FE90-7751-1846-A440-E02EE769BB9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FE90-7751-1846-A440-E02EE769BB9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FE90-7751-1846-A440-E02EE769BB9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FE90-7751-1846-A440-E02EE769BB9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FE90-7751-1846-A440-E02EE769BB9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FE90-7751-1846-A440-E02EE769BB9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FE90-7751-1846-A440-E02EE769BB9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FE90-7751-1846-A440-E02EE769BB9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FE90-7751-1846-A440-E02EE769BB9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01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2038651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364" y="2227036"/>
            <a:ext cx="4633450" cy="8844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364" y="3229428"/>
            <a:ext cx="3082408" cy="53975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subtitle (optional)</a:t>
            </a:r>
            <a:endParaRPr lang="en-GB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5" y="3905250"/>
            <a:ext cx="3082927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200" indent="0">
              <a:buNone/>
              <a:defRPr sz="1400" b="1">
                <a:latin typeface="Arial"/>
                <a:cs typeface="Arial"/>
              </a:defRPr>
            </a:lvl2pPr>
            <a:lvl3pPr marL="914400" indent="0">
              <a:buNone/>
              <a:defRPr sz="1200" b="1">
                <a:latin typeface="Arial"/>
                <a:cs typeface="Arial"/>
              </a:defRPr>
            </a:lvl3pPr>
            <a:lvl4pPr marL="1371600" indent="0">
              <a:buNone/>
              <a:defRPr sz="1100" b="1">
                <a:latin typeface="Arial"/>
                <a:cs typeface="Arial"/>
              </a:defRPr>
            </a:lvl4pPr>
            <a:lvl5pPr marL="1828800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date (optional)</a:t>
            </a:r>
            <a:endParaRPr lang="en-GB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5" y="4118372"/>
            <a:ext cx="308292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200">
                <a:latin typeface="Arial"/>
                <a:cs typeface="Arial"/>
              </a:defRPr>
            </a:lvl4pPr>
            <a:lvl5pPr marL="1828800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place (optional)</a:t>
            </a:r>
            <a:endParaRPr lang="en-GB" noProof="0" dirty="0"/>
          </a:p>
        </p:txBody>
      </p:sp>
      <p:pic>
        <p:nvPicPr>
          <p:cNvPr id="11" name="Picture 10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4810" y="1032469"/>
            <a:ext cx="905619" cy="545959"/>
          </a:xfrm>
          <a:prstGeom prst="rect">
            <a:avLst/>
          </a:prstGeom>
        </p:spPr>
      </p:pic>
      <p:sp>
        <p:nvSpPr>
          <p:cNvPr id="12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827215" y="4484748"/>
            <a:ext cx="308292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200">
                <a:latin typeface="Arial"/>
                <a:cs typeface="Arial"/>
              </a:defRPr>
            </a:lvl4pPr>
            <a:lvl5pPr marL="1828800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err="1" smtClean="0"/>
              <a:t>iru.org</a:t>
            </a:r>
            <a:r>
              <a:rPr lang="en-GB" noProof="0" dirty="0" smtClean="0"/>
              <a:t> (optional)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243421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01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3477381" y="1557773"/>
            <a:ext cx="5666620" cy="2229548"/>
          </a:xfrm>
          <a:prstGeom prst="rect">
            <a:avLst/>
          </a:prstGeom>
          <a:solidFill>
            <a:srgbClr val="00B5F0">
              <a:alpha val="51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164629"/>
            <a:ext cx="5481563" cy="19423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1065498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364" y="1253882"/>
            <a:ext cx="3917875" cy="99583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>
                <a:latin typeface="Arial"/>
                <a:cs typeface="Arial"/>
              </a:defRPr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364" y="2306168"/>
            <a:ext cx="3917875" cy="67379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Click to edit subtitle</a:t>
            </a:r>
            <a:endParaRPr lang="en-GB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5175" y="1000362"/>
            <a:ext cx="914400" cy="914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0"/>
            </a:lvl1pPr>
          </a:lstStyle>
          <a:p>
            <a:pPr lvl="0"/>
            <a:r>
              <a:rPr lang="fr-CH" dirty="0" smtClean="0"/>
              <a:t>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79781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 slide 01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RU_logo_colour_pos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8840" y="1593556"/>
            <a:ext cx="1710171" cy="1030989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676860" y="4592815"/>
            <a:ext cx="631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100" b="1" dirty="0" err="1" smtClean="0">
                <a:solidFill>
                  <a:schemeClr val="tx2"/>
                </a:solidFill>
              </a:rPr>
              <a:t>iru.org</a:t>
            </a:r>
            <a:endParaRPr lang="en-GB" sz="1100" b="1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38849" y="1593556"/>
            <a:ext cx="64082" cy="611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463675" y="4600428"/>
            <a:ext cx="4601761" cy="2968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fr-CH" dirty="0" smtClean="0"/>
              <a:t>Optional contact information e.g. iru@iru.org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717052" y="1517213"/>
            <a:ext cx="5348384" cy="179455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fr-CH" dirty="0" smtClean="0"/>
              <a:t>Optional text e.g. key takeaway, uplifting quote, thanks or invite questions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34219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01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2038651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Rectangle 8"/>
          <p:cNvSpPr/>
          <p:nvPr userDrawn="1"/>
        </p:nvSpPr>
        <p:spPr>
          <a:xfrm>
            <a:off x="457199" y="2137783"/>
            <a:ext cx="6114262" cy="26294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57199" y="396546"/>
            <a:ext cx="1181705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00" b="1" noProof="0" smtClean="0">
                <a:solidFill>
                  <a:srgbClr val="0052A4"/>
                </a:solidFill>
                <a:latin typeface=""/>
              </a:rPr>
              <a:t>iru.org</a:t>
            </a:r>
            <a:endParaRPr lang="en-GB" sz="900" b="1" noProof="0">
              <a:solidFill>
                <a:srgbClr val="0052A4"/>
              </a:solidFill>
              <a:latin typeface="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364" y="2227036"/>
            <a:ext cx="4633450" cy="8844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pic>
        <p:nvPicPr>
          <p:cNvPr id="11" name="Picture 10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4810" y="1032469"/>
            <a:ext cx="905619" cy="545959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364" y="3229428"/>
            <a:ext cx="3082408" cy="53975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subtitle (optional)</a:t>
            </a:r>
            <a:endParaRPr lang="en-GB" noProof="0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5" y="3905250"/>
            <a:ext cx="3082927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200" indent="0">
              <a:buNone/>
              <a:defRPr sz="1400" b="1">
                <a:latin typeface="Arial"/>
                <a:cs typeface="Arial"/>
              </a:defRPr>
            </a:lvl2pPr>
            <a:lvl3pPr marL="914400" indent="0">
              <a:buNone/>
              <a:defRPr sz="1200" b="1">
                <a:latin typeface="Arial"/>
                <a:cs typeface="Arial"/>
              </a:defRPr>
            </a:lvl3pPr>
            <a:lvl4pPr marL="1371600" indent="0">
              <a:buNone/>
              <a:defRPr sz="1100" b="1">
                <a:latin typeface="Arial"/>
                <a:cs typeface="Arial"/>
              </a:defRPr>
            </a:lvl4pPr>
            <a:lvl5pPr marL="1828800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date (optional)</a:t>
            </a:r>
            <a:endParaRPr lang="en-GB" noProof="0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5" y="4118372"/>
            <a:ext cx="308292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200">
                <a:latin typeface="Arial"/>
                <a:cs typeface="Arial"/>
              </a:defRPr>
            </a:lvl4pPr>
            <a:lvl5pPr marL="1828800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place (optional)</a:t>
            </a:r>
            <a:endParaRPr lang="en-GB" noProof="0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827215" y="4484748"/>
            <a:ext cx="308292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200">
                <a:latin typeface="Arial"/>
                <a:cs typeface="Arial"/>
              </a:defRPr>
            </a:lvl4pPr>
            <a:lvl5pPr marL="1828800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err="1" smtClean="0"/>
              <a:t>iru.org</a:t>
            </a:r>
            <a:r>
              <a:rPr lang="en-GB" noProof="0" dirty="0" smtClean="0"/>
              <a:t> (optional)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131715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0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7199" y="2137783"/>
            <a:ext cx="6119072" cy="26294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2038651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199" y="396546"/>
            <a:ext cx="1181705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00" b="1" noProof="0" smtClean="0">
                <a:solidFill>
                  <a:srgbClr val="0052A4"/>
                </a:solidFill>
                <a:latin typeface=""/>
              </a:rPr>
              <a:t>iru.org</a:t>
            </a:r>
            <a:endParaRPr lang="en-GB" sz="900" b="1" noProof="0">
              <a:solidFill>
                <a:srgbClr val="0052A4"/>
              </a:solidFill>
              <a:latin typeface="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363" y="2227036"/>
            <a:ext cx="4657505" cy="67582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>
                <a:latin typeface="Arial"/>
                <a:cs typeface="Arial"/>
              </a:defRPr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4024136" y="3107532"/>
            <a:ext cx="2552135" cy="16597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GB" noProof="0" smtClean="0"/>
              <a:t>Insert picture</a:t>
            </a:r>
            <a:endParaRPr lang="en-GB" noProof="0"/>
          </a:p>
        </p:txBody>
      </p:sp>
      <p:sp>
        <p:nvSpPr>
          <p:cNvPr id="18" name="Rectangle 17"/>
          <p:cNvSpPr/>
          <p:nvPr userDrawn="1"/>
        </p:nvSpPr>
        <p:spPr>
          <a:xfrm>
            <a:off x="4024138" y="4767264"/>
            <a:ext cx="2552134" cy="271915"/>
          </a:xfrm>
          <a:prstGeom prst="rect">
            <a:avLst/>
          </a:prstGeom>
          <a:solidFill>
            <a:srgbClr val="00B5F0">
              <a:alpha val="51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0000"/>
              </a:solidFill>
            </a:endParaRPr>
          </a:p>
        </p:txBody>
      </p:sp>
      <p:pic>
        <p:nvPicPr>
          <p:cNvPr id="13" name="Picture 12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4810" y="1032469"/>
            <a:ext cx="905619" cy="545959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364" y="3229428"/>
            <a:ext cx="2112510" cy="53975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subtitle (optional)</a:t>
            </a:r>
            <a:endParaRPr lang="en-GB" noProof="0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6" y="3905250"/>
            <a:ext cx="2112866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200" indent="0">
              <a:buNone/>
              <a:defRPr sz="1400" b="1">
                <a:latin typeface="Arial"/>
                <a:cs typeface="Arial"/>
              </a:defRPr>
            </a:lvl2pPr>
            <a:lvl3pPr marL="914400" indent="0">
              <a:buNone/>
              <a:defRPr sz="1200" b="1">
                <a:latin typeface="Arial"/>
                <a:cs typeface="Arial"/>
              </a:defRPr>
            </a:lvl3pPr>
            <a:lvl4pPr marL="1371600" indent="0">
              <a:buNone/>
              <a:defRPr sz="1100" b="1">
                <a:latin typeface="Arial"/>
                <a:cs typeface="Arial"/>
              </a:defRPr>
            </a:lvl4pPr>
            <a:lvl5pPr marL="1828800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date (optional)</a:t>
            </a:r>
            <a:endParaRPr lang="en-GB" noProof="0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6" y="4118372"/>
            <a:ext cx="2112866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200">
                <a:latin typeface="Arial"/>
                <a:cs typeface="Arial"/>
              </a:defRPr>
            </a:lvl4pPr>
            <a:lvl5pPr marL="1828800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place (optional)</a:t>
            </a:r>
            <a:endParaRPr lang="en-GB" noProof="0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827216" y="4484748"/>
            <a:ext cx="2112866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200">
                <a:latin typeface="Arial"/>
                <a:cs typeface="Arial"/>
              </a:defRPr>
            </a:lvl4pPr>
            <a:lvl5pPr marL="1828800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err="1" smtClean="0"/>
              <a:t>iru.org</a:t>
            </a:r>
            <a:r>
              <a:rPr lang="en-GB" noProof="0" dirty="0" smtClean="0"/>
              <a:t> (optional)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115655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5979"/>
            <a:ext cx="6860419" cy="959700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3000"/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30010" y="4866821"/>
            <a:ext cx="1375228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AC90AA9F-B1B2-7844-8D0A-6DF273931CBA}" type="datetime3">
              <a:rPr lang="en-US" noProof="0" smtClean="0"/>
              <a:pPr/>
              <a:t>18 April 2017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9" y="4866821"/>
            <a:ext cx="4118429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 noProof="0" smtClean="0"/>
              <a:t>Presentation title/URL could go here – Change in footer options  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4866821"/>
            <a:ext cx="1284515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BC4BD7E-6A9D-424B-9890-D8BA950DB6FF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199" y="4862519"/>
            <a:ext cx="823323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Picture 9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5929" y="228631"/>
            <a:ext cx="694500" cy="418684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503172"/>
            <a:ext cx="6860420" cy="322714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00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1080000" indent="-432000">
              <a:buClr>
                <a:schemeClr val="accent3"/>
              </a:buClr>
              <a:buSzPct val="100000"/>
              <a:buFont typeface="Lucida Grande"/>
              <a:buChar char="-"/>
              <a:defRPr sz="2000"/>
            </a:lvl3pPr>
            <a:lvl4pPr marL="1800000" indent="-288000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2000"/>
            </a:lvl4pPr>
            <a:lvl5pPr marL="2520000" indent="-43200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2000"/>
            </a:lvl5pPr>
          </a:lstStyle>
          <a:p>
            <a:pPr lvl="0"/>
            <a:r>
              <a:rPr lang="fr-CH" noProof="0" dirty="0" smtClean="0"/>
              <a:t>Click to edit Master text styles</a:t>
            </a:r>
          </a:p>
          <a:p>
            <a:pPr lvl="1"/>
            <a:r>
              <a:rPr lang="fr-CH" noProof="0" dirty="0" smtClean="0"/>
              <a:t>Second level</a:t>
            </a:r>
          </a:p>
          <a:p>
            <a:pPr lvl="2"/>
            <a:r>
              <a:rPr lang="fr-CH" noProof="0" dirty="0" smtClean="0"/>
              <a:t>Third level</a:t>
            </a:r>
          </a:p>
          <a:p>
            <a:pPr lvl="3"/>
            <a:r>
              <a:rPr lang="fr-CH" noProof="0" dirty="0" smtClean="0"/>
              <a:t>Fourth level</a:t>
            </a:r>
          </a:p>
          <a:p>
            <a:pPr lvl="4"/>
            <a:r>
              <a:rPr lang="fr-CH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469091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5979"/>
            <a:ext cx="6860419" cy="959700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3000"/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30010" y="4866821"/>
            <a:ext cx="1375228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6C9015E3-3634-D042-847C-06707FBF527C}" type="datetime3">
              <a:rPr lang="en-US" noProof="0" smtClean="0"/>
              <a:pPr/>
              <a:t>18 April 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9" y="4866821"/>
            <a:ext cx="4118429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 noProof="0" smtClean="0"/>
              <a:t>Presentation title/URL could go here – Change in footer options  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4866821"/>
            <a:ext cx="1284515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BC4BD7E-6A9D-424B-9890-D8BA950DB6FF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199" y="4862519"/>
            <a:ext cx="823323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1" y="1503173"/>
            <a:ext cx="4117975" cy="32271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/>
            </a:lvl1pPr>
          </a:lstStyle>
          <a:p>
            <a:r>
              <a:rPr lang="en-GB" noProof="0" smtClean="0"/>
              <a:t>image</a:t>
            </a:r>
            <a:endParaRPr lang="en-GB" noProof="0"/>
          </a:p>
        </p:txBody>
      </p:sp>
      <p:pic>
        <p:nvPicPr>
          <p:cNvPr id="10" name="Picture 9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5929" y="228631"/>
            <a:ext cx="694500" cy="418684"/>
          </a:xfrm>
          <a:prstGeom prst="rect">
            <a:avLst/>
          </a:prstGeom>
        </p:spPr>
      </p:pic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503172"/>
            <a:ext cx="4044587" cy="322714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00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1080000" indent="-432000">
              <a:buClr>
                <a:schemeClr val="accent3"/>
              </a:buClr>
              <a:buSzPct val="100000"/>
              <a:buFont typeface="Lucida Grande"/>
              <a:buChar char="-"/>
              <a:defRPr sz="2000"/>
            </a:lvl3pPr>
            <a:lvl4pPr marL="1800000" indent="-288000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2000"/>
            </a:lvl4pPr>
            <a:lvl5pPr marL="2520000" indent="-43200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2000"/>
            </a:lvl5pPr>
          </a:lstStyle>
          <a:p>
            <a:pPr lvl="0"/>
            <a:r>
              <a:rPr lang="fr-CH" noProof="0" smtClean="0"/>
              <a:t>Click to edit Master text styles</a:t>
            </a:r>
          </a:p>
          <a:p>
            <a:pPr lvl="1"/>
            <a:r>
              <a:rPr lang="fr-CH" noProof="0" smtClean="0"/>
              <a:t>Second level</a:t>
            </a:r>
          </a:p>
          <a:p>
            <a:pPr lvl="2"/>
            <a:r>
              <a:rPr lang="fr-CH" noProof="0" smtClean="0"/>
              <a:t>Third level</a:t>
            </a:r>
          </a:p>
          <a:p>
            <a:pPr lvl="3"/>
            <a:r>
              <a:rPr lang="fr-CH" noProof="0" smtClean="0"/>
              <a:t>Fourth level</a:t>
            </a:r>
          </a:p>
          <a:p>
            <a:pPr lvl="4"/>
            <a:r>
              <a:rPr lang="fr-CH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2765243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5979"/>
            <a:ext cx="6860419" cy="959700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3000"/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30010" y="4866821"/>
            <a:ext cx="1375228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59AB999F-9FD1-DF44-8AE0-0C5D954376F9}" type="datetime3">
              <a:rPr lang="en-US" noProof="0" smtClean="0"/>
              <a:pPr/>
              <a:t>18 April 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9" y="4866821"/>
            <a:ext cx="4118429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 noProof="0" smtClean="0"/>
              <a:t>Presentation title/URL could go here – Change in footer options  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4866821"/>
            <a:ext cx="1284515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BC4BD7E-6A9D-424B-9890-D8BA950DB6FF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199" y="4862519"/>
            <a:ext cx="823323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Chart Placeholder 8"/>
          <p:cNvSpPr>
            <a:spLocks noGrp="1"/>
          </p:cNvSpPr>
          <p:nvPr>
            <p:ph type="chart" sz="quarter" idx="14" hasCustomPrompt="1"/>
          </p:nvPr>
        </p:nvSpPr>
        <p:spPr>
          <a:xfrm>
            <a:off x="4572001" y="1503171"/>
            <a:ext cx="4117975" cy="322714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/>
            </a:lvl1pPr>
          </a:lstStyle>
          <a:p>
            <a:r>
              <a:rPr lang="en-GB" noProof="0" smtClean="0"/>
              <a:t>chart</a:t>
            </a:r>
            <a:endParaRPr lang="en-GB" noProof="0"/>
          </a:p>
        </p:txBody>
      </p:sp>
      <p:pic>
        <p:nvPicPr>
          <p:cNvPr id="10" name="Picture 9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5929" y="228631"/>
            <a:ext cx="694500" cy="418684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503172"/>
            <a:ext cx="4044587" cy="322714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00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1080000" indent="-432000">
              <a:buClr>
                <a:schemeClr val="accent3"/>
              </a:buClr>
              <a:buSzPct val="100000"/>
              <a:buFont typeface="Lucida Grande"/>
              <a:buChar char="-"/>
              <a:defRPr sz="2000"/>
            </a:lvl3pPr>
            <a:lvl4pPr marL="1800000" indent="-288000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2000"/>
            </a:lvl4pPr>
            <a:lvl5pPr marL="2520000" indent="-43200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2000"/>
            </a:lvl5pPr>
          </a:lstStyle>
          <a:p>
            <a:pPr lvl="0"/>
            <a:r>
              <a:rPr lang="fr-CH" noProof="0" smtClean="0"/>
              <a:t>Click to edit Master text styles</a:t>
            </a:r>
          </a:p>
          <a:p>
            <a:pPr lvl="1"/>
            <a:r>
              <a:rPr lang="fr-CH" noProof="0" smtClean="0"/>
              <a:t>Second level</a:t>
            </a:r>
          </a:p>
          <a:p>
            <a:pPr lvl="2"/>
            <a:r>
              <a:rPr lang="fr-CH" noProof="0" smtClean="0"/>
              <a:t>Third level</a:t>
            </a:r>
          </a:p>
          <a:p>
            <a:pPr lvl="3"/>
            <a:r>
              <a:rPr lang="fr-CH" noProof="0" smtClean="0"/>
              <a:t>Fourth level</a:t>
            </a:r>
          </a:p>
          <a:p>
            <a:pPr lvl="4"/>
            <a:r>
              <a:rPr lang="fr-CH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424437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5979"/>
            <a:ext cx="6860419" cy="959700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3000"/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30010" y="4866821"/>
            <a:ext cx="1375228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76FA34E4-2B2A-5044-B705-4332FD23E868}" type="datetime3">
              <a:rPr lang="en-US" noProof="0" smtClean="0"/>
              <a:pPr/>
              <a:t>18 April 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9" y="4866821"/>
            <a:ext cx="4118429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 noProof="0" smtClean="0"/>
              <a:t>Presentation title/URL could go here – Change in footer options  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4866821"/>
            <a:ext cx="1284515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BC4BD7E-6A9D-424B-9890-D8BA950DB6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830011" y="1441902"/>
            <a:ext cx="5488365" cy="3492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3000" b="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smtClean="0"/>
              <a:t>Click to edit big text 1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199" y="4862519"/>
            <a:ext cx="823323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830011" y="1855105"/>
            <a:ext cx="5488365" cy="6576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00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smtClean="0"/>
              <a:t>Click to edit small text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275746" y="1505798"/>
            <a:ext cx="465742" cy="3493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 smtClean="0"/>
              <a:t>Icon 1</a:t>
            </a:r>
            <a:endParaRPr lang="en-GB" noProof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830011" y="2553152"/>
            <a:ext cx="5488365" cy="3492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3000" b="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 smtClean="0"/>
              <a:t>Click to edit big text 2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830011" y="2966354"/>
            <a:ext cx="5488365" cy="6576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00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smtClean="0"/>
              <a:t>Click to edit small text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1275746" y="2617048"/>
            <a:ext cx="465742" cy="3493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 smtClean="0"/>
              <a:t>Icon 2</a:t>
            </a:r>
            <a:endParaRPr lang="en-GB" noProof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1830011" y="3659868"/>
            <a:ext cx="5488365" cy="3492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3000" b="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smtClean="0"/>
              <a:t>Click to edit big text 3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830011" y="4073071"/>
            <a:ext cx="5488365" cy="6576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00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smtClean="0"/>
              <a:t>Click to edit small text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1275746" y="3723764"/>
            <a:ext cx="465742" cy="3493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 smtClean="0"/>
              <a:t>Icon 3</a:t>
            </a:r>
            <a:endParaRPr lang="en-GB" noProof="0"/>
          </a:p>
        </p:txBody>
      </p:sp>
      <p:pic>
        <p:nvPicPr>
          <p:cNvPr id="19" name="Picture 18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5929" y="228631"/>
            <a:ext cx="694500" cy="4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883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5979"/>
            <a:ext cx="6860419" cy="959700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3000"/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30010" y="4866821"/>
            <a:ext cx="1375228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2D58334B-5FF6-3B45-8CC3-23A9CAE5DB85}" type="datetime3">
              <a:rPr lang="en-US" noProof="0" smtClean="0"/>
              <a:pPr/>
              <a:t>18 April 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9" y="4866821"/>
            <a:ext cx="4118429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 noProof="0" smtClean="0"/>
              <a:t>Presentation title/URL could go here – Change in footer options  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4866821"/>
            <a:ext cx="1284515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BC4BD7E-6A9D-424B-9890-D8BA950DB6FF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199" y="4862519"/>
            <a:ext cx="823323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457199" y="3102662"/>
            <a:ext cx="823323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57201" y="1727597"/>
            <a:ext cx="2670175" cy="12846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 smtClean="0"/>
              <a:t>Pic 1</a:t>
            </a:r>
            <a:endParaRPr lang="en-GB" noProof="0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236912" y="1727597"/>
            <a:ext cx="2670175" cy="12846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 smtClean="0"/>
              <a:t>Pic 2</a:t>
            </a:r>
            <a:endParaRPr lang="en-GB" noProof="0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6020255" y="1727597"/>
            <a:ext cx="2670175" cy="12846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 smtClean="0"/>
              <a:t>Pic 3</a:t>
            </a:r>
            <a:endParaRPr lang="en-GB" noProof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3175397"/>
            <a:ext cx="2670175" cy="11608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smtClean="0"/>
              <a:t>Heading 1 to go here</a:t>
            </a:r>
          </a:p>
          <a:p>
            <a:pPr lvl="0"/>
            <a:r>
              <a:rPr lang="en-GB" noProof="0" smtClean="0"/>
              <a:t>Lorem ipsum dolor sit amet, consectetuer adipiscing elit, nonummy nibh euismod tunt</a:t>
            </a:r>
            <a:endParaRPr lang="en-GB" noProof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3236912" y="3175397"/>
            <a:ext cx="2670175" cy="11608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smtClean="0"/>
              <a:t>Heading 2 to go here</a:t>
            </a:r>
          </a:p>
          <a:p>
            <a:pPr lvl="0"/>
            <a:r>
              <a:rPr lang="en-GB" noProof="0" smtClean="0"/>
              <a:t>Lorem ipsum dolor sit amet, consectetuer adipiscing elit, nonummy nibh euismod tunt</a:t>
            </a:r>
            <a:endParaRPr lang="en-GB" noProof="0"/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6020254" y="3175397"/>
            <a:ext cx="2670175" cy="11608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smtClean="0"/>
              <a:t>Heading 3 to go here</a:t>
            </a:r>
          </a:p>
          <a:p>
            <a:pPr lvl="0"/>
            <a:r>
              <a:rPr lang="en-GB" noProof="0" smtClean="0"/>
              <a:t>Lorem ipsum dolor sit amet, consectetuer adipiscing elit, nonummy nibh euismod tunt</a:t>
            </a:r>
            <a:endParaRPr lang="en-GB" noProof="0"/>
          </a:p>
        </p:txBody>
      </p:sp>
      <p:pic>
        <p:nvPicPr>
          <p:cNvPr id="15" name="Picture 14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5929" y="228631"/>
            <a:ext cx="694500" cy="4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5983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5978"/>
            <a:ext cx="6860419" cy="441337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3000"/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30010" y="4866821"/>
            <a:ext cx="1375228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439F7796-8C99-034E-98DE-4C703EDD7C1A}" type="datetime3">
              <a:rPr lang="en-US" noProof="0" smtClean="0"/>
              <a:pPr/>
              <a:t>18 April 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9" y="4866821"/>
            <a:ext cx="4118429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 noProof="0" smtClean="0"/>
              <a:t>Presentation title/URL could go here – Change in footer options  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4866821"/>
            <a:ext cx="1284515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BC4BD7E-6A9D-424B-9890-D8BA950DB6FF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199" y="4862519"/>
            <a:ext cx="823323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57201" y="830036"/>
            <a:ext cx="8232775" cy="39370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/>
            </a:lvl1pPr>
          </a:lstStyle>
          <a:p>
            <a:r>
              <a:rPr lang="en-GB" noProof="0" smtClean="0"/>
              <a:t>image</a:t>
            </a:r>
            <a:endParaRPr lang="en-GB" noProof="0"/>
          </a:p>
        </p:txBody>
      </p:sp>
      <p:pic>
        <p:nvPicPr>
          <p:cNvPr id="9" name="Picture 8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5929" y="228631"/>
            <a:ext cx="694500" cy="4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073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2769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60" r:id="rId3"/>
    <p:sldLayoutId id="2147483650" r:id="rId4"/>
    <p:sldLayoutId id="2147483667" r:id="rId5"/>
    <p:sldLayoutId id="2147483669" r:id="rId6"/>
    <p:sldLayoutId id="2147483665" r:id="rId7"/>
    <p:sldLayoutId id="2147483666" r:id="rId8"/>
    <p:sldLayoutId id="2147483668" r:id="rId9"/>
    <p:sldLayoutId id="2147483670" r:id="rId10"/>
    <p:sldLayoutId id="2147483673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Worksheet2.xls"/><Relationship Id="rId4" Type="http://schemas.openxmlformats.org/officeDocument/2006/relationships/oleObject" Target="../embeddings/Microsoft_Office_Excel_Worksheet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Office_Excel_Worksheet5.xls"/><Relationship Id="rId5" Type="http://schemas.openxmlformats.org/officeDocument/2006/relationships/oleObject" Target="../embeddings/Microsoft_Office_Excel_Worksheet4.xls"/><Relationship Id="rId4" Type="http://schemas.openxmlformats.org/officeDocument/2006/relationships/oleObject" Target="../embeddings/Microsoft_Office_Excel_Worksheet3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Microsoft_Office_Excel_Worksheet7.xls"/><Relationship Id="rId4" Type="http://schemas.openxmlformats.org/officeDocument/2006/relationships/oleObject" Target="../embeddings/Microsoft_Office_Excel_Worksheet6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Microsoft_Office_Excel_Worksheet8.xls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Microsoft_Office_Excel_Worksheet10.xls"/><Relationship Id="rId4" Type="http://schemas.openxmlformats.org/officeDocument/2006/relationships/oleObject" Target="../embeddings/Microsoft_Office_Excel_Worksheet9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Microsoft_Office_Excel_Worksheet11.xls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186" y="1964987"/>
            <a:ext cx="6823767" cy="1054046"/>
          </a:xfrm>
        </p:spPr>
        <p:txBody>
          <a:bodyPr/>
          <a:lstStyle/>
          <a:p>
            <a:r>
              <a:rPr lang="ru-RU" sz="2200" b="1" dirty="0" smtClean="0"/>
              <a:t>ОБЗОР СОВРЕМЕННОГО СОСТОЯНИЯ И ПЕРСПЕКТИВ РАЗВИТИЯ РЫНКА МЕЖДУНАРОДНЫХ АВТОМОБИЛЬНЫХ ПЕРЕВОЗОК НА ЕВРАЗИЙСКОМ ПРОСТРАНСТВЕ</a:t>
            </a:r>
            <a:endParaRPr lang="en-GB" sz="2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186" y="3463047"/>
            <a:ext cx="7037778" cy="403409"/>
          </a:xfrm>
        </p:spPr>
        <p:txBody>
          <a:bodyPr/>
          <a:lstStyle/>
          <a:p>
            <a:r>
              <a:rPr lang="ru-RU" sz="1400" dirty="0" smtClean="0"/>
              <a:t>Александр Забоев</a:t>
            </a:r>
            <a:r>
              <a:rPr lang="en-GB" sz="1400" dirty="0" smtClean="0"/>
              <a:t>, </a:t>
            </a:r>
            <a:r>
              <a:rPr lang="ru-RU" sz="1400" i="1" dirty="0" smtClean="0"/>
              <a:t>Консультант Постоянного представительства </a:t>
            </a:r>
            <a:r>
              <a:rPr lang="en-US" sz="1400" i="1" dirty="0" smtClean="0"/>
              <a:t>IRU </a:t>
            </a:r>
            <a:r>
              <a:rPr lang="ru-RU" sz="1400" i="1" dirty="0" smtClean="0"/>
              <a:t>в Евразии</a:t>
            </a:r>
            <a:endParaRPr lang="en-GB" sz="140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905186" y="4118286"/>
            <a:ext cx="3082927" cy="213179"/>
          </a:xfrm>
        </p:spPr>
        <p:txBody>
          <a:bodyPr/>
          <a:lstStyle/>
          <a:p>
            <a:r>
              <a:rPr lang="ru-RU" dirty="0" smtClean="0"/>
              <a:t>18</a:t>
            </a:r>
            <a:r>
              <a:rPr lang="en-US" dirty="0" smtClean="0"/>
              <a:t> </a:t>
            </a:r>
            <a:r>
              <a:rPr lang="ru-RU" dirty="0" smtClean="0"/>
              <a:t>апреля</a:t>
            </a:r>
            <a:r>
              <a:rPr lang="en-GB" dirty="0" smtClean="0"/>
              <a:t> 201</a:t>
            </a:r>
            <a:r>
              <a:rPr lang="ru-RU" dirty="0" smtClean="0"/>
              <a:t>7 года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905186" y="4438055"/>
            <a:ext cx="3082927" cy="213122"/>
          </a:xfrm>
        </p:spPr>
        <p:txBody>
          <a:bodyPr/>
          <a:lstStyle/>
          <a:p>
            <a:r>
              <a:rPr lang="ru-RU" dirty="0" smtClean="0"/>
              <a:t>Москва, Российская Федерация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905186" y="4697870"/>
            <a:ext cx="3082927" cy="213122"/>
          </a:xfrm>
        </p:spPr>
        <p:txBody>
          <a:bodyPr/>
          <a:lstStyle/>
          <a:p>
            <a:r>
              <a:rPr lang="en-GB" dirty="0" err="1" smtClean="0"/>
              <a:t>www.iru.org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9872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JUL15_02_1141747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674" y="3228816"/>
            <a:ext cx="2777876" cy="1638183"/>
          </a:xfrm>
          <a:prstGeom prst="rect">
            <a:avLst/>
          </a:prstGeom>
        </p:spPr>
      </p:pic>
      <p:pic>
        <p:nvPicPr>
          <p:cNvPr id="15" name="Picture 14" descr="extern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837" y="727228"/>
            <a:ext cx="1630154" cy="917902"/>
          </a:xfrm>
          <a:prstGeom prst="rect">
            <a:avLst/>
          </a:prstGeom>
        </p:spPr>
      </p:pic>
      <p:pic>
        <p:nvPicPr>
          <p:cNvPr id="12" name="Picture 11" descr="air-drone-carrying-cargo-container-sky-concept-fast-delivery-410302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780" y="813492"/>
            <a:ext cx="1350348" cy="1250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0247"/>
            <a:ext cx="7628945" cy="616981"/>
          </a:xfrm>
        </p:spPr>
        <p:txBody>
          <a:bodyPr/>
          <a:lstStyle/>
          <a:p>
            <a:r>
              <a:rPr lang="ru-RU" sz="2800" dirty="0" smtClean="0"/>
              <a:t>Транспорт будущего</a:t>
            </a:r>
            <a:r>
              <a:rPr lang="en-US" sz="2800" dirty="0" smtClean="0"/>
              <a:t>. </a:t>
            </a:r>
            <a:r>
              <a:rPr lang="ru-RU" sz="2800" dirty="0" smtClean="0"/>
              <a:t>Тенденции</a:t>
            </a:r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noProof="0" dirty="0" smtClean="0"/>
              <a:t>10</a:t>
            </a:r>
            <a:endParaRPr lang="en-GB" noProof="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4226" y="813492"/>
            <a:ext cx="2971012" cy="39958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9" name="Picture 8" descr="36501211891085.562aff67e024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2252" y="965492"/>
            <a:ext cx="1609477" cy="969709"/>
          </a:xfrm>
          <a:prstGeom prst="rect">
            <a:avLst/>
          </a:prstGeom>
        </p:spPr>
      </p:pic>
      <p:pic>
        <p:nvPicPr>
          <p:cNvPr id="11" name="Picture 10" descr="Proterra header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8838" y="3555848"/>
            <a:ext cx="2903732" cy="1166332"/>
          </a:xfrm>
          <a:prstGeom prst="rect">
            <a:avLst/>
          </a:prstGeom>
        </p:spPr>
      </p:pic>
      <p:pic>
        <p:nvPicPr>
          <p:cNvPr id="10" name="Picture 9" descr="Audi-Truck-Project-Plan-B-5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0663" y="3355383"/>
            <a:ext cx="2177371" cy="1453922"/>
          </a:xfrm>
          <a:prstGeom prst="rect">
            <a:avLst/>
          </a:prstGeom>
        </p:spPr>
      </p:pic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3250663" y="1791661"/>
            <a:ext cx="5681066" cy="135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buFont typeface="Arial" charset="0"/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- </a:t>
            </a:r>
            <a:r>
              <a:rPr lang="ru-RU" sz="2200" b="1" dirty="0" smtClean="0">
                <a:solidFill>
                  <a:srgbClr val="C00000"/>
                </a:solidFill>
              </a:rPr>
              <a:t>Альтернативные источники энергии</a:t>
            </a:r>
            <a:endParaRPr lang="en-US" sz="2200" b="1" dirty="0" smtClean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buFont typeface="Arial" charset="0"/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- </a:t>
            </a:r>
            <a:r>
              <a:rPr lang="ru-RU" sz="2200" b="1" dirty="0" smtClean="0">
                <a:solidFill>
                  <a:srgbClr val="C00000"/>
                </a:solidFill>
              </a:rPr>
              <a:t>Роботизация и автономные системы</a:t>
            </a:r>
            <a:endParaRPr lang="en-US" sz="2200" b="1" dirty="0" smtClean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buFont typeface="Arial" charset="0"/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- </a:t>
            </a:r>
            <a:r>
              <a:rPr lang="ru-RU" sz="2200" b="1" dirty="0" smtClean="0">
                <a:solidFill>
                  <a:srgbClr val="C00000"/>
                </a:solidFill>
              </a:rPr>
              <a:t>Интернет и спутниковые технологии</a:t>
            </a:r>
            <a:endParaRPr lang="ru-RU" sz="2200" b="1" dirty="0">
              <a:solidFill>
                <a:srgbClr val="C00000"/>
              </a:solidFill>
            </a:endParaRPr>
          </a:p>
        </p:txBody>
      </p:sp>
      <p:pic>
        <p:nvPicPr>
          <p:cNvPr id="8" name="Picture 7" descr="201606231247398553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84121" y="965492"/>
            <a:ext cx="1321871" cy="826169"/>
          </a:xfrm>
          <a:prstGeom prst="rect">
            <a:avLst/>
          </a:prstGeom>
        </p:spPr>
      </p:pic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41609" y="4866821"/>
            <a:ext cx="2048819" cy="174285"/>
          </a:xfrm>
        </p:spPr>
        <p:txBody>
          <a:bodyPr/>
          <a:lstStyle/>
          <a:p>
            <a:r>
              <a:rPr lang="en-US" dirty="0" err="1" smtClean="0"/>
              <a:t>TransRussia</a:t>
            </a:r>
            <a:r>
              <a:rPr lang="en-US" dirty="0" smtClean="0"/>
              <a:t>-</a:t>
            </a:r>
            <a:r>
              <a:rPr lang="ru-RU" dirty="0" smtClean="0"/>
              <a:t>2017</a:t>
            </a:r>
            <a:endParaRPr lang="en-GB" dirty="0"/>
          </a:p>
        </p:txBody>
      </p:sp>
      <p:sp>
        <p:nvSpPr>
          <p:cNvPr id="20" name="Date Placeholder 2"/>
          <p:cNvSpPr>
            <a:spLocks noGrp="1"/>
          </p:cNvSpPr>
          <p:nvPr>
            <p:ph type="dt" sz="half" idx="10"/>
          </p:nvPr>
        </p:nvSpPr>
        <p:spPr>
          <a:xfrm>
            <a:off x="1830010" y="4866821"/>
            <a:ext cx="1375228" cy="174285"/>
          </a:xfrm>
        </p:spPr>
        <p:txBody>
          <a:bodyPr/>
          <a:lstStyle/>
          <a:p>
            <a:r>
              <a:rPr lang="en-US" dirty="0" smtClean="0"/>
              <a:t>18 April  </a:t>
            </a:r>
            <a:r>
              <a:rPr lang="en-US" noProof="0" dirty="0" smtClean="0"/>
              <a:t>2017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25020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5378" y="1439696"/>
            <a:ext cx="1542177" cy="2137043"/>
          </a:xfrm>
          <a:prstGeom prst="rect">
            <a:avLst/>
          </a:prstGeom>
          <a:ln>
            <a:solidFill>
              <a:srgbClr val="0052A4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3291" y="1851670"/>
            <a:ext cx="1458812" cy="2063177"/>
          </a:xfrm>
          <a:prstGeom prst="rect">
            <a:avLst/>
          </a:prstGeom>
          <a:ln>
            <a:solidFill>
              <a:srgbClr val="0052A4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8744" y="2545151"/>
            <a:ext cx="1458812" cy="2063177"/>
          </a:xfrm>
          <a:prstGeom prst="rect">
            <a:avLst/>
          </a:prstGeom>
          <a:ln>
            <a:solidFill>
              <a:srgbClr val="0052A4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2895" y="2007911"/>
            <a:ext cx="1458812" cy="2063177"/>
          </a:xfrm>
          <a:prstGeom prst="rect">
            <a:avLst/>
          </a:prstGeom>
          <a:ln>
            <a:solidFill>
              <a:srgbClr val="0052A4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0247"/>
            <a:ext cx="7628945" cy="616981"/>
          </a:xfrm>
        </p:spPr>
        <p:txBody>
          <a:bodyPr/>
          <a:lstStyle/>
          <a:p>
            <a:r>
              <a:rPr lang="ru-RU" sz="2800" dirty="0" smtClean="0"/>
              <a:t>21</a:t>
            </a:r>
            <a:r>
              <a:rPr lang="en-GB" sz="2800" dirty="0" smtClean="0"/>
              <a:t> </a:t>
            </a:r>
            <a:r>
              <a:rPr lang="ru-RU" sz="2800" dirty="0" smtClean="0"/>
              <a:t>век против века 19-го</a:t>
            </a:r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noProof="0" dirty="0" smtClean="0"/>
              <a:t>11</a:t>
            </a:r>
            <a:endParaRPr lang="en-GB" noProof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111" y="1914846"/>
            <a:ext cx="2907587" cy="19368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3449" y="1260168"/>
            <a:ext cx="4037744" cy="3246184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235252" y="762209"/>
            <a:ext cx="8742303" cy="67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buFont typeface="Arial" charset="0"/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Современные технологии и бумажные барьеры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8232" y="1528430"/>
            <a:ext cx="1542177" cy="2137043"/>
          </a:xfrm>
          <a:prstGeom prst="rect">
            <a:avLst/>
          </a:prstGeom>
          <a:ln>
            <a:solidFill>
              <a:srgbClr val="0052A4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5556" y="2697414"/>
            <a:ext cx="1601284" cy="2072250"/>
          </a:xfrm>
          <a:prstGeom prst="rect">
            <a:avLst/>
          </a:prstGeom>
          <a:ln>
            <a:solidFill>
              <a:srgbClr val="0052A4"/>
            </a:solidFill>
          </a:ln>
        </p:spPr>
      </p:pic>
      <p:pic>
        <p:nvPicPr>
          <p:cNvPr id="19" name="Picture 8" descr="Dozvol-P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4293" y="1260168"/>
            <a:ext cx="1529577" cy="1669196"/>
          </a:xfrm>
          <a:prstGeom prst="rect">
            <a:avLst/>
          </a:prstGeom>
          <a:ln>
            <a:solidFill>
              <a:srgbClr val="0052A4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8408" y="1851669"/>
            <a:ext cx="1458812" cy="2063177"/>
          </a:xfrm>
          <a:prstGeom prst="rect">
            <a:avLst/>
          </a:prstGeom>
          <a:ln>
            <a:solidFill>
              <a:srgbClr val="0052A4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3291" y="2383815"/>
            <a:ext cx="1693951" cy="2385847"/>
          </a:xfrm>
          <a:prstGeom prst="rect">
            <a:avLst/>
          </a:prstGeom>
          <a:ln>
            <a:solidFill>
              <a:srgbClr val="0052A4"/>
            </a:solidFill>
          </a:ln>
        </p:spPr>
      </p:pic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41609" y="4866821"/>
            <a:ext cx="2048819" cy="174285"/>
          </a:xfrm>
        </p:spPr>
        <p:txBody>
          <a:bodyPr/>
          <a:lstStyle/>
          <a:p>
            <a:r>
              <a:rPr lang="en-US" dirty="0" err="1" smtClean="0"/>
              <a:t>TransRussia</a:t>
            </a:r>
            <a:r>
              <a:rPr lang="en-US" dirty="0" smtClean="0"/>
              <a:t>-</a:t>
            </a:r>
            <a:r>
              <a:rPr lang="ru-RU" dirty="0" smtClean="0"/>
              <a:t>2017</a:t>
            </a:r>
            <a:endParaRPr lang="en-GB" dirty="0"/>
          </a:p>
        </p:txBody>
      </p:sp>
      <p:sp>
        <p:nvSpPr>
          <p:cNvPr id="22" name="Date Placeholder 2"/>
          <p:cNvSpPr>
            <a:spLocks noGrp="1"/>
          </p:cNvSpPr>
          <p:nvPr>
            <p:ph type="dt" sz="half" idx="10"/>
          </p:nvPr>
        </p:nvSpPr>
        <p:spPr>
          <a:xfrm>
            <a:off x="1830010" y="4866821"/>
            <a:ext cx="1375228" cy="174285"/>
          </a:xfrm>
        </p:spPr>
        <p:txBody>
          <a:bodyPr/>
          <a:lstStyle/>
          <a:p>
            <a:r>
              <a:rPr lang="en-US" dirty="0" smtClean="0"/>
              <a:t>18 April  </a:t>
            </a:r>
            <a:r>
              <a:rPr lang="en-US" noProof="0" dirty="0" smtClean="0"/>
              <a:t>2017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25020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02" y="104573"/>
            <a:ext cx="7805991" cy="655979"/>
          </a:xfrm>
        </p:spPr>
        <p:txBody>
          <a:bodyPr/>
          <a:lstStyle/>
          <a:p>
            <a:r>
              <a:rPr lang="ru-RU" sz="2600" dirty="0" smtClean="0"/>
              <a:t>Перспективы развития автомобильных перевозок  грузов в ЕАЭС</a:t>
            </a:r>
            <a:endParaRPr lang="en-GB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BD7E-6A9D-424B-9890-D8BA950DB6FF}" type="slidenum">
              <a:rPr lang="en-GB" noProof="0" smtClean="0"/>
              <a:pPr/>
              <a:t>12</a:t>
            </a:fld>
            <a:endParaRPr lang="en-GB" noProof="0" dirty="0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400102" y="1025470"/>
            <a:ext cx="7523404" cy="609398"/>
          </a:xfrm>
          <a:prstGeom prst="rect">
            <a:avLst/>
          </a:prstGeom>
          <a:solidFill>
            <a:srgbClr val="CCECFF"/>
          </a:solidFill>
          <a:ln w="9525">
            <a:solidFill>
              <a:srgbClr val="0052A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bg1"/>
              </a:buClr>
            </a:pPr>
            <a:r>
              <a:rPr lang="ru-RU" sz="1600" dirty="0" smtClean="0"/>
              <a:t>Реализация ОНСТП, в т.ч. поэтапное формирование общего рынка автотранспортных услуг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400102" y="1744595"/>
            <a:ext cx="7523404" cy="332912"/>
          </a:xfrm>
          <a:prstGeom prst="rect">
            <a:avLst/>
          </a:prstGeom>
          <a:solidFill>
            <a:srgbClr val="CCECFF"/>
          </a:solidFill>
          <a:ln w="9525">
            <a:solidFill>
              <a:srgbClr val="0052A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bg1"/>
              </a:buClr>
            </a:pPr>
            <a:r>
              <a:rPr lang="ru-RU" sz="1600" dirty="0" smtClean="0"/>
              <a:t>Реализация программы либерализации каботажных перевозок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400102" y="2207358"/>
            <a:ext cx="7523404" cy="332912"/>
          </a:xfrm>
          <a:prstGeom prst="rect">
            <a:avLst/>
          </a:prstGeom>
          <a:solidFill>
            <a:srgbClr val="CCECFF"/>
          </a:solidFill>
          <a:ln w="9525">
            <a:solidFill>
              <a:srgbClr val="0052A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bg1"/>
              </a:buClr>
            </a:pPr>
            <a:r>
              <a:rPr lang="ru-RU" sz="1600" dirty="0" smtClean="0"/>
              <a:t>Содействие обновлению подвижного состава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400102" y="2658894"/>
            <a:ext cx="7523404" cy="332912"/>
          </a:xfrm>
          <a:prstGeom prst="rect">
            <a:avLst/>
          </a:prstGeom>
          <a:solidFill>
            <a:srgbClr val="CCECFF"/>
          </a:solidFill>
          <a:ln w="9525">
            <a:solidFill>
              <a:srgbClr val="0052A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bg1"/>
              </a:buClr>
            </a:pPr>
            <a:r>
              <a:rPr lang="ru-RU" sz="1600" dirty="0" smtClean="0"/>
              <a:t>Устранение имеющихся препятствий и барьеров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41609" y="4866821"/>
            <a:ext cx="2048819" cy="174285"/>
          </a:xfrm>
        </p:spPr>
        <p:txBody>
          <a:bodyPr/>
          <a:lstStyle/>
          <a:p>
            <a:r>
              <a:rPr lang="en-US" dirty="0" err="1" smtClean="0"/>
              <a:t>TransRussia</a:t>
            </a:r>
            <a:r>
              <a:rPr lang="en-US" dirty="0" smtClean="0"/>
              <a:t>-</a:t>
            </a:r>
            <a:r>
              <a:rPr lang="ru-RU" dirty="0" smtClean="0"/>
              <a:t>2017</a:t>
            </a:r>
            <a:endParaRPr lang="en-GB" dirty="0"/>
          </a:p>
        </p:txBody>
      </p:sp>
      <p:sp>
        <p:nvSpPr>
          <p:cNvPr id="21" name="Date Placeholder 2"/>
          <p:cNvSpPr>
            <a:spLocks noGrp="1"/>
          </p:cNvSpPr>
          <p:nvPr>
            <p:ph type="dt" sz="half" idx="10"/>
          </p:nvPr>
        </p:nvSpPr>
        <p:spPr>
          <a:xfrm>
            <a:off x="1830010" y="4866821"/>
            <a:ext cx="1375228" cy="174285"/>
          </a:xfrm>
        </p:spPr>
        <p:txBody>
          <a:bodyPr/>
          <a:lstStyle/>
          <a:p>
            <a:r>
              <a:rPr lang="en-US" dirty="0" smtClean="0"/>
              <a:t>18 April  </a:t>
            </a:r>
            <a:r>
              <a:rPr lang="en-US" noProof="0" dirty="0" smtClean="0"/>
              <a:t>2017</a:t>
            </a:r>
            <a:endParaRPr lang="en-GB" noProof="0" dirty="0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400102" y="3119336"/>
            <a:ext cx="7523404" cy="609398"/>
          </a:xfrm>
          <a:prstGeom prst="rect">
            <a:avLst/>
          </a:prstGeom>
          <a:solidFill>
            <a:srgbClr val="CCECFF"/>
          </a:solidFill>
          <a:ln w="9525">
            <a:solidFill>
              <a:srgbClr val="0052A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bg1"/>
              </a:buClr>
            </a:pPr>
            <a:r>
              <a:rPr lang="ru-RU" sz="1600" dirty="0" smtClean="0"/>
              <a:t>Цифровая трансформация международных автомобильных перевозок грузов (</a:t>
            </a:r>
            <a:r>
              <a:rPr lang="en-US" sz="1600" dirty="0" smtClean="0"/>
              <a:t>e-TIR, e-CMR, e-Permit)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400102" y="3839183"/>
            <a:ext cx="7523404" cy="867930"/>
          </a:xfrm>
          <a:prstGeom prst="rect">
            <a:avLst/>
          </a:prstGeom>
          <a:solidFill>
            <a:srgbClr val="CCECFF"/>
          </a:solidFill>
          <a:ln w="9525">
            <a:solidFill>
              <a:srgbClr val="0052A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bg1"/>
              </a:buClr>
            </a:pPr>
            <a:r>
              <a:rPr lang="ru-RU" sz="1600" dirty="0" smtClean="0"/>
              <a:t>Реализация региональных соглашений о создании благоприятных условий для международных автоперевозок (ШОС, ЭСКАТО ООН и др.) и расширение географии международных перевозок грузов на Восток</a:t>
            </a:r>
            <a:endParaRPr lang="en-US" sz="1600" dirty="0">
              <a:solidFill>
                <a:schemeClr val="tx2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70689" y="1874196"/>
            <a:ext cx="829413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70689" y="1212715"/>
            <a:ext cx="829413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0689" y="2354094"/>
            <a:ext cx="829413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70689" y="2782111"/>
            <a:ext cx="829413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70689" y="3281464"/>
            <a:ext cx="829413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70689" y="4027251"/>
            <a:ext cx="829413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234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Alexander.Zaboev</a:t>
            </a:r>
            <a:r>
              <a:rPr lang="en-GB" dirty="0" smtClean="0"/>
              <a:t>@</a:t>
            </a:r>
            <a:r>
              <a:rPr lang="en-GB" dirty="0" err="1" smtClean="0"/>
              <a:t>iru.org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2322" y="4112239"/>
            <a:ext cx="8180514" cy="488189"/>
          </a:xfrm>
        </p:spPr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Лучшей будет дорога, которую </a:t>
            </a:r>
            <a:r>
              <a:rPr lang="ru-RU" b="1" smtClean="0">
                <a:solidFill>
                  <a:srgbClr val="000099"/>
                </a:solidFill>
              </a:rPr>
              <a:t>мы строим </a:t>
            </a:r>
            <a:r>
              <a:rPr lang="ru-RU" b="1" dirty="0" smtClean="0">
                <a:solidFill>
                  <a:srgbClr val="000099"/>
                </a:solidFill>
              </a:rPr>
              <a:t>вместе</a:t>
            </a:r>
            <a:endParaRPr lang="en-GB" dirty="0">
              <a:solidFill>
                <a:srgbClr val="000099"/>
              </a:solidFill>
            </a:endParaRPr>
          </a:p>
        </p:txBody>
      </p:sp>
      <p:pic>
        <p:nvPicPr>
          <p:cNvPr id="4" name="Picture 3" descr="iStock_000017242880Larg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12322" y="212051"/>
            <a:ext cx="5713379" cy="380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484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02" y="104573"/>
            <a:ext cx="7805991" cy="655979"/>
          </a:xfrm>
        </p:spPr>
        <p:txBody>
          <a:bodyPr/>
          <a:lstStyle/>
          <a:p>
            <a:r>
              <a:rPr lang="ru-RU" sz="2600" dirty="0" smtClean="0"/>
              <a:t>Факторы развития автомобильного транспорта в ЕАЭС в 2015-2016 гг.</a:t>
            </a:r>
            <a:endParaRPr lang="en-GB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BD7E-6A9D-424B-9890-D8BA950DB6FF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400102" y="1025470"/>
            <a:ext cx="7523404" cy="350865"/>
          </a:xfrm>
          <a:prstGeom prst="rect">
            <a:avLst/>
          </a:prstGeom>
          <a:solidFill>
            <a:srgbClr val="CCECFF"/>
          </a:solidFill>
          <a:ln w="9525">
            <a:solidFill>
              <a:srgbClr val="0052A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bg1"/>
              </a:buClr>
            </a:pPr>
            <a:r>
              <a:rPr lang="ru-RU" sz="1600" dirty="0" smtClean="0"/>
              <a:t>Сокращение реального ВВП и объемов внешней торговли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1400102" y="1446381"/>
            <a:ext cx="7523404" cy="350865"/>
          </a:xfrm>
          <a:prstGeom prst="rect">
            <a:avLst/>
          </a:prstGeom>
          <a:solidFill>
            <a:srgbClr val="CCECFF"/>
          </a:solidFill>
          <a:ln w="9525">
            <a:solidFill>
              <a:srgbClr val="0052A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bg1"/>
              </a:buClr>
            </a:pPr>
            <a:r>
              <a:rPr lang="ru-RU" sz="1600" dirty="0" smtClean="0"/>
              <a:t>Снижение деловой активности и инвестиционного спроса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400102" y="1850577"/>
            <a:ext cx="7523404" cy="609398"/>
          </a:xfrm>
          <a:prstGeom prst="rect">
            <a:avLst/>
          </a:prstGeom>
          <a:solidFill>
            <a:srgbClr val="CCECFF"/>
          </a:solidFill>
          <a:ln w="9525">
            <a:solidFill>
              <a:srgbClr val="0052A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bg1"/>
              </a:buClr>
            </a:pPr>
            <a:r>
              <a:rPr lang="ru-RU" sz="1600" dirty="0" smtClean="0"/>
              <a:t>Снижение реальных располагаемых доходов населения и спроса на товары и транспортные услуги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400102" y="2512057"/>
            <a:ext cx="7523404" cy="609398"/>
          </a:xfrm>
          <a:prstGeom prst="rect">
            <a:avLst/>
          </a:prstGeom>
          <a:solidFill>
            <a:srgbClr val="CCECFF"/>
          </a:solidFill>
          <a:ln w="9525">
            <a:solidFill>
              <a:srgbClr val="0052A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bg1"/>
              </a:buClr>
            </a:pPr>
            <a:r>
              <a:rPr lang="ru-RU" sz="1600" dirty="0" smtClean="0"/>
              <a:t>Девальвация национальных валют, рост стоимости кредита и лизинговых платежей для автотранспортного бизнеса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400102" y="3174206"/>
            <a:ext cx="7523404" cy="867930"/>
          </a:xfrm>
          <a:prstGeom prst="rect">
            <a:avLst/>
          </a:prstGeom>
          <a:solidFill>
            <a:srgbClr val="CCECFF"/>
          </a:solidFill>
          <a:ln w="9525">
            <a:solidFill>
              <a:srgbClr val="0052A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bg1"/>
              </a:buClr>
            </a:pPr>
            <a:r>
              <a:rPr lang="ru-RU" sz="1600" dirty="0" smtClean="0"/>
              <a:t>Рост операционных расходов автотранспортного бизнеса (страхование, топливо, утилизационный сбор, дорожные сборы и сборы за ущерб, наносимый инфраструктуре и др.)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41609" y="4866821"/>
            <a:ext cx="2048819" cy="174285"/>
          </a:xfrm>
        </p:spPr>
        <p:txBody>
          <a:bodyPr/>
          <a:lstStyle/>
          <a:p>
            <a:r>
              <a:rPr lang="en-US" dirty="0" err="1" smtClean="0"/>
              <a:t>TransRussia</a:t>
            </a:r>
            <a:r>
              <a:rPr lang="en-US" dirty="0" smtClean="0"/>
              <a:t>-</a:t>
            </a:r>
            <a:r>
              <a:rPr lang="ru-RU" dirty="0" smtClean="0"/>
              <a:t>2017</a:t>
            </a:r>
            <a:endParaRPr lang="en-GB" dirty="0"/>
          </a:p>
        </p:txBody>
      </p:sp>
      <p:sp>
        <p:nvSpPr>
          <p:cNvPr id="21" name="Date Placeholder 2"/>
          <p:cNvSpPr>
            <a:spLocks noGrp="1"/>
          </p:cNvSpPr>
          <p:nvPr>
            <p:ph type="dt" sz="half" idx="10"/>
          </p:nvPr>
        </p:nvSpPr>
        <p:spPr>
          <a:xfrm>
            <a:off x="1830010" y="4866821"/>
            <a:ext cx="1375228" cy="174285"/>
          </a:xfrm>
        </p:spPr>
        <p:txBody>
          <a:bodyPr/>
          <a:lstStyle/>
          <a:p>
            <a:r>
              <a:rPr lang="en-US" dirty="0" smtClean="0"/>
              <a:t>18 April  </a:t>
            </a:r>
            <a:r>
              <a:rPr lang="en-US" noProof="0" dirty="0" smtClean="0"/>
              <a:t>2017</a:t>
            </a:r>
            <a:endParaRPr lang="en-GB" noProof="0" dirty="0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400102" y="4095750"/>
            <a:ext cx="7523404" cy="332912"/>
          </a:xfrm>
          <a:prstGeom prst="rect">
            <a:avLst/>
          </a:prstGeom>
          <a:solidFill>
            <a:srgbClr val="CCECFF"/>
          </a:solidFill>
          <a:ln w="9525">
            <a:solidFill>
              <a:srgbClr val="0052A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bg1"/>
              </a:buClr>
            </a:pPr>
            <a:r>
              <a:rPr lang="ru-RU" sz="1600" dirty="0" smtClean="0"/>
              <a:t>Изменения географии внешнеэкономических и транспортных связей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400102" y="4483582"/>
            <a:ext cx="7523404" cy="332912"/>
          </a:xfrm>
          <a:prstGeom prst="rect">
            <a:avLst/>
          </a:prstGeom>
          <a:solidFill>
            <a:srgbClr val="CCECFF"/>
          </a:solidFill>
          <a:ln w="9525">
            <a:solidFill>
              <a:srgbClr val="0052A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bg1"/>
              </a:buClr>
            </a:pPr>
            <a:r>
              <a:rPr lang="ru-RU" sz="1600" dirty="0" smtClean="0"/>
              <a:t>Уход ряда транспортных компаний с рынка</a:t>
            </a:r>
            <a:endParaRPr lang="en-US" sz="1600" dirty="0">
              <a:solidFill>
                <a:schemeClr val="tx2"/>
              </a:solidFill>
            </a:endParaRPr>
          </a:p>
        </p:txBody>
      </p:sp>
      <p:cxnSp>
        <p:nvCxnSpPr>
          <p:cNvPr id="23" name="Straight Arrow Connector 22"/>
          <p:cNvCxnSpPr>
            <a:endCxn id="10" idx="1"/>
          </p:cNvCxnSpPr>
          <p:nvPr/>
        </p:nvCxnSpPr>
        <p:spPr>
          <a:xfrm>
            <a:off x="570689" y="1200903"/>
            <a:ext cx="82941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70689" y="2049294"/>
            <a:ext cx="82941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70689" y="2697804"/>
            <a:ext cx="82941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70689" y="3378740"/>
            <a:ext cx="82941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70689" y="4241260"/>
            <a:ext cx="82941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70689" y="4630366"/>
            <a:ext cx="82941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70689" y="1588851"/>
            <a:ext cx="82941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234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942945" y="2557593"/>
          <a:ext cx="5103779" cy="2153585"/>
        </p:xfrm>
        <a:graphic>
          <a:graphicData uri="http://schemas.openxmlformats.org/presentationml/2006/ole">
            <p:oleObj spid="_x0000_s1027" name="Chart" r:id="rId4" imgW="8848745" imgH="3733830" progId="Excel.Sheet.8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0247"/>
            <a:ext cx="7628945" cy="648510"/>
          </a:xfrm>
        </p:spPr>
        <p:txBody>
          <a:bodyPr/>
          <a:lstStyle/>
          <a:p>
            <a:r>
              <a:rPr lang="ru-RU" sz="2800" dirty="0" smtClean="0"/>
              <a:t>Автомобильный транспорт в ЕАЭС</a:t>
            </a:r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en-GB" noProof="0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41609" y="4866821"/>
            <a:ext cx="2048819" cy="174285"/>
          </a:xfrm>
        </p:spPr>
        <p:txBody>
          <a:bodyPr/>
          <a:lstStyle/>
          <a:p>
            <a:r>
              <a:rPr lang="en-US" dirty="0" err="1" smtClean="0"/>
              <a:t>TransRussia</a:t>
            </a:r>
            <a:r>
              <a:rPr lang="en-US" dirty="0" smtClean="0"/>
              <a:t>-</a:t>
            </a:r>
            <a:r>
              <a:rPr lang="ru-RU" dirty="0" smtClean="0"/>
              <a:t>2017</a:t>
            </a:r>
            <a:endParaRPr lang="en-GB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1830010" y="4866821"/>
            <a:ext cx="1375228" cy="174285"/>
          </a:xfrm>
        </p:spPr>
        <p:txBody>
          <a:bodyPr/>
          <a:lstStyle/>
          <a:p>
            <a:r>
              <a:rPr lang="en-US" dirty="0" smtClean="0"/>
              <a:t>18 April  </a:t>
            </a:r>
            <a:r>
              <a:rPr lang="en-US" noProof="0" dirty="0" smtClean="0"/>
              <a:t>2017</a:t>
            </a:r>
            <a:endParaRPr lang="en-GB" noProof="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9702" y="667967"/>
          <a:ext cx="4396902" cy="2209726"/>
        </p:xfrm>
        <a:graphic>
          <a:graphicData uri="http://schemas.openxmlformats.org/presentationml/2006/ole">
            <p:oleObj spid="_x0000_s1026" name="Chart" r:id="rId5" imgW="7429466" imgH="3733830" progId="Excel.Sheet.8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4369948" y="667967"/>
            <a:ext cx="3087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0052A4"/>
                </a:solidFill>
              </a:rPr>
              <a:t>Объемы перевезенных грузов автомобильным транспортом в целом по ЕАЭС в 2011-2016 гг. и оценка на 2017 г., млрд. тонн</a:t>
            </a:r>
            <a:endParaRPr lang="en-US" sz="1600" i="1" dirty="0">
              <a:solidFill>
                <a:srgbClr val="0052A4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2417" y="3387739"/>
            <a:ext cx="26978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0052A4"/>
                </a:solidFill>
              </a:rPr>
              <a:t>Средняя дальность перевозки 1 тонны груза автомобильным транспортом в ЕАЭС в 2011-2016 гг., км</a:t>
            </a:r>
            <a:endParaRPr lang="en-US" sz="1600" i="1" dirty="0">
              <a:solidFill>
                <a:srgbClr val="0052A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26604" y="2075234"/>
            <a:ext cx="4520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75000"/>
                  </a:schemeClr>
                </a:solidFill>
              </a:rPr>
              <a:t>Источник: ЕЭК, национальные статистические агентства государств-членов ЕАЭС</a:t>
            </a: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520" y="4588067"/>
            <a:ext cx="56809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75000"/>
                  </a:schemeClr>
                </a:solidFill>
              </a:rPr>
              <a:t>Источник: ЕЭК, национальные статистические агентства государств-членов ЕАЭС</a:t>
            </a: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20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0247"/>
            <a:ext cx="7628945" cy="648510"/>
          </a:xfrm>
        </p:spPr>
        <p:txBody>
          <a:bodyPr/>
          <a:lstStyle/>
          <a:p>
            <a:r>
              <a:rPr lang="ru-RU" sz="2800" dirty="0" smtClean="0"/>
              <a:t>Автомобильный транспорт в ЕАЭС</a:t>
            </a:r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en-GB" noProof="0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41609" y="4866821"/>
            <a:ext cx="2048819" cy="174285"/>
          </a:xfrm>
        </p:spPr>
        <p:txBody>
          <a:bodyPr/>
          <a:lstStyle/>
          <a:p>
            <a:r>
              <a:rPr lang="en-US" dirty="0" err="1" smtClean="0"/>
              <a:t>TransRussia</a:t>
            </a:r>
            <a:r>
              <a:rPr lang="en-US" dirty="0" smtClean="0"/>
              <a:t>-</a:t>
            </a:r>
            <a:r>
              <a:rPr lang="ru-RU" dirty="0" smtClean="0"/>
              <a:t>2017</a:t>
            </a:r>
            <a:endParaRPr lang="en-GB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1830010" y="4866821"/>
            <a:ext cx="1375228" cy="174285"/>
          </a:xfrm>
        </p:spPr>
        <p:txBody>
          <a:bodyPr/>
          <a:lstStyle/>
          <a:p>
            <a:r>
              <a:rPr lang="en-US" dirty="0" smtClean="0"/>
              <a:t>18 April  </a:t>
            </a:r>
            <a:r>
              <a:rPr lang="en-US" noProof="0" dirty="0" smtClean="0"/>
              <a:t>2017</a:t>
            </a:r>
            <a:endParaRPr lang="en-GB" noProof="0" dirty="0"/>
          </a:p>
        </p:txBody>
      </p:sp>
      <p:sp>
        <p:nvSpPr>
          <p:cNvPr id="8" name="Rectangle 7"/>
          <p:cNvSpPr/>
          <p:nvPr/>
        </p:nvSpPr>
        <p:spPr>
          <a:xfrm>
            <a:off x="6433226" y="972766"/>
            <a:ext cx="25612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</a:t>
            </a:r>
            <a:r>
              <a:rPr lang="ru-RU" sz="1600" i="1" dirty="0" smtClean="0">
                <a:solidFill>
                  <a:schemeClr val="tx2"/>
                </a:solidFill>
              </a:rPr>
              <a:t>Удельный вес отдельных государств-членов ЕАЭС в совокупном объеме перевозок грузов автомобильным транспортом, %%</a:t>
            </a:r>
            <a:endParaRPr lang="en-US" sz="1600" i="1" dirty="0">
              <a:solidFill>
                <a:srgbClr val="0052A4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45414" y="3669880"/>
            <a:ext cx="3800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0052A4"/>
                </a:solidFill>
              </a:rPr>
              <a:t>Удельный вес автомобильного транспорта в совокупном объеме перевозок грузов всеми видами транспорта в ЕАЭС в 2016 г., %%</a:t>
            </a:r>
            <a:endParaRPr lang="en-US" sz="1600" i="1" dirty="0">
              <a:solidFill>
                <a:srgbClr val="0052A4"/>
              </a:solidFill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08930" y="528881"/>
          <a:ext cx="3686175" cy="2609850"/>
        </p:xfrm>
        <a:graphic>
          <a:graphicData uri="http://schemas.openxmlformats.org/presentationml/2006/ole">
            <p:oleObj spid="_x0000_s2052" name="Chart" r:id="rId4" imgW="3686234" imgH="2609820" progId="Excel.Sheet.8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3898562" y="528881"/>
          <a:ext cx="2638425" cy="2628900"/>
        </p:xfrm>
        <a:graphic>
          <a:graphicData uri="http://schemas.openxmlformats.org/presentationml/2006/ole">
            <p:oleObj spid="_x0000_s2053" name="Chart" r:id="rId5" imgW="2638388" imgH="2628990" progId="Excel.Sheet.8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1" y="758757"/>
            <a:ext cx="91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0052A4"/>
                </a:solidFill>
              </a:rPr>
              <a:t>2011 г.</a:t>
            </a:r>
            <a:endParaRPr lang="en-US" sz="1600" i="1" dirty="0">
              <a:solidFill>
                <a:srgbClr val="0052A4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95105" y="758757"/>
            <a:ext cx="91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0052A4"/>
                </a:solidFill>
              </a:rPr>
              <a:t>2016 г.</a:t>
            </a:r>
            <a:endParaRPr lang="en-US" sz="1600" i="1" dirty="0">
              <a:solidFill>
                <a:srgbClr val="0052A4"/>
              </a:solidFill>
            </a:endParaRPr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1212715" y="2991445"/>
          <a:ext cx="3694863" cy="1875375"/>
        </p:xfrm>
        <a:graphic>
          <a:graphicData uri="http://schemas.openxmlformats.org/presentationml/2006/ole">
            <p:oleObj spid="_x0000_s2054" name="Chart" r:id="rId6" imgW="5667389" imgH="2876580" progId="Excel.Sheet.8">
              <p:embed/>
            </p:oleObj>
          </a:graphicData>
        </a:graphic>
      </p:graphicFrame>
      <p:sp>
        <p:nvSpPr>
          <p:cNvPr id="16" name="Rectangle 15"/>
          <p:cNvSpPr/>
          <p:nvPr/>
        </p:nvSpPr>
        <p:spPr>
          <a:xfrm>
            <a:off x="0" y="3828179"/>
            <a:ext cx="12127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75000"/>
                  </a:schemeClr>
                </a:solidFill>
              </a:rPr>
              <a:t>Источник: ЕЭК, национальные статистические агентства государств-членов ЕАЭС</a:t>
            </a: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20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0247"/>
            <a:ext cx="7628945" cy="648510"/>
          </a:xfrm>
        </p:spPr>
        <p:txBody>
          <a:bodyPr/>
          <a:lstStyle/>
          <a:p>
            <a:r>
              <a:rPr lang="ru-RU" sz="2800" dirty="0" smtClean="0"/>
              <a:t>Автодорожная сеть ЕАЭС</a:t>
            </a:r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endParaRPr lang="en-GB" noProof="0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41609" y="4866821"/>
            <a:ext cx="2048819" cy="174285"/>
          </a:xfrm>
        </p:spPr>
        <p:txBody>
          <a:bodyPr/>
          <a:lstStyle/>
          <a:p>
            <a:r>
              <a:rPr lang="en-US" dirty="0" err="1" smtClean="0"/>
              <a:t>TransRussia</a:t>
            </a:r>
            <a:r>
              <a:rPr lang="en-US" dirty="0" smtClean="0"/>
              <a:t>-</a:t>
            </a:r>
            <a:r>
              <a:rPr lang="ru-RU" dirty="0" smtClean="0"/>
              <a:t>2017</a:t>
            </a:r>
            <a:endParaRPr lang="en-GB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1830010" y="4866821"/>
            <a:ext cx="1375228" cy="174285"/>
          </a:xfrm>
        </p:spPr>
        <p:txBody>
          <a:bodyPr/>
          <a:lstStyle/>
          <a:p>
            <a:r>
              <a:rPr lang="en-US" dirty="0" smtClean="0"/>
              <a:t>18 April  </a:t>
            </a:r>
            <a:r>
              <a:rPr lang="en-US" noProof="0" dirty="0" smtClean="0"/>
              <a:t>2017</a:t>
            </a:r>
            <a:endParaRPr lang="en-GB" noProof="0" dirty="0"/>
          </a:p>
        </p:txBody>
      </p:sp>
      <p:sp>
        <p:nvSpPr>
          <p:cNvPr id="8" name="Rectangle 7"/>
          <p:cNvSpPr/>
          <p:nvPr/>
        </p:nvSpPr>
        <p:spPr>
          <a:xfrm>
            <a:off x="5001243" y="667967"/>
            <a:ext cx="36891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0052A4"/>
                </a:solidFill>
              </a:rPr>
              <a:t>Грузонапряженность автодорожной сети государств-членов ЕАЭС в 2016 г., млн тонно-км на 1 км дорог общего пользования</a:t>
            </a:r>
            <a:endParaRPr lang="en-US" sz="1600" i="1" dirty="0">
              <a:solidFill>
                <a:srgbClr val="0052A4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2417" y="3387739"/>
            <a:ext cx="26978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0052A4"/>
                </a:solidFill>
              </a:rPr>
              <a:t>Плотность автодорожной сети ЕАЭС в 2016 г., км / 1000 кв. км территории</a:t>
            </a:r>
            <a:endParaRPr lang="en-US" sz="1600" i="1" dirty="0">
              <a:solidFill>
                <a:srgbClr val="0052A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1242" y="2075234"/>
            <a:ext cx="4045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75000"/>
                  </a:schemeClr>
                </a:solidFill>
              </a:rPr>
              <a:t>Источник: ЕЭК, национальные статистические агентства государств-членов ЕАЭС</a:t>
            </a: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520" y="4588067"/>
            <a:ext cx="56809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75000"/>
                  </a:schemeClr>
                </a:solidFill>
              </a:rPr>
              <a:t>Источник: ЕЭК, национальные статистические агентства государств-членов ЕАЭС</a:t>
            </a: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16733" y="667967"/>
          <a:ext cx="4884510" cy="2444884"/>
        </p:xfrm>
        <a:graphic>
          <a:graphicData uri="http://schemas.openxmlformats.org/presentationml/2006/ole">
            <p:oleObj spid="_x0000_s3076" name="Chart" r:id="rId4" imgW="8848745" imgH="4429080" progId="Excel.Sheet.8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4285286" y="2970179"/>
          <a:ext cx="4712646" cy="1864109"/>
        </p:xfrm>
        <a:graphic>
          <a:graphicData uri="http://schemas.openxmlformats.org/presentationml/2006/ole">
            <p:oleObj spid="_x0000_s3077" name="Chart" r:id="rId5" imgW="6286534" imgH="2590920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5020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0247"/>
            <a:ext cx="7628945" cy="648510"/>
          </a:xfrm>
        </p:spPr>
        <p:txBody>
          <a:bodyPr/>
          <a:lstStyle/>
          <a:p>
            <a:r>
              <a:rPr lang="ru-RU" sz="2800" dirty="0" smtClean="0"/>
              <a:t>Международные автомобильные перевозки грузов в ЕАЭС</a:t>
            </a:r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dirty="0" smtClean="0"/>
              <a:t>6</a:t>
            </a:r>
            <a:endParaRPr lang="en-GB" noProof="0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41609" y="4866821"/>
            <a:ext cx="2048819" cy="174285"/>
          </a:xfrm>
        </p:spPr>
        <p:txBody>
          <a:bodyPr/>
          <a:lstStyle/>
          <a:p>
            <a:r>
              <a:rPr lang="en-US" dirty="0" err="1" smtClean="0"/>
              <a:t>TransRussia</a:t>
            </a:r>
            <a:r>
              <a:rPr lang="en-US" dirty="0" smtClean="0"/>
              <a:t>-</a:t>
            </a:r>
            <a:r>
              <a:rPr lang="ru-RU" dirty="0" smtClean="0"/>
              <a:t>2017</a:t>
            </a:r>
            <a:endParaRPr lang="en-GB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1830010" y="4866821"/>
            <a:ext cx="1375228" cy="174285"/>
          </a:xfrm>
        </p:spPr>
        <p:txBody>
          <a:bodyPr/>
          <a:lstStyle/>
          <a:p>
            <a:r>
              <a:rPr lang="en-US" dirty="0" smtClean="0"/>
              <a:t>18 April  </a:t>
            </a:r>
            <a:r>
              <a:rPr lang="en-US" noProof="0" dirty="0" smtClean="0"/>
              <a:t>2017</a:t>
            </a:r>
            <a:endParaRPr lang="en-GB" noProof="0" dirty="0"/>
          </a:p>
        </p:txBody>
      </p:sp>
      <p:sp>
        <p:nvSpPr>
          <p:cNvPr id="10" name="Rectangle 9"/>
          <p:cNvSpPr/>
          <p:nvPr/>
        </p:nvSpPr>
        <p:spPr>
          <a:xfrm>
            <a:off x="82907" y="3584590"/>
            <a:ext cx="48003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0052A4"/>
                </a:solidFill>
              </a:rPr>
              <a:t>Динамика международных автомобильных перевозок грузов между государствами-членами ЕАЭС в 2011-2015 гг., млн. тонн</a:t>
            </a:r>
            <a:endParaRPr lang="en-US" sz="1600" i="1" dirty="0">
              <a:solidFill>
                <a:srgbClr val="0052A4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906" y="4415587"/>
            <a:ext cx="70312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75000"/>
                  </a:schemeClr>
                </a:solidFill>
              </a:rPr>
              <a:t>Источники: ЕЭК, Ространснадзор, АСМАП России, ФГБУ «НЦКТП Минтранса России», Комитет государственных доходов Министерства финансов Республики Казахстан, экспертные оценки</a:t>
            </a: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79014"/>
            <a:ext cx="5133308" cy="269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5112883" y="1095983"/>
          <a:ext cx="3886690" cy="2574587"/>
        </p:xfrm>
        <a:graphic>
          <a:graphicData uri="http://schemas.openxmlformats.org/presentationml/2006/ole">
            <p:oleObj spid="_x0000_s4101" name="Chart" r:id="rId5" imgW="6715235" imgH="4448250" progId="Excel.Sheet.8">
              <p:embed/>
            </p:oleObj>
          </a:graphicData>
        </a:graphic>
      </p:graphicFrame>
      <p:sp>
        <p:nvSpPr>
          <p:cNvPr id="15" name="Rectangle 14"/>
          <p:cNvSpPr/>
          <p:nvPr/>
        </p:nvSpPr>
        <p:spPr>
          <a:xfrm>
            <a:off x="4883284" y="3584590"/>
            <a:ext cx="42607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0052A4"/>
                </a:solidFill>
              </a:rPr>
              <a:t>Основные направления международных автомобильных перевозок грузов внутри ЕАЭС в 2015 г., %%</a:t>
            </a:r>
            <a:endParaRPr lang="en-US" sz="1600" i="1" dirty="0">
              <a:solidFill>
                <a:srgbClr val="0052A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20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0247"/>
            <a:ext cx="7628945" cy="648510"/>
          </a:xfrm>
        </p:spPr>
        <p:txBody>
          <a:bodyPr/>
          <a:lstStyle/>
          <a:p>
            <a:r>
              <a:rPr lang="ru-RU" sz="2800" dirty="0" smtClean="0"/>
              <a:t>Международные автомобильные перевозки грузов в Российской Федерации </a:t>
            </a:r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endParaRPr lang="en-GB" noProof="0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41609" y="4866821"/>
            <a:ext cx="2048819" cy="174285"/>
          </a:xfrm>
        </p:spPr>
        <p:txBody>
          <a:bodyPr/>
          <a:lstStyle/>
          <a:p>
            <a:r>
              <a:rPr lang="en-US" dirty="0" err="1" smtClean="0"/>
              <a:t>TransRussia</a:t>
            </a:r>
            <a:r>
              <a:rPr lang="en-US" dirty="0" smtClean="0"/>
              <a:t>-</a:t>
            </a:r>
            <a:r>
              <a:rPr lang="ru-RU" dirty="0" smtClean="0"/>
              <a:t>2017</a:t>
            </a:r>
            <a:endParaRPr lang="en-GB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1830010" y="4866821"/>
            <a:ext cx="1375228" cy="174285"/>
          </a:xfrm>
        </p:spPr>
        <p:txBody>
          <a:bodyPr/>
          <a:lstStyle/>
          <a:p>
            <a:r>
              <a:rPr lang="en-US" dirty="0" smtClean="0"/>
              <a:t>18 April  </a:t>
            </a:r>
            <a:r>
              <a:rPr lang="en-US" noProof="0" dirty="0" smtClean="0"/>
              <a:t>2017</a:t>
            </a:r>
            <a:endParaRPr lang="en-GB" noProof="0" dirty="0"/>
          </a:p>
        </p:txBody>
      </p:sp>
      <p:sp>
        <p:nvSpPr>
          <p:cNvPr id="10" name="Rectangle 9"/>
          <p:cNvSpPr/>
          <p:nvPr/>
        </p:nvSpPr>
        <p:spPr>
          <a:xfrm>
            <a:off x="82907" y="3789603"/>
            <a:ext cx="45344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0052A4"/>
                </a:solidFill>
              </a:rPr>
              <a:t>Динамика международных автомобильных перевозок грузов между Россией и зарубежными странами за пределами ЕАЭС в 2014-2016 гг., млн. тонн</a:t>
            </a:r>
            <a:endParaRPr lang="en-US" sz="1600" i="1" dirty="0">
              <a:solidFill>
                <a:srgbClr val="0052A4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83436" y="4620600"/>
            <a:ext cx="19339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75000"/>
                  </a:schemeClr>
                </a:solidFill>
              </a:rPr>
              <a:t>Источник: АСМАП России</a:t>
            </a: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14672" y="3631660"/>
            <a:ext cx="44293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0052A4"/>
                </a:solidFill>
              </a:rPr>
              <a:t>Объем международных автоперевозок грузов между Россией и государствами-членами ЕАЭС в сравнении с объемом перевозок между Россией и третьими странами в 2016 г., млн. тонн</a:t>
            </a:r>
            <a:endParaRPr lang="en-US" sz="1600" i="1" dirty="0">
              <a:solidFill>
                <a:srgbClr val="0052A4"/>
              </a:solidFill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0" y="1018162"/>
          <a:ext cx="4293140" cy="2867363"/>
        </p:xfrm>
        <a:graphic>
          <a:graphicData uri="http://schemas.openxmlformats.org/presentationml/2006/ole">
            <p:oleObj spid="_x0000_s5123" name="Chart" r:id="rId4" imgW="6791412" imgH="4619700" progId="Excel.Sheet.8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5161214" y="1018162"/>
          <a:ext cx="3120267" cy="2740699"/>
        </p:xfrm>
        <a:graphic>
          <a:graphicData uri="http://schemas.openxmlformats.org/presentationml/2006/ole">
            <p:oleObj spid="_x0000_s5124" name="Chart" r:id="rId5" imgW="5324590" imgH="4676670" progId="Excel.Sheet.8">
              <p:embed/>
            </p:oleObj>
          </a:graphicData>
        </a:graphic>
      </p:graphicFrame>
      <p:sp>
        <p:nvSpPr>
          <p:cNvPr id="16" name="Rectangle 15"/>
          <p:cNvSpPr/>
          <p:nvPr/>
        </p:nvSpPr>
        <p:spPr>
          <a:xfrm>
            <a:off x="8165809" y="3416216"/>
            <a:ext cx="8099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*) Оценка</a:t>
            </a:r>
            <a:endParaRPr lang="en-US" sz="800" dirty="0"/>
          </a:p>
        </p:txBody>
      </p:sp>
    </p:spTree>
    <p:extLst>
      <p:ext uri="{BB962C8B-B14F-4D97-AF65-F5344CB8AC3E}">
        <p14:creationId xmlns="" xmlns:p14="http://schemas.microsoft.com/office/powerpoint/2010/main" val="25020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0247"/>
            <a:ext cx="7628945" cy="648510"/>
          </a:xfrm>
        </p:spPr>
        <p:txBody>
          <a:bodyPr/>
          <a:lstStyle/>
          <a:p>
            <a:r>
              <a:rPr lang="ru-RU" sz="2800" dirty="0" smtClean="0"/>
              <a:t>Международные автомобильные перевозки грузов в Республике Беларусь</a:t>
            </a:r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8</a:t>
            </a:r>
            <a:endParaRPr lang="en-GB" noProof="0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41609" y="4866821"/>
            <a:ext cx="2048819" cy="174285"/>
          </a:xfrm>
        </p:spPr>
        <p:txBody>
          <a:bodyPr/>
          <a:lstStyle/>
          <a:p>
            <a:r>
              <a:rPr lang="en-US" dirty="0" err="1" smtClean="0"/>
              <a:t>TransRussia</a:t>
            </a:r>
            <a:r>
              <a:rPr lang="en-US" dirty="0" smtClean="0"/>
              <a:t>-</a:t>
            </a:r>
            <a:r>
              <a:rPr lang="ru-RU" dirty="0" smtClean="0"/>
              <a:t>2017</a:t>
            </a:r>
            <a:endParaRPr lang="en-GB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1830010" y="4866821"/>
            <a:ext cx="1375228" cy="174285"/>
          </a:xfrm>
        </p:spPr>
        <p:txBody>
          <a:bodyPr/>
          <a:lstStyle/>
          <a:p>
            <a:r>
              <a:rPr lang="en-US" dirty="0" smtClean="0"/>
              <a:t>18 April  </a:t>
            </a:r>
            <a:r>
              <a:rPr lang="en-US" noProof="0" dirty="0" smtClean="0"/>
              <a:t>2017</a:t>
            </a:r>
            <a:endParaRPr lang="en-GB" noProof="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210" y="1038722"/>
            <a:ext cx="4004962" cy="382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513" y="901148"/>
            <a:ext cx="2301247" cy="385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267200" y="4374379"/>
            <a:ext cx="18223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75000"/>
                  </a:schemeClr>
                </a:solidFill>
              </a:rPr>
              <a:t>Источник</a:t>
            </a:r>
            <a:r>
              <a:rPr lang="ru-RU" sz="1000" dirty="0" smtClean="0">
                <a:solidFill>
                  <a:schemeClr val="bg2">
                    <a:lumMod val="75000"/>
                  </a:schemeClr>
                </a:solidFill>
              </a:rPr>
              <a:t>и</a:t>
            </a:r>
            <a:r>
              <a:rPr lang="ru-RU" sz="1000" dirty="0" smtClean="0">
                <a:solidFill>
                  <a:schemeClr val="bg2">
                    <a:lumMod val="75000"/>
                  </a:schemeClr>
                </a:solidFill>
              </a:rPr>
              <a:t>: БАМЭ, БАМАП</a:t>
            </a: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20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4620600"/>
            <a:ext cx="57458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75000"/>
                  </a:schemeClr>
                </a:solidFill>
              </a:rPr>
              <a:t>Источник: Комитет государственных доходов Министерства финансов Республики Казахстан</a:t>
            </a: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0247"/>
            <a:ext cx="7628945" cy="648510"/>
          </a:xfrm>
        </p:spPr>
        <p:txBody>
          <a:bodyPr/>
          <a:lstStyle/>
          <a:p>
            <a:r>
              <a:rPr lang="ru-RU" sz="2800" dirty="0" smtClean="0"/>
              <a:t>Международные автомобильные перевозки грузов в Республике Казахстан</a:t>
            </a:r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en-GB" noProof="0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41609" y="4866821"/>
            <a:ext cx="2048819" cy="174285"/>
          </a:xfrm>
        </p:spPr>
        <p:txBody>
          <a:bodyPr/>
          <a:lstStyle/>
          <a:p>
            <a:r>
              <a:rPr lang="en-US" dirty="0" err="1" smtClean="0"/>
              <a:t>TransRussia</a:t>
            </a:r>
            <a:r>
              <a:rPr lang="en-US" dirty="0" smtClean="0"/>
              <a:t>-</a:t>
            </a:r>
            <a:r>
              <a:rPr lang="ru-RU" dirty="0" smtClean="0"/>
              <a:t>2017</a:t>
            </a:r>
            <a:endParaRPr lang="en-GB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1830010" y="4866821"/>
            <a:ext cx="1375228" cy="174285"/>
          </a:xfrm>
        </p:spPr>
        <p:txBody>
          <a:bodyPr/>
          <a:lstStyle/>
          <a:p>
            <a:r>
              <a:rPr lang="en-US" dirty="0" smtClean="0"/>
              <a:t>18 April  </a:t>
            </a:r>
            <a:r>
              <a:rPr lang="en-US" noProof="0" dirty="0" smtClean="0"/>
              <a:t>2017</a:t>
            </a:r>
            <a:endParaRPr lang="en-GB" noProof="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907" y="1016294"/>
            <a:ext cx="526097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375" y="3819728"/>
            <a:ext cx="53385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0052A4"/>
                </a:solidFill>
              </a:rPr>
              <a:t>Динамика автомобильных перевозок экспортно-импортных грузов между Республикой Казахстан и странами Европы в 2011-2016 гг., тыс. тонн</a:t>
            </a:r>
            <a:endParaRPr lang="en-US" sz="1600" i="1" dirty="0">
              <a:solidFill>
                <a:srgbClr val="0052A4"/>
              </a:solidFill>
            </a:endParaRP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5572449" y="1134893"/>
          <a:ext cx="3327143" cy="2522708"/>
        </p:xfrm>
        <a:graphic>
          <a:graphicData uri="http://schemas.openxmlformats.org/presentationml/2006/ole">
            <p:oleObj spid="_x0000_s7172" name="Chart" r:id="rId5" imgW="4924523" imgH="3733830" progId="Excel.Sheet.8">
              <p:embed/>
            </p:oleObj>
          </a:graphicData>
        </a:graphic>
      </p:graphicFrame>
      <p:sp>
        <p:nvSpPr>
          <p:cNvPr id="15" name="Rectangle 14"/>
          <p:cNvSpPr/>
          <p:nvPr/>
        </p:nvSpPr>
        <p:spPr>
          <a:xfrm>
            <a:off x="5447644" y="3543382"/>
            <a:ext cx="36963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0052A4"/>
                </a:solidFill>
              </a:rPr>
              <a:t>Географическая структура автомобильных перевозок импортных грузов в Республику Казахстан в 2015 г., тыс. тонн и %</a:t>
            </a:r>
            <a:endParaRPr lang="en-US" sz="1600" i="1" dirty="0">
              <a:solidFill>
                <a:srgbClr val="0052A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20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U_template_16-9_v1.3">
  <a:themeElements>
    <a:clrScheme name="IRU">
      <a:dk1>
        <a:srgbClr val="323232"/>
      </a:dk1>
      <a:lt1>
        <a:srgbClr val="FFFFFF"/>
      </a:lt1>
      <a:dk2>
        <a:srgbClr val="0052A4"/>
      </a:dk2>
      <a:lt2>
        <a:srgbClr val="F0F0F0"/>
      </a:lt2>
      <a:accent1>
        <a:srgbClr val="FFD600"/>
      </a:accent1>
      <a:accent2>
        <a:srgbClr val="40C8F4"/>
      </a:accent2>
      <a:accent3>
        <a:srgbClr val="00B5F0"/>
      </a:accent3>
      <a:accent4>
        <a:srgbClr val="3399FF"/>
      </a:accent4>
      <a:accent5>
        <a:srgbClr val="0052A4"/>
      </a:accent5>
      <a:accent6>
        <a:srgbClr val="323232"/>
      </a:accent6>
      <a:hlink>
        <a:srgbClr val="0052A4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IRU_template_16-9_v1.3.potx</Template>
  <TotalTime>5439</TotalTime>
  <Words>650</Words>
  <Application>Microsoft Office PowerPoint</Application>
  <PresentationFormat>On-screen Show (16:9)</PresentationFormat>
  <Paragraphs>102</Paragraphs>
  <Slides>13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IRU_template_16-9_v1.3</vt:lpstr>
      <vt:lpstr>Chart</vt:lpstr>
      <vt:lpstr>ОБЗОР СОВРЕМЕННОГО СОСТОЯНИЯ И ПЕРСПЕКТИВ РАЗВИТИЯ РЫНКА МЕЖДУНАРОДНЫХ АВТОМОБИЛЬНЫХ ПЕРЕВОЗОК НА ЕВРАЗИЙСКОМ ПРОСТРАНСТВЕ</vt:lpstr>
      <vt:lpstr>Факторы развития автомобильного транспорта в ЕАЭС в 2015-2016 гг.</vt:lpstr>
      <vt:lpstr>Автомобильный транспорт в ЕАЭС</vt:lpstr>
      <vt:lpstr>Автомобильный транспорт в ЕАЭС</vt:lpstr>
      <vt:lpstr>Автодорожная сеть ЕАЭС</vt:lpstr>
      <vt:lpstr>Международные автомобильные перевозки грузов в ЕАЭС</vt:lpstr>
      <vt:lpstr>Международные автомобильные перевозки грузов в Российской Федерации </vt:lpstr>
      <vt:lpstr>Международные автомобильные перевозки грузов в Республике Беларусь</vt:lpstr>
      <vt:lpstr>Международные автомобильные перевозки грузов в Республике Казахстан</vt:lpstr>
      <vt:lpstr>Транспорт будущего. Тенденции</vt:lpstr>
      <vt:lpstr>21 век против века 19-го</vt:lpstr>
      <vt:lpstr>Перспективы развития автомобильных перевозок  грузов в ЕАЭС</vt:lpstr>
      <vt:lpstr>Slide 13</vt:lpstr>
    </vt:vector>
  </TitlesOfParts>
  <Company>IRU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Zaboev</dc:creator>
  <cp:lastModifiedBy>azaboev</cp:lastModifiedBy>
  <cp:revision>443</cp:revision>
  <dcterms:created xsi:type="dcterms:W3CDTF">2016-03-18T11:55:30Z</dcterms:created>
  <dcterms:modified xsi:type="dcterms:W3CDTF">2017-04-18T16:47:57Z</dcterms:modified>
</cp:coreProperties>
</file>