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71" r:id="rId2"/>
    <p:sldId id="261" r:id="rId3"/>
    <p:sldId id="260" r:id="rId4"/>
    <p:sldId id="263" r:id="rId5"/>
    <p:sldId id="274" r:id="rId6"/>
    <p:sldId id="282" r:id="rId7"/>
    <p:sldId id="279" r:id="rId8"/>
    <p:sldId id="283" r:id="rId9"/>
    <p:sldId id="266" r:id="rId10"/>
    <p:sldId id="288" r:id="rId11"/>
    <p:sldId id="285" r:id="rId12"/>
    <p:sldId id="286" r:id="rId13"/>
    <p:sldId id="278" r:id="rId14"/>
    <p:sldId id="275" r:id="rId1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  <a:srgbClr val="0000CC"/>
    <a:srgbClr val="000000"/>
    <a:srgbClr val="FF00FF"/>
    <a:srgbClr val="000066"/>
    <a:srgbClr val="6600CC"/>
    <a:srgbClr val="FF5050"/>
    <a:srgbClr val="3333FF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6" autoAdjust="0"/>
    <p:restoredTop sz="94660"/>
  </p:normalViewPr>
  <p:slideViewPr>
    <p:cSldViewPr>
      <p:cViewPr>
        <p:scale>
          <a:sx n="80" d="100"/>
          <a:sy n="80" d="100"/>
        </p:scale>
        <p:origin x="-352" y="-10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udantseva\Documents\&#1052;&#1086;&#1085;&#1080;&#1090;&#1086;&#1088;&#1080;&#1085;&#1075;&#1080;%20%20(&#1086;&#1073;&#1097;)\2017\&#1044;&#1083;&#1103;%20&#1087;&#1088;&#1077;&#1079;&#1077;&#1085;&#1090;&#1072;&#1094;&#1080;&#1080;%20&#1055;.&#1060;.%20&#1085;&#1072;%20&#1050;&#1086;&#1086;&#1088;&#1076;%20&#1089;&#1086;&#1074;&#1077;&#1090;&#1077;,%2017.03.2017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udantseva\Documents\&#1052;&#1086;&#1085;&#1080;&#1090;&#1086;&#1088;&#1080;&#1085;&#1075;&#1080;%20%20(&#1086;&#1073;&#1097;)\2017\&#1044;&#1083;&#1103;%20&#1087;&#1088;&#1077;&#1079;&#1077;&#1085;&#1090;&#1072;&#1094;&#1080;&#1080;%20&#1085;&#1072;%20&#1058;&#1088;&#1072;&#1085;&#1089;%20&#1056;&#1086;&#1089;&#1089;&#1080;&#1080;%2018.04.2017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udantseva\Documents\&#1052;&#1086;&#1085;&#1080;&#1090;&#1086;&#1088;&#1080;&#1085;&#1075;&#1080;%20%20(&#1086;&#1073;&#1097;)\2017\&#1044;&#1083;&#1103;%20&#1087;&#1088;&#1077;&#1079;&#1077;&#1085;&#1090;&#1072;&#1094;&#1080;&#1080;%20&#1085;&#1072;%20&#1058;&#1088;&#1072;&#1085;&#1089;%20&#1056;&#1086;&#1089;&#1089;&#1080;&#1080;%2018.04.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597701149425289"/>
          <c:y val="0.0346439681305252"/>
          <c:w val="0.913408513590974"/>
          <c:h val="0.9307120637389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Лист1!$A$7</c:f>
              <c:strCache>
                <c:ptCount val="1"/>
                <c:pt idx="0">
                  <c:v>Российские перевозчики</c:v>
                </c:pt>
              </c:strCache>
            </c:strRef>
          </c:tx>
          <c:spPr>
            <a:solidFill>
              <a:srgbClr val="0000FF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600">
                    <a:solidFill>
                      <a:srgbClr val="0000FF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Лист1!$B$7:$D$7</c:f>
              <c:numCache>
                <c:formatCode>0.0%</c:formatCode>
                <c:ptCount val="3"/>
                <c:pt idx="0">
                  <c:v>0.016</c:v>
                </c:pt>
                <c:pt idx="1">
                  <c:v>0.102</c:v>
                </c:pt>
                <c:pt idx="2">
                  <c:v>0.216</c:v>
                </c:pt>
              </c:numCache>
            </c:numRef>
          </c:val>
        </c:ser>
        <c:ser>
          <c:idx val="1"/>
          <c:order val="1"/>
          <c:tx>
            <c:strRef>
              <c:f>Лист1!$A$8</c:f>
              <c:strCache>
                <c:ptCount val="1"/>
                <c:pt idx="0">
                  <c:v>Иностранные перевозчики</c:v>
                </c:pt>
              </c:strCache>
            </c:strRef>
          </c:tx>
          <c:spPr>
            <a:solidFill>
              <a:srgbClr val="990099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600">
                    <a:solidFill>
                      <a:srgbClr val="0000FF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Лист1!$B$8:$D$8</c:f>
              <c:numCache>
                <c:formatCode>0.0%</c:formatCode>
                <c:ptCount val="3"/>
                <c:pt idx="0">
                  <c:v>-0.025</c:v>
                </c:pt>
                <c:pt idx="1">
                  <c:v>0.041</c:v>
                </c:pt>
                <c:pt idx="2">
                  <c:v>0.131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2"/>
        <c:axId val="-2103948792"/>
        <c:axId val="-2103945848"/>
      </c:barChart>
      <c:catAx>
        <c:axId val="-2103948792"/>
        <c:scaling>
          <c:orientation val="minMax"/>
        </c:scaling>
        <c:delete val="0"/>
        <c:axPos val="b"/>
        <c:majorTickMark val="none"/>
        <c:minorTickMark val="none"/>
        <c:tickLblPos val="none"/>
        <c:crossAx val="-2103945848"/>
        <c:crosses val="autoZero"/>
        <c:auto val="1"/>
        <c:lblAlgn val="ctr"/>
        <c:lblOffset val="100"/>
        <c:noMultiLvlLbl val="0"/>
      </c:catAx>
      <c:valAx>
        <c:axId val="-2103945848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one"/>
        <c:crossAx val="-2103948792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b="1">
          <a:solidFill>
            <a:srgbClr val="0000CC"/>
          </a:solidFill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2">
            <a:lumMod val="90000"/>
          </a:schemeClr>
        </a:solidFill>
      </c:spPr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.00452228954617577"/>
                  <c:y val="0.2242137413159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105518902458132"/>
                  <c:y val="0.249477012807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075371492436263"/>
                  <c:y val="0.1768446410379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0075371492436263"/>
                  <c:y val="0.1200017207043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00452228954617578"/>
                  <c:y val="0.116843780685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.00961265462432011"/>
                  <c:y val="0.09485531785909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00810536980749741"/>
                  <c:y val="-0.009356725146198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.00607902735562312"/>
                  <c:y val="0.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0121580547112462"/>
                  <c:y val="0.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0000CC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Лист1!$S$5:$S$10</c:f>
              <c:strCache>
                <c:ptCount val="6"/>
                <c:pt idx="0">
                  <c:v>Финляндия</c:v>
                </c:pt>
                <c:pt idx="1">
                  <c:v>Польша</c:v>
                </c:pt>
                <c:pt idx="2">
                  <c:v>Литва</c:v>
                </c:pt>
                <c:pt idx="3">
                  <c:v>Германия</c:v>
                </c:pt>
                <c:pt idx="4">
                  <c:v>Латвия</c:v>
                </c:pt>
                <c:pt idx="5">
                  <c:v>Эстония</c:v>
                </c:pt>
              </c:strCache>
            </c:strRef>
          </c:cat>
          <c:val>
            <c:numRef>
              <c:f>Лист1!$T$5:$T$10</c:f>
              <c:numCache>
                <c:formatCode>0%</c:formatCode>
                <c:ptCount val="6"/>
                <c:pt idx="0">
                  <c:v>0.166245397851078</c:v>
                </c:pt>
                <c:pt idx="1">
                  <c:v>0.156979487564806</c:v>
                </c:pt>
                <c:pt idx="2">
                  <c:v>0.118644526260425</c:v>
                </c:pt>
                <c:pt idx="3">
                  <c:v>0.0735742730483132</c:v>
                </c:pt>
                <c:pt idx="4">
                  <c:v>0.0566744308362762</c:v>
                </c:pt>
                <c:pt idx="5">
                  <c:v>0.0442467503193328</c:v>
                </c:pt>
              </c:numCache>
            </c:numRef>
          </c:val>
        </c:ser>
        <c:ser>
          <c:idx val="1"/>
          <c:order val="1"/>
          <c:spPr>
            <a:solidFill>
              <a:srgbClr val="660066"/>
            </a:solidFill>
          </c:spPr>
          <c:invertIfNegative val="0"/>
          <c:dLbls>
            <c:dLbl>
              <c:idx val="0"/>
              <c:layout>
                <c:manualLayout>
                  <c:x val="0.0075371492436263"/>
                  <c:y val="0.2747407816125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136655044026447"/>
                  <c:y val="0.1957922811491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0612835515901842"/>
                  <c:y val="0.1326334807784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0031134954615679"/>
                  <c:y val="0.1357914207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00914321485646895"/>
                  <c:y val="0.116843780685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.00612835515901842"/>
                  <c:y val="0.1011711978961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0101317122593718"/>
                  <c:y val="0.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.0121580547112462"/>
                  <c:y val="0.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0121580547112462"/>
                  <c:y val="0.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Лист1!$S$5:$S$10</c:f>
              <c:strCache>
                <c:ptCount val="6"/>
                <c:pt idx="0">
                  <c:v>Финляндия</c:v>
                </c:pt>
                <c:pt idx="1">
                  <c:v>Польша</c:v>
                </c:pt>
                <c:pt idx="2">
                  <c:v>Литва</c:v>
                </c:pt>
                <c:pt idx="3">
                  <c:v>Германия</c:v>
                </c:pt>
                <c:pt idx="4">
                  <c:v>Латвия</c:v>
                </c:pt>
                <c:pt idx="5">
                  <c:v>Эстония</c:v>
                </c:pt>
              </c:strCache>
            </c:strRef>
          </c:cat>
          <c:val>
            <c:numRef>
              <c:f>Лист1!$U$5:$U$10</c:f>
              <c:numCache>
                <c:formatCode>0%</c:formatCode>
                <c:ptCount val="6"/>
                <c:pt idx="0">
                  <c:v>0.164957627900966</c:v>
                </c:pt>
                <c:pt idx="1">
                  <c:v>0.113309824049628</c:v>
                </c:pt>
                <c:pt idx="2">
                  <c:v>0.0829200745896647</c:v>
                </c:pt>
                <c:pt idx="3">
                  <c:v>0.0839724535199307</c:v>
                </c:pt>
                <c:pt idx="4">
                  <c:v>0.0458874139172499</c:v>
                </c:pt>
                <c:pt idx="5">
                  <c:v>0.0408766131861234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shape val="cylinder"/>
        <c:axId val="-2104121528"/>
        <c:axId val="-2103924952"/>
        <c:axId val="0"/>
      </c:bar3DChart>
      <c:catAx>
        <c:axId val="-2104121528"/>
        <c:scaling>
          <c:orientation val="minMax"/>
        </c:scaling>
        <c:delete val="0"/>
        <c:axPos val="b"/>
        <c:majorTickMark val="out"/>
        <c:minorTickMark val="none"/>
        <c:tickLblPos val="nextTo"/>
        <c:crossAx val="-2103924952"/>
        <c:crosses val="autoZero"/>
        <c:auto val="1"/>
        <c:lblAlgn val="ctr"/>
        <c:lblOffset val="100"/>
        <c:noMultiLvlLbl val="0"/>
      </c:catAx>
      <c:valAx>
        <c:axId val="-210392495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-2104121528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00" b="1">
          <a:solidFill>
            <a:srgbClr val="0000CC"/>
          </a:solidFill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accent1">
            <a:lumMod val="20000"/>
            <a:lumOff val="80000"/>
          </a:schemeClr>
        </a:solidFill>
      </c:spPr>
    </c:floor>
    <c:sideWall>
      <c:thickness val="0"/>
      <c:spPr>
        <a:solidFill>
          <a:schemeClr val="accent5">
            <a:lumMod val="20000"/>
            <a:lumOff val="80000"/>
          </a:schemeClr>
        </a:solidFill>
      </c:spPr>
    </c:sideWall>
    <c:backWall>
      <c:thickness val="0"/>
      <c:spPr>
        <a:solidFill>
          <a:schemeClr val="accent5">
            <a:lumMod val="20000"/>
            <a:lumOff val="80000"/>
          </a:schemeClr>
        </a:soli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FF5050"/>
            </a:solidFill>
          </c:spPr>
          <c:invertIfNegative val="0"/>
          <c:dLbls>
            <c:dLbl>
              <c:idx val="0"/>
              <c:layout>
                <c:manualLayout>
                  <c:x val="-0.00172911070883192"/>
                  <c:y val="-0.017418400963361"/>
                </c:manualLayout>
              </c:layout>
              <c:tx>
                <c:rich>
                  <a:bodyPr/>
                  <a:lstStyle/>
                  <a:p>
                    <a:r>
                      <a:rPr lang="ru-RU" sz="1400" b="1">
                        <a:solidFill>
                          <a:srgbClr val="0000CC"/>
                        </a:solidFill>
                        <a:latin typeface="Arial" pitchFamily="34" charset="0"/>
                        <a:cs typeface="Arial" pitchFamily="34" charset="0"/>
                      </a:rPr>
                      <a:t>1</a:t>
                    </a:r>
                    <a:r>
                      <a:rPr lang="ru-RU"/>
                      <a:t> 646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"/>
                  <c:y val="-0.02090208115603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076682301000372"/>
                  <c:y val="-0.02850081271848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00172911070883192"/>
                  <c:y val="-0.0174184009633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00345822141766383"/>
                  <c:y val="-0.03832048211939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rgbClr val="0000CC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Лист1!$A$208:$A$212</c:f>
              <c:strCache>
                <c:ptCount val="5"/>
                <c:pt idx="0">
                  <c:v>Китай</c:v>
                </c:pt>
                <c:pt idx="1">
                  <c:v>Армения</c:v>
                </c:pt>
                <c:pt idx="2">
                  <c:v>Азербайджан</c:v>
                </c:pt>
                <c:pt idx="3">
                  <c:v>Сербия</c:v>
                </c:pt>
                <c:pt idx="4">
                  <c:v>Грузия</c:v>
                </c:pt>
              </c:strCache>
            </c:strRef>
          </c:cat>
          <c:val>
            <c:numRef>
              <c:f>Лист1!$B$208:$B$212</c:f>
              <c:numCache>
                <c:formatCode>#,##0</c:formatCode>
                <c:ptCount val="5"/>
                <c:pt idx="0">
                  <c:v>1100.0</c:v>
                </c:pt>
                <c:pt idx="1">
                  <c:v>188.3</c:v>
                </c:pt>
                <c:pt idx="2">
                  <c:v>308.2999999999996</c:v>
                </c:pt>
                <c:pt idx="3">
                  <c:v>367.9</c:v>
                </c:pt>
                <c:pt idx="4">
                  <c:v>123.6</c:v>
                </c:pt>
              </c:numCache>
            </c:numRef>
          </c:val>
        </c:ser>
        <c:ser>
          <c:idx val="1"/>
          <c:order val="1"/>
          <c:spPr>
            <a:solidFill>
              <a:srgbClr val="6600CC"/>
            </a:solidFill>
          </c:spPr>
          <c:invertIfNegative val="0"/>
          <c:dLbls>
            <c:dLbl>
              <c:idx val="0"/>
              <c:layout>
                <c:manualLayout>
                  <c:x val="0.0138328856706553"/>
                  <c:y val="-0.020902081156033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>
                        <a:solidFill>
                          <a:srgbClr val="0000CC"/>
                        </a:solidFill>
                      </a:rPr>
                      <a:t>2</a:t>
                    </a:r>
                    <a:r>
                      <a:rPr lang="ru-RU"/>
                      <a:t>107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172911070883192"/>
                  <c:y val="-0.02090208115603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190202177971511"/>
                  <c:y val="-0.0174184009633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0151710196451602"/>
                  <c:y val="-0.03150912656094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0104046410302238"/>
                  <c:y val="-0.03404226894136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rgbClr val="0000CC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Лист1!$A$208:$A$212</c:f>
              <c:strCache>
                <c:ptCount val="5"/>
                <c:pt idx="0">
                  <c:v>Китай</c:v>
                </c:pt>
                <c:pt idx="1">
                  <c:v>Армения</c:v>
                </c:pt>
                <c:pt idx="2">
                  <c:v>Азербайджан</c:v>
                </c:pt>
                <c:pt idx="3">
                  <c:v>Сербия</c:v>
                </c:pt>
                <c:pt idx="4">
                  <c:v>Грузия</c:v>
                </c:pt>
              </c:strCache>
            </c:strRef>
          </c:cat>
          <c:val>
            <c:numRef>
              <c:f>Лист1!$C$208:$C$212</c:f>
              <c:numCache>
                <c:formatCode>#,##0</c:formatCode>
                <c:ptCount val="5"/>
                <c:pt idx="0">
                  <c:v>1400.0</c:v>
                </c:pt>
                <c:pt idx="1">
                  <c:v>642.3</c:v>
                </c:pt>
                <c:pt idx="2">
                  <c:v>400.6</c:v>
                </c:pt>
                <c:pt idx="3">
                  <c:v>590.8</c:v>
                </c:pt>
                <c:pt idx="4">
                  <c:v>418.6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2115097976"/>
        <c:axId val="-2104797176"/>
        <c:axId val="0"/>
      </c:bar3DChart>
      <c:catAx>
        <c:axId val="-21150979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0000FF"/>
                </a:solidFill>
              </a:defRPr>
            </a:pPr>
            <a:endParaRPr lang="ru-RU"/>
          </a:p>
        </c:txPr>
        <c:crossAx val="-2104797176"/>
        <c:crosses val="autoZero"/>
        <c:auto val="1"/>
        <c:lblAlgn val="ctr"/>
        <c:lblOffset val="100"/>
        <c:noMultiLvlLbl val="0"/>
      </c:catAx>
      <c:valAx>
        <c:axId val="-2104797176"/>
        <c:scaling>
          <c:orientation val="minMax"/>
        </c:scaling>
        <c:delete val="1"/>
        <c:axPos val="l"/>
        <c:majorGridlines/>
        <c:numFmt formatCode="#,##0" sourceLinked="1"/>
        <c:majorTickMark val="out"/>
        <c:minorTickMark val="none"/>
        <c:tickLblPos val="none"/>
        <c:crossAx val="-21150979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55403B-B486-415F-8D11-85847405C755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198A507-5097-461F-A526-8D5780ED624D}">
      <dgm:prSet phldrT="[Текст]"/>
      <dgm:spPr>
        <a:solidFill>
          <a:srgbClr val="00B0F0"/>
        </a:solidFill>
      </dgm:spPr>
      <dgm:t>
        <a:bodyPr/>
        <a:lstStyle/>
        <a:p>
          <a:pPr algn="l"/>
          <a:r>
            <a:rPr lang="ru-RU" dirty="0" smtClean="0"/>
            <a:t>Германия</a:t>
          </a:r>
          <a:endParaRPr lang="ru-RU" dirty="0"/>
        </a:p>
      </dgm:t>
    </dgm:pt>
    <dgm:pt modelId="{66F2178E-C52D-4042-8B7F-525F590B1F27}" type="parTrans" cxnId="{E9581708-4D59-4AA3-8257-B86EB4D3D529}">
      <dgm:prSet/>
      <dgm:spPr/>
      <dgm:t>
        <a:bodyPr/>
        <a:lstStyle/>
        <a:p>
          <a:pPr algn="l"/>
          <a:endParaRPr lang="ru-RU"/>
        </a:p>
      </dgm:t>
    </dgm:pt>
    <dgm:pt modelId="{47DC5362-FB80-4E74-9C78-1DE41E9CE0F3}" type="sibTrans" cxnId="{E9581708-4D59-4AA3-8257-B86EB4D3D529}">
      <dgm:prSet/>
      <dgm:spPr/>
      <dgm:t>
        <a:bodyPr/>
        <a:lstStyle/>
        <a:p>
          <a:pPr algn="l"/>
          <a:endParaRPr lang="ru-RU"/>
        </a:p>
      </dgm:t>
    </dgm:pt>
    <dgm:pt modelId="{2D9BEE13-9865-4F9F-9356-69BA56793106}">
      <dgm:prSet phldrT="[Текст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ru-RU" sz="2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с 1.01.2015 </a:t>
          </a:r>
          <a:r>
            <a:rPr lang="ru-RU" sz="20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действует закон </a:t>
          </a:r>
          <a:r>
            <a:rPr lang="ru-RU" sz="2000" b="1" dirty="0" err="1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Mindestlohngesetz</a:t>
          </a:r>
          <a:r>
            <a:rPr lang="ru-RU" sz="20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 – </a:t>
          </a:r>
          <a:r>
            <a:rPr lang="ru-RU" sz="2000" b="1" dirty="0" err="1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MiLoG</a:t>
          </a:r>
          <a:endParaRPr lang="ru-RU" sz="2000" dirty="0"/>
        </a:p>
      </dgm:t>
    </dgm:pt>
    <dgm:pt modelId="{82D9064E-E0F5-4CA7-9F8F-98353D6483C5}" type="parTrans" cxnId="{CDA9429C-B327-45B1-88B1-3678206FE228}">
      <dgm:prSet/>
      <dgm:spPr/>
      <dgm:t>
        <a:bodyPr/>
        <a:lstStyle/>
        <a:p>
          <a:pPr algn="l"/>
          <a:endParaRPr lang="ru-RU"/>
        </a:p>
      </dgm:t>
    </dgm:pt>
    <dgm:pt modelId="{48E2F2B3-C1CB-42AD-BD9E-9B5707A43E6E}" type="sibTrans" cxnId="{CDA9429C-B327-45B1-88B1-3678206FE228}">
      <dgm:prSet/>
      <dgm:spPr/>
      <dgm:t>
        <a:bodyPr/>
        <a:lstStyle/>
        <a:p>
          <a:pPr algn="l"/>
          <a:endParaRPr lang="ru-RU"/>
        </a:p>
      </dgm:t>
    </dgm:pt>
    <dgm:pt modelId="{4BC7604C-4C41-447A-8FA1-4694651F432D}">
      <dgm:prSet phldrT="[Текст]"/>
      <dgm:spPr>
        <a:solidFill>
          <a:srgbClr val="00B0F0"/>
        </a:solidFill>
      </dgm:spPr>
      <dgm:t>
        <a:bodyPr/>
        <a:lstStyle/>
        <a:p>
          <a:pPr algn="l"/>
          <a:r>
            <a:rPr lang="ru-RU" dirty="0" smtClean="0"/>
            <a:t>Франция</a:t>
          </a:r>
          <a:endParaRPr lang="ru-RU" dirty="0"/>
        </a:p>
      </dgm:t>
    </dgm:pt>
    <dgm:pt modelId="{E3A11E3A-24EA-495A-875E-676C8C1A588B}" type="parTrans" cxnId="{2143624F-0FCF-42CB-8547-6A2E9060333E}">
      <dgm:prSet/>
      <dgm:spPr/>
      <dgm:t>
        <a:bodyPr/>
        <a:lstStyle/>
        <a:p>
          <a:pPr algn="l"/>
          <a:endParaRPr lang="ru-RU"/>
        </a:p>
      </dgm:t>
    </dgm:pt>
    <dgm:pt modelId="{9C1D89C2-23EA-48E1-8425-ED8AE45C3406}" type="sibTrans" cxnId="{2143624F-0FCF-42CB-8547-6A2E9060333E}">
      <dgm:prSet/>
      <dgm:spPr/>
      <dgm:t>
        <a:bodyPr/>
        <a:lstStyle/>
        <a:p>
          <a:pPr algn="l"/>
          <a:endParaRPr lang="ru-RU"/>
        </a:p>
      </dgm:t>
    </dgm:pt>
    <dgm:pt modelId="{2AEC51C4-B1C1-4CCB-A268-2E3D0319A92B}">
      <dgm:prSet phldrT="[Текст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>
            <a:lnSpc>
              <a:spcPct val="100000"/>
            </a:lnSpc>
            <a:spcAft>
              <a:spcPts val="0"/>
            </a:spcAft>
          </a:pPr>
          <a:r>
            <a:rPr lang="ru-RU" sz="2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с 1.07.2016 </a:t>
          </a:r>
          <a:r>
            <a:rPr lang="ru-RU" sz="20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действует Закон </a:t>
          </a:r>
          <a:r>
            <a:rPr lang="ru-RU" sz="2000" b="1" dirty="0" err="1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Макрона</a:t>
          </a:r>
          <a:r>
            <a:rPr lang="ru-RU" sz="20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 - </a:t>
          </a:r>
          <a:r>
            <a:rPr lang="en-US" sz="2000" b="1" dirty="0" err="1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Loi</a:t>
          </a:r>
          <a:r>
            <a:rPr lang="en-US" sz="20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 Macron</a:t>
          </a:r>
          <a:r>
            <a:rPr lang="ru-RU" sz="20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 </a:t>
          </a:r>
          <a:endParaRPr lang="ru-RU" sz="2000" dirty="0"/>
        </a:p>
      </dgm:t>
    </dgm:pt>
    <dgm:pt modelId="{92AC2A06-8E58-4FD9-92E8-E504C1353F04}" type="parTrans" cxnId="{48DE11C7-3339-4440-920D-124FC46F0181}">
      <dgm:prSet/>
      <dgm:spPr/>
      <dgm:t>
        <a:bodyPr/>
        <a:lstStyle/>
        <a:p>
          <a:pPr algn="l"/>
          <a:endParaRPr lang="ru-RU"/>
        </a:p>
      </dgm:t>
    </dgm:pt>
    <dgm:pt modelId="{538927FD-1A77-4E38-BA54-DCCF0C5D5363}" type="sibTrans" cxnId="{48DE11C7-3339-4440-920D-124FC46F0181}">
      <dgm:prSet/>
      <dgm:spPr/>
      <dgm:t>
        <a:bodyPr/>
        <a:lstStyle/>
        <a:p>
          <a:pPr algn="l"/>
          <a:endParaRPr lang="ru-RU"/>
        </a:p>
      </dgm:t>
    </dgm:pt>
    <dgm:pt modelId="{11D75B3C-5AE0-480E-8121-4CE16DC197B2}" type="pres">
      <dgm:prSet presAssocID="{2655403B-B486-415F-8D11-85847405C75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418DFDB-1EE2-4E13-80F5-C65353A63C71}" type="pres">
      <dgm:prSet presAssocID="{E198A507-5097-461F-A526-8D5780ED624D}" presName="linNode" presStyleCnt="0"/>
      <dgm:spPr/>
    </dgm:pt>
    <dgm:pt modelId="{2F3E4286-2159-4C90-867E-389126F33805}" type="pres">
      <dgm:prSet presAssocID="{E198A507-5097-461F-A526-8D5780ED624D}" presName="parentShp" presStyleLbl="node1" presStyleIdx="0" presStyleCnt="2" custScaleX="69903" custScaleY="683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2A08B0-D778-4C69-A0E4-5499FC601351}" type="pres">
      <dgm:prSet presAssocID="{E198A507-5097-461F-A526-8D5780ED624D}" presName="childShp" presStyleLbl="bgAccFollowNode1" presStyleIdx="0" presStyleCnt="2" custScaleX="1103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246D5D-194E-4B97-822B-C8641C351961}" type="pres">
      <dgm:prSet presAssocID="{47DC5362-FB80-4E74-9C78-1DE41E9CE0F3}" presName="spacing" presStyleCnt="0"/>
      <dgm:spPr/>
    </dgm:pt>
    <dgm:pt modelId="{A187C7FC-95E2-44F5-9A03-97349A241311}" type="pres">
      <dgm:prSet presAssocID="{4BC7604C-4C41-447A-8FA1-4694651F432D}" presName="linNode" presStyleCnt="0"/>
      <dgm:spPr/>
    </dgm:pt>
    <dgm:pt modelId="{134F34E5-876F-4039-A7BF-C8EC9D556ABA}" type="pres">
      <dgm:prSet presAssocID="{4BC7604C-4C41-447A-8FA1-4694651F432D}" presName="parentShp" presStyleLbl="node1" presStyleIdx="1" presStyleCnt="2" custScaleX="74757" custScaleY="684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92CF19-D47E-4548-BBF5-B8CD7D2AE70E}" type="pres">
      <dgm:prSet presAssocID="{4BC7604C-4C41-447A-8FA1-4694651F432D}" presName="childShp" presStyleLbl="bgAccFollowNode1" presStyleIdx="1" presStyleCnt="2" custScaleX="1071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4424B9-B70E-C541-9BC5-DCDCED8A60E0}" type="presOf" srcId="{E198A507-5097-461F-A526-8D5780ED624D}" destId="{2F3E4286-2159-4C90-867E-389126F33805}" srcOrd="0" destOrd="0" presId="urn:microsoft.com/office/officeart/2005/8/layout/vList6"/>
    <dgm:cxn modelId="{48DE11C7-3339-4440-920D-124FC46F0181}" srcId="{4BC7604C-4C41-447A-8FA1-4694651F432D}" destId="{2AEC51C4-B1C1-4CCB-A268-2E3D0319A92B}" srcOrd="0" destOrd="0" parTransId="{92AC2A06-8E58-4FD9-92E8-E504C1353F04}" sibTransId="{538927FD-1A77-4E38-BA54-DCCF0C5D5363}"/>
    <dgm:cxn modelId="{CDA9429C-B327-45B1-88B1-3678206FE228}" srcId="{E198A507-5097-461F-A526-8D5780ED624D}" destId="{2D9BEE13-9865-4F9F-9356-69BA56793106}" srcOrd="0" destOrd="0" parTransId="{82D9064E-E0F5-4CA7-9F8F-98353D6483C5}" sibTransId="{48E2F2B3-C1CB-42AD-BD9E-9B5707A43E6E}"/>
    <dgm:cxn modelId="{2143624F-0FCF-42CB-8547-6A2E9060333E}" srcId="{2655403B-B486-415F-8D11-85847405C755}" destId="{4BC7604C-4C41-447A-8FA1-4694651F432D}" srcOrd="1" destOrd="0" parTransId="{E3A11E3A-24EA-495A-875E-676C8C1A588B}" sibTransId="{9C1D89C2-23EA-48E1-8425-ED8AE45C3406}"/>
    <dgm:cxn modelId="{7BFE70A6-2C69-724E-8D59-6D2A81A0445A}" type="presOf" srcId="{4BC7604C-4C41-447A-8FA1-4694651F432D}" destId="{134F34E5-876F-4039-A7BF-C8EC9D556ABA}" srcOrd="0" destOrd="0" presId="urn:microsoft.com/office/officeart/2005/8/layout/vList6"/>
    <dgm:cxn modelId="{CD4CD2E3-A655-ED4A-9E46-A87AF9998001}" type="presOf" srcId="{2AEC51C4-B1C1-4CCB-A268-2E3D0319A92B}" destId="{A892CF19-D47E-4548-BBF5-B8CD7D2AE70E}" srcOrd="0" destOrd="0" presId="urn:microsoft.com/office/officeart/2005/8/layout/vList6"/>
    <dgm:cxn modelId="{9535E9E0-8BE6-D745-882A-A4B53A03B7AE}" type="presOf" srcId="{2D9BEE13-9865-4F9F-9356-69BA56793106}" destId="{B72A08B0-D778-4C69-A0E4-5499FC601351}" srcOrd="0" destOrd="0" presId="urn:microsoft.com/office/officeart/2005/8/layout/vList6"/>
    <dgm:cxn modelId="{03EAAA37-AA37-1F4C-A205-258C71F31147}" type="presOf" srcId="{2655403B-B486-415F-8D11-85847405C755}" destId="{11D75B3C-5AE0-480E-8121-4CE16DC197B2}" srcOrd="0" destOrd="0" presId="urn:microsoft.com/office/officeart/2005/8/layout/vList6"/>
    <dgm:cxn modelId="{E9581708-4D59-4AA3-8257-B86EB4D3D529}" srcId="{2655403B-B486-415F-8D11-85847405C755}" destId="{E198A507-5097-461F-A526-8D5780ED624D}" srcOrd="0" destOrd="0" parTransId="{66F2178E-C52D-4042-8B7F-525F590B1F27}" sibTransId="{47DC5362-FB80-4E74-9C78-1DE41E9CE0F3}"/>
    <dgm:cxn modelId="{931CC209-8D59-F84E-8AE8-05ECE0B42A0F}" type="presParOf" srcId="{11D75B3C-5AE0-480E-8121-4CE16DC197B2}" destId="{6418DFDB-1EE2-4E13-80F5-C65353A63C71}" srcOrd="0" destOrd="0" presId="urn:microsoft.com/office/officeart/2005/8/layout/vList6"/>
    <dgm:cxn modelId="{43BCC5C0-0191-2A4C-889F-A901AD56ED3D}" type="presParOf" srcId="{6418DFDB-1EE2-4E13-80F5-C65353A63C71}" destId="{2F3E4286-2159-4C90-867E-389126F33805}" srcOrd="0" destOrd="0" presId="urn:microsoft.com/office/officeart/2005/8/layout/vList6"/>
    <dgm:cxn modelId="{922CB505-3446-C04E-BDFE-B03705D0327F}" type="presParOf" srcId="{6418DFDB-1EE2-4E13-80F5-C65353A63C71}" destId="{B72A08B0-D778-4C69-A0E4-5499FC601351}" srcOrd="1" destOrd="0" presId="urn:microsoft.com/office/officeart/2005/8/layout/vList6"/>
    <dgm:cxn modelId="{DEF862DD-6970-2446-85F4-D9D34E567399}" type="presParOf" srcId="{11D75B3C-5AE0-480E-8121-4CE16DC197B2}" destId="{07246D5D-194E-4B97-822B-C8641C351961}" srcOrd="1" destOrd="0" presId="urn:microsoft.com/office/officeart/2005/8/layout/vList6"/>
    <dgm:cxn modelId="{913C5859-B890-8848-8BA4-3164B1BD3422}" type="presParOf" srcId="{11D75B3C-5AE0-480E-8121-4CE16DC197B2}" destId="{A187C7FC-95E2-44F5-9A03-97349A241311}" srcOrd="2" destOrd="0" presId="urn:microsoft.com/office/officeart/2005/8/layout/vList6"/>
    <dgm:cxn modelId="{6370E2BC-0435-6742-ACB4-8F7351FEF5B2}" type="presParOf" srcId="{A187C7FC-95E2-44F5-9A03-97349A241311}" destId="{134F34E5-876F-4039-A7BF-C8EC9D556ABA}" srcOrd="0" destOrd="0" presId="urn:microsoft.com/office/officeart/2005/8/layout/vList6"/>
    <dgm:cxn modelId="{ECC93EE0-65C9-8D4D-820D-D16E7C6990D1}" type="presParOf" srcId="{A187C7FC-95E2-44F5-9A03-97349A241311}" destId="{A892CF19-D47E-4548-BBF5-B8CD7D2AE70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2A08B0-D778-4C69-A0E4-5499FC601351}">
      <dsp:nvSpPr>
        <dsp:cNvPr id="0" name=""/>
        <dsp:cNvSpPr/>
      </dsp:nvSpPr>
      <dsp:spPr>
        <a:xfrm>
          <a:off x="2289855" y="285"/>
          <a:ext cx="4910946" cy="111201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с 1.01.2015 </a:t>
          </a:r>
          <a:r>
            <a:rPr lang="ru-RU" sz="2000" b="1" kern="1200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действует закон </a:t>
          </a:r>
          <a:r>
            <a:rPr lang="ru-RU" sz="2000" b="1" kern="1200" dirty="0" err="1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Mindestlohngesetz</a:t>
          </a:r>
          <a:r>
            <a:rPr lang="ru-RU" sz="2000" b="1" kern="1200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 – </a:t>
          </a:r>
          <a:r>
            <a:rPr lang="ru-RU" sz="2000" b="1" kern="1200" dirty="0" err="1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MiLoG</a:t>
          </a:r>
          <a:endParaRPr lang="ru-RU" sz="2000" kern="1200" dirty="0"/>
        </a:p>
      </dsp:txBody>
      <dsp:txXfrm>
        <a:off x="2289855" y="139287"/>
        <a:ext cx="4493940" cy="834013"/>
      </dsp:txXfrm>
    </dsp:sp>
    <dsp:sp modelId="{2F3E4286-2159-4C90-867E-389126F33805}">
      <dsp:nvSpPr>
        <dsp:cNvPr id="0" name=""/>
        <dsp:cNvSpPr/>
      </dsp:nvSpPr>
      <dsp:spPr>
        <a:xfrm>
          <a:off x="216022" y="176484"/>
          <a:ext cx="2073832" cy="759619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Германия</a:t>
          </a:r>
          <a:endParaRPr lang="ru-RU" sz="3100" kern="1200" dirty="0"/>
        </a:p>
      </dsp:txBody>
      <dsp:txXfrm>
        <a:off x="253104" y="213566"/>
        <a:ext cx="1999668" cy="685455"/>
      </dsp:txXfrm>
    </dsp:sp>
    <dsp:sp modelId="{A892CF19-D47E-4548-BBF5-B8CD7D2AE70E}">
      <dsp:nvSpPr>
        <dsp:cNvPr id="0" name=""/>
        <dsp:cNvSpPr/>
      </dsp:nvSpPr>
      <dsp:spPr>
        <a:xfrm>
          <a:off x="2433860" y="1223504"/>
          <a:ext cx="4766941" cy="1112017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just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2000" b="1" kern="1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с 1.07.2016 </a:t>
          </a:r>
          <a:r>
            <a:rPr lang="ru-RU" sz="2000" b="1" kern="1200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действует Закон </a:t>
          </a:r>
          <a:r>
            <a:rPr lang="ru-RU" sz="2000" b="1" kern="1200" dirty="0" err="1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Макрона</a:t>
          </a:r>
          <a:r>
            <a:rPr lang="ru-RU" sz="2000" b="1" kern="1200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 - </a:t>
          </a:r>
          <a:r>
            <a:rPr lang="en-US" sz="2000" b="1" kern="1200" dirty="0" err="1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Loi</a:t>
          </a:r>
          <a:r>
            <a:rPr lang="en-US" sz="2000" b="1" kern="1200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 Macron</a:t>
          </a:r>
          <a:r>
            <a:rPr lang="ru-RU" sz="2000" b="1" kern="1200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rPr>
            <a:t> </a:t>
          </a:r>
          <a:endParaRPr lang="ru-RU" sz="2000" kern="1200" dirty="0"/>
        </a:p>
      </dsp:txBody>
      <dsp:txXfrm>
        <a:off x="2433860" y="1362506"/>
        <a:ext cx="4349935" cy="834013"/>
      </dsp:txXfrm>
    </dsp:sp>
    <dsp:sp modelId="{134F34E5-876F-4039-A7BF-C8EC9D556ABA}">
      <dsp:nvSpPr>
        <dsp:cNvPr id="0" name=""/>
        <dsp:cNvSpPr/>
      </dsp:nvSpPr>
      <dsp:spPr>
        <a:xfrm>
          <a:off x="216022" y="1398786"/>
          <a:ext cx="2217838" cy="761454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Франция</a:t>
          </a:r>
          <a:endParaRPr lang="ru-RU" sz="3100" kern="1200" dirty="0"/>
        </a:p>
      </dsp:txBody>
      <dsp:txXfrm>
        <a:off x="253193" y="1435957"/>
        <a:ext cx="2143496" cy="687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4CEF78-6589-4833-A2A2-F7D884ECB6E0}" type="datetimeFigureOut">
              <a:rPr lang="ru-RU" smtClean="0"/>
              <a:pPr/>
              <a:t>17.04.17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678DD5-95B2-415A-9B05-5B9553ABB6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916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4D3CA0-15BE-4A05-882F-2BCBDD41987A}" type="datetimeFigureOut">
              <a:rPr lang="ru-RU" smtClean="0"/>
              <a:pPr/>
              <a:t>17.04.17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27CE89-512B-41CB-81CB-C2FBC54455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336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237-8EC1-4871-A3E4-9EB4BCB03D5B}" type="datetime1">
              <a:rPr lang="ru-RU" smtClean="0"/>
              <a:pPr/>
              <a:t>17.04.17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F1EF-CA28-42FF-AD4A-5748AF60492E}" type="datetime1">
              <a:rPr lang="ru-RU" smtClean="0"/>
              <a:pPr/>
              <a:t>17.04.17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444A-B2C2-4132-A93E-31196666E580}" type="datetime1">
              <a:rPr lang="ru-RU" smtClean="0"/>
              <a:pPr/>
              <a:t>17.04.17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CC7A-2B7C-4149-9FA4-62A313CB8AF6}" type="datetime1">
              <a:rPr lang="ru-RU" smtClean="0"/>
              <a:pPr/>
              <a:t>17.04.17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07D04-F573-41ED-88FD-5D74227A5031}" type="datetime1">
              <a:rPr lang="ru-RU" smtClean="0"/>
              <a:pPr/>
              <a:t>17.04.17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C5E5B-59BB-4F04-9306-28E415172F38}" type="datetime1">
              <a:rPr lang="ru-RU" smtClean="0"/>
              <a:pPr/>
              <a:t>17.04.17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98DE-7C07-40D6-A2C6-CCBE14046070}" type="datetime1">
              <a:rPr lang="ru-RU" smtClean="0"/>
              <a:pPr/>
              <a:t>17.04.17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939D-8EAC-428F-BBEE-A2C0559757C9}" type="datetime1">
              <a:rPr lang="ru-RU" smtClean="0"/>
              <a:pPr/>
              <a:t>17.04.17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55E42-B6CE-4FDE-A6FB-29FE152954C4}" type="datetime1">
              <a:rPr lang="ru-RU" smtClean="0"/>
              <a:pPr/>
              <a:t>17.04.17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69582-9553-436C-BE3C-05EFF30EB497}" type="datetime1">
              <a:rPr lang="ru-RU" smtClean="0"/>
              <a:pPr/>
              <a:t>17.04.17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FE0D-3258-4323-A771-E39ED191EC9A}" type="datetime1">
              <a:rPr lang="ru-RU" smtClean="0"/>
              <a:pPr/>
              <a:t>17.04.17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64507-BCA3-44DD-919C-23C14183AD1E}" type="datetime1">
              <a:rPr lang="ru-RU" smtClean="0"/>
              <a:pPr/>
              <a:t>17.04.17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4E134-0CE9-44F2-AF25-7ED119F56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diagramData" Target="../diagrams/data1.xml"/><Relationship Id="rId5" Type="http://schemas.openxmlformats.org/officeDocument/2006/relationships/diagramLayout" Target="../diagrams/layout1.xml"/><Relationship Id="rId6" Type="http://schemas.openxmlformats.org/officeDocument/2006/relationships/diagramQuickStyle" Target="../diagrams/quickStyle1.xml"/><Relationship Id="rId7" Type="http://schemas.openxmlformats.org/officeDocument/2006/relationships/diagramColors" Target="../diagrams/colors1.xml"/><Relationship Id="rId8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C:\Users\Budantseva\Desktop\Фото\ТС 1 - копия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202504" y="92124"/>
            <a:ext cx="8784976" cy="666935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11" name="Прямоугольник 10"/>
          <p:cNvSpPr/>
          <p:nvPr/>
        </p:nvSpPr>
        <p:spPr>
          <a:xfrm>
            <a:off x="202504" y="2249488"/>
            <a:ext cx="8784976" cy="449188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alpha val="5000"/>
                </a:schemeClr>
              </a:gs>
              <a:gs pos="39999">
                <a:schemeClr val="accent5">
                  <a:lumMod val="20000"/>
                  <a:lumOff val="80000"/>
                </a:schemeClr>
              </a:gs>
              <a:gs pos="70000">
                <a:srgbClr val="F0F3F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780928"/>
            <a:ext cx="9144000" cy="6477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 создании благоприятных условий </a:t>
            </a:r>
            <a:b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для развития международного автомобильного транспорта</a:t>
            </a:r>
            <a:b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Лохов Андрей Александрович</a:t>
            </a:r>
            <a:br>
              <a:rPr lang="ru-RU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Руководитель департамента организации перевозок АСМАП</a:t>
            </a:r>
            <a:endParaRPr kumimoji="0" lang="ru-RU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7308304" y="6453336"/>
            <a:ext cx="1619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1700" b="1" dirty="0">
                <a:solidFill>
                  <a:srgbClr val="000099"/>
                </a:solidFill>
                <a:latin typeface="Arial Narrow" pitchFamily="34" charset="0"/>
              </a:rPr>
              <a:t>www.asmap.ru</a:t>
            </a:r>
            <a:endParaRPr lang="ru-RU" sz="1700" b="1" dirty="0">
              <a:solidFill>
                <a:srgbClr val="000099"/>
              </a:solidFill>
              <a:latin typeface="Arial Narrow" pitchFamily="34" charset="0"/>
            </a:endParaRPr>
          </a:p>
        </p:txBody>
      </p:sp>
      <p:pic>
        <p:nvPicPr>
          <p:cNvPr id="12" name="Picture 6" descr="asmap_logo_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116632"/>
            <a:ext cx="1081087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755576" y="6277523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Тематическая сессия</a:t>
            </a:r>
            <a:r>
              <a:rPr lang="en-US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 IRU </a:t>
            </a:r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. Повышение эффективности работы международного автомобильного транспорта в условиях Евразийской экономической интеграции, г. Москва, 18 апреля 2017 года </a:t>
            </a:r>
            <a:endParaRPr lang="ru-RU" sz="1100" dirty="0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Budantseva\Desktop\Фото\ТС 1 - копия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67637" y="72008"/>
            <a:ext cx="8784976" cy="666935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10" name="Прямоугольник 9"/>
          <p:cNvSpPr/>
          <p:nvPr/>
        </p:nvSpPr>
        <p:spPr>
          <a:xfrm>
            <a:off x="179512" y="2249488"/>
            <a:ext cx="8784976" cy="449188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alpha val="5000"/>
                </a:schemeClr>
              </a:gs>
              <a:gs pos="39999">
                <a:schemeClr val="accent5">
                  <a:lumMod val="20000"/>
                  <a:lumOff val="80000"/>
                </a:schemeClr>
              </a:gs>
              <a:gs pos="70000">
                <a:srgbClr val="F0F3F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76672"/>
            <a:ext cx="9144000" cy="720080"/>
          </a:xfrm>
        </p:spPr>
        <p:txBody>
          <a:bodyPr>
            <a:noAutofit/>
          </a:bodyPr>
          <a:lstStyle/>
          <a:p>
            <a:r>
              <a:rPr lang="ru-RU" sz="2300" b="1" dirty="0" smtClean="0">
                <a:solidFill>
                  <a:srgbClr val="0000CC"/>
                </a:solidFill>
                <a:latin typeface="Times New Roman" pitchFamily="18" charset="0"/>
              </a:rPr>
              <a:t>Требования командирования работников в некоторых странах ЕС</a:t>
            </a:r>
            <a:endParaRPr lang="ru-RU" sz="22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11268" name="Picture 6" descr="asmap_logo_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116632"/>
            <a:ext cx="1081087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7308304" y="6453336"/>
            <a:ext cx="1619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1700" b="1" dirty="0">
                <a:solidFill>
                  <a:srgbClr val="000099"/>
                </a:solidFill>
                <a:latin typeface="Arial Narrow" pitchFamily="34" charset="0"/>
              </a:rPr>
              <a:t>www.asmap.ru</a:t>
            </a:r>
            <a:endParaRPr lang="ru-RU" sz="1700" b="1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755576" y="6277523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Тематическая сессия</a:t>
            </a:r>
            <a:r>
              <a:rPr lang="en-US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 IRU </a:t>
            </a:r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. Повышение эффективности работы международного автомобильного транспорта в условиях Евразийской экономической интеграции, г. Москва, 18 апреля 2017 года </a:t>
            </a:r>
            <a:endParaRPr lang="ru-RU" sz="1100" dirty="0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43608" y="4183920"/>
            <a:ext cx="7272808" cy="1477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Требования нового национального законодательства касается  минимального размера оплаты труда командируемых работников из других государств, а также дополнительных положений, в том числе по порядку информирования, отчетности, контролю, санкциям и пр.</a:t>
            </a:r>
          </a:p>
        </p:txBody>
      </p:sp>
      <p:graphicFrame>
        <p:nvGraphicFramePr>
          <p:cNvPr id="20" name="Схема 19"/>
          <p:cNvGraphicFramePr/>
          <p:nvPr/>
        </p:nvGraphicFramePr>
        <p:xfrm>
          <a:off x="827584" y="1519624"/>
          <a:ext cx="7416824" cy="2335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782529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Budantseva\Desktop\Фото\ТС 1 - копия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79512" y="97970"/>
            <a:ext cx="8784976" cy="666935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10" name="Прямоугольник 9"/>
          <p:cNvSpPr/>
          <p:nvPr/>
        </p:nvSpPr>
        <p:spPr>
          <a:xfrm>
            <a:off x="179512" y="2321496"/>
            <a:ext cx="8784976" cy="449188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alpha val="5000"/>
                </a:schemeClr>
              </a:gs>
              <a:gs pos="39999">
                <a:schemeClr val="accent5">
                  <a:lumMod val="20000"/>
                  <a:lumOff val="80000"/>
                </a:schemeClr>
              </a:gs>
              <a:gs pos="70000">
                <a:srgbClr val="F0F3F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76672"/>
            <a:ext cx="9144000" cy="36004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Принятые документы по вопросам перевозок крупногабаритными и тяжеловесными транспортными средствами  </a:t>
            </a:r>
            <a:endParaRPr lang="ru-RU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8" name="Picture 6" descr="asmap_logo_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116632"/>
            <a:ext cx="1081087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308304" y="6453336"/>
            <a:ext cx="1619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1700" b="1" dirty="0">
                <a:solidFill>
                  <a:srgbClr val="000099"/>
                </a:solidFill>
                <a:latin typeface="Arial Narrow" pitchFamily="34" charset="0"/>
              </a:rPr>
              <a:t>www.asmap.ru</a:t>
            </a:r>
            <a:endParaRPr lang="ru-RU" sz="1700" b="1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755576" y="6277523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Тематическая сессия</a:t>
            </a:r>
            <a:r>
              <a:rPr lang="en-US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 IRU </a:t>
            </a:r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. Повышение эффективности работы международного автомобильного транспорта в условиях Евразийской экономической интеграции, г. Москва, 18 апреля 2017 года </a:t>
            </a:r>
            <a:endParaRPr lang="ru-RU" sz="1100" dirty="0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9552" y="2276872"/>
            <a:ext cx="813690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16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Постановление Правительства Российской Федерации от 28 июня 2016 г.      № 590 «О некоторых вопросах определения размера вреда, причиняемого транспортными средствами, осуществляющими перевозки тяжеловесных грузов по автомобильным дорогам Российской Федерации»</a:t>
            </a:r>
          </a:p>
          <a:p>
            <a:pPr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16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 Минюсте России зарегистрирован приказ Минтранса России от 21.09.2016 г. № 272,  предусматривающий выдачу в субъектах Российской Федерации </a:t>
            </a:r>
            <a:r>
              <a:rPr lang="ru-RU" sz="1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многократных</a:t>
            </a:r>
            <a:r>
              <a:rPr lang="ru-RU" sz="16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специальных разрешений на движение тяжеловесных и (или) крупногабаритных транспортных средств</a:t>
            </a:r>
            <a:endParaRPr lang="ru-RU" sz="16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Budantseva\Desktop\Фото\ТС 1 - копия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79512" y="97970"/>
            <a:ext cx="8784976" cy="666935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10" name="Прямоугольник 9"/>
          <p:cNvSpPr/>
          <p:nvPr/>
        </p:nvSpPr>
        <p:spPr>
          <a:xfrm>
            <a:off x="179512" y="2260619"/>
            <a:ext cx="8784976" cy="449188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alpha val="5000"/>
                </a:schemeClr>
              </a:gs>
              <a:gs pos="39999">
                <a:schemeClr val="accent5">
                  <a:lumMod val="20000"/>
                  <a:lumOff val="80000"/>
                </a:schemeClr>
              </a:gs>
              <a:gs pos="70000">
                <a:srgbClr val="F0F3F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548680"/>
            <a:ext cx="9144000" cy="36004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Развитие дорожной инфраструктуры в Российской Федерации</a:t>
            </a:r>
            <a:endParaRPr lang="ru-RU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8" name="Picture 6" descr="asmap_logo_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116632"/>
            <a:ext cx="1081087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308304" y="6453336"/>
            <a:ext cx="1619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1700" b="1" dirty="0">
                <a:solidFill>
                  <a:srgbClr val="000099"/>
                </a:solidFill>
                <a:latin typeface="Arial Narrow" pitchFamily="34" charset="0"/>
              </a:rPr>
              <a:t>www.asmap.ru</a:t>
            </a:r>
            <a:endParaRPr lang="ru-RU" sz="1700" b="1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755576" y="6277523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Тематическая сессия</a:t>
            </a:r>
            <a:r>
              <a:rPr lang="en-US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 IRU </a:t>
            </a:r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. Повышение эффективности работы международного автомобильного транспорта в условиях Евразийской экономической интеграции, г. Москва, 18 апреля 2017 года </a:t>
            </a:r>
            <a:endParaRPr lang="ru-RU" sz="1100" dirty="0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1560" y="1340768"/>
            <a:ext cx="8136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Вопросы, требующие особого внимания и решения</a:t>
            </a:r>
            <a:endParaRPr lang="ru-RU" sz="2000" b="1" u="sng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3528" y="2060848"/>
            <a:ext cx="842493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Совершенствование системы автоматизированного весогабаритного контроля;</a:t>
            </a:r>
          </a:p>
          <a:p>
            <a:pPr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Реализации Приложения 8 «Облегчение процедур пересечения границ в ходе международных автомобильных перевозок» к Международной конвенции о согласовании условий проведения контроля грузов на границах;</a:t>
            </a:r>
          </a:p>
          <a:p>
            <a:pPr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Принятие Минтрансом России приказа, утверждающего Порядок установления постоянного маршрута тяжеловесного и (или) крупногабаритного транспортного средства;</a:t>
            </a:r>
          </a:p>
          <a:p>
            <a:pPr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Разработка порядка выдачи с 1 января 2018 года специальных разрешений на перевозки КТТГ при превышении весовых параметров до 10% в упрощенном порядке.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Budantseva\Desktop\Фото\ТС 1 - копия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79512" y="97970"/>
            <a:ext cx="8784976" cy="666935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10" name="Прямоугольник 9"/>
          <p:cNvSpPr/>
          <p:nvPr/>
        </p:nvSpPr>
        <p:spPr>
          <a:xfrm>
            <a:off x="179512" y="2260619"/>
            <a:ext cx="8784976" cy="449188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alpha val="5000"/>
                </a:schemeClr>
              </a:gs>
              <a:gs pos="39999">
                <a:schemeClr val="accent5">
                  <a:lumMod val="20000"/>
                  <a:lumOff val="80000"/>
                </a:schemeClr>
              </a:gs>
              <a:gs pos="70000">
                <a:srgbClr val="F0F3F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Picture 7" descr="kart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43000"/>
            <a:ext cx="8915400" cy="499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574229" y="1274763"/>
            <a:ext cx="14478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dirty="0">
                <a:solidFill>
                  <a:srgbClr val="CC0000"/>
                </a:solidFill>
                <a:latin typeface="Times New Roman" pitchFamily="18" charset="0"/>
              </a:rPr>
              <a:t>Калининград</a:t>
            </a: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1631504" y="2209800"/>
            <a:ext cx="20574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>
                <a:solidFill>
                  <a:srgbClr val="CC0000"/>
                </a:solidFill>
                <a:latin typeface="Times New Roman" pitchFamily="18" charset="0"/>
              </a:rPr>
              <a:t>Санкт-Петербург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1726754" y="2670175"/>
            <a:ext cx="990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>
                <a:solidFill>
                  <a:srgbClr val="CC0000"/>
                </a:solidFill>
                <a:latin typeface="Times New Roman" pitchFamily="18" charset="0"/>
              </a:rPr>
              <a:t>Москва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893317" y="3352800"/>
            <a:ext cx="990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>
                <a:solidFill>
                  <a:srgbClr val="CC0000"/>
                </a:solidFill>
                <a:latin typeface="Times New Roman" pitchFamily="18" charset="0"/>
              </a:rPr>
              <a:t>Брянск</a:t>
            </a: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3815904" y="3357563"/>
            <a:ext cx="1524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>
                <a:solidFill>
                  <a:srgbClr val="CC0000"/>
                </a:solidFill>
                <a:latin typeface="Times New Roman" pitchFamily="18" charset="0"/>
              </a:rPr>
              <a:t>Екатеринбург</a:t>
            </a:r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1936304" y="4038600"/>
            <a:ext cx="990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>
                <a:solidFill>
                  <a:srgbClr val="CC0000"/>
                </a:solidFill>
                <a:latin typeface="Times New Roman" pitchFamily="18" charset="0"/>
              </a:rPr>
              <a:t>Саратов</a:t>
            </a: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7037784" y="4041254"/>
            <a:ext cx="990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dirty="0">
                <a:solidFill>
                  <a:srgbClr val="CC0000"/>
                </a:solidFill>
                <a:latin typeface="Times New Roman" pitchFamily="18" charset="0"/>
              </a:rPr>
              <a:t>Чита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2447479" y="2781300"/>
            <a:ext cx="1371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dirty="0">
                <a:solidFill>
                  <a:srgbClr val="CC0000"/>
                </a:solidFill>
                <a:latin typeface="Times New Roman" pitchFamily="18" charset="0"/>
              </a:rPr>
              <a:t>Н.Новгород</a:t>
            </a:r>
          </a:p>
        </p:txBody>
      </p:sp>
      <p:sp>
        <p:nvSpPr>
          <p:cNvPr id="24" name="Oval 42"/>
          <p:cNvSpPr>
            <a:spLocks noChangeArrowheads="1"/>
          </p:cNvSpPr>
          <p:nvPr/>
        </p:nvSpPr>
        <p:spPr bwMode="auto">
          <a:xfrm>
            <a:off x="1788667" y="2201863"/>
            <a:ext cx="76200" cy="76200"/>
          </a:xfrm>
          <a:prstGeom prst="ellipse">
            <a:avLst/>
          </a:prstGeom>
          <a:solidFill>
            <a:srgbClr val="FF9933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25" name="Oval 43"/>
          <p:cNvSpPr>
            <a:spLocks noChangeArrowheads="1"/>
          </p:cNvSpPr>
          <p:nvPr/>
        </p:nvSpPr>
        <p:spPr bwMode="auto">
          <a:xfrm>
            <a:off x="780604" y="1639888"/>
            <a:ext cx="76200" cy="76200"/>
          </a:xfrm>
          <a:prstGeom prst="ellipse">
            <a:avLst/>
          </a:prstGeom>
          <a:solidFill>
            <a:srgbClr val="FF9933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26" name="Oval 44"/>
          <p:cNvSpPr>
            <a:spLocks noChangeArrowheads="1"/>
          </p:cNvSpPr>
          <p:nvPr/>
        </p:nvSpPr>
        <p:spPr bwMode="auto">
          <a:xfrm>
            <a:off x="1388617" y="3352800"/>
            <a:ext cx="76200" cy="76200"/>
          </a:xfrm>
          <a:prstGeom prst="ellipse">
            <a:avLst/>
          </a:prstGeom>
          <a:solidFill>
            <a:srgbClr val="FF9933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27" name="Oval 45"/>
          <p:cNvSpPr>
            <a:spLocks noChangeArrowheads="1"/>
          </p:cNvSpPr>
          <p:nvPr/>
        </p:nvSpPr>
        <p:spPr bwMode="auto">
          <a:xfrm>
            <a:off x="2487167" y="4403725"/>
            <a:ext cx="76200" cy="76200"/>
          </a:xfrm>
          <a:prstGeom prst="ellipse">
            <a:avLst/>
          </a:prstGeom>
          <a:solidFill>
            <a:srgbClr val="FF9933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28" name="Oval 46"/>
          <p:cNvSpPr>
            <a:spLocks noChangeArrowheads="1"/>
          </p:cNvSpPr>
          <p:nvPr/>
        </p:nvSpPr>
        <p:spPr bwMode="auto">
          <a:xfrm>
            <a:off x="4052442" y="3698875"/>
            <a:ext cx="76200" cy="76200"/>
          </a:xfrm>
          <a:prstGeom prst="ellipse">
            <a:avLst/>
          </a:prstGeom>
          <a:solidFill>
            <a:srgbClr val="FF9933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29" name="Oval 47"/>
          <p:cNvSpPr>
            <a:spLocks noChangeArrowheads="1"/>
          </p:cNvSpPr>
          <p:nvPr/>
        </p:nvSpPr>
        <p:spPr bwMode="auto">
          <a:xfrm>
            <a:off x="8437117" y="3567113"/>
            <a:ext cx="76200" cy="76200"/>
          </a:xfrm>
          <a:prstGeom prst="ellipse">
            <a:avLst/>
          </a:prstGeom>
          <a:solidFill>
            <a:srgbClr val="FF9933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30" name="Oval 48"/>
          <p:cNvSpPr>
            <a:spLocks noChangeArrowheads="1"/>
          </p:cNvSpPr>
          <p:nvPr/>
        </p:nvSpPr>
        <p:spPr bwMode="auto">
          <a:xfrm>
            <a:off x="7176034" y="4316846"/>
            <a:ext cx="76200" cy="76200"/>
          </a:xfrm>
          <a:prstGeom prst="ellipse">
            <a:avLst/>
          </a:prstGeom>
          <a:solidFill>
            <a:srgbClr val="FF9933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31" name="Text Box 49"/>
          <p:cNvSpPr txBox="1">
            <a:spLocks noChangeArrowheads="1"/>
          </p:cNvSpPr>
          <p:nvPr/>
        </p:nvSpPr>
        <p:spPr bwMode="auto">
          <a:xfrm>
            <a:off x="4368609" y="3933825"/>
            <a:ext cx="990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dirty="0">
                <a:solidFill>
                  <a:srgbClr val="CC0000"/>
                </a:solidFill>
                <a:latin typeface="Times New Roman" pitchFamily="18" charset="0"/>
              </a:rPr>
              <a:t>Омск</a:t>
            </a:r>
          </a:p>
        </p:txBody>
      </p:sp>
      <p:sp>
        <p:nvSpPr>
          <p:cNvPr id="32" name="Oval 50"/>
          <p:cNvSpPr>
            <a:spLocks noChangeArrowheads="1"/>
          </p:cNvSpPr>
          <p:nvPr/>
        </p:nvSpPr>
        <p:spPr bwMode="auto">
          <a:xfrm>
            <a:off x="4895528" y="4221088"/>
            <a:ext cx="76200" cy="76200"/>
          </a:xfrm>
          <a:prstGeom prst="ellipse">
            <a:avLst/>
          </a:prstGeom>
          <a:solidFill>
            <a:srgbClr val="FF9933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33" name="Text Box 51"/>
          <p:cNvSpPr txBox="1">
            <a:spLocks noChangeArrowheads="1"/>
          </p:cNvSpPr>
          <p:nvPr/>
        </p:nvSpPr>
        <p:spPr bwMode="auto">
          <a:xfrm>
            <a:off x="5928320" y="4365104"/>
            <a:ext cx="1524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500" b="1" dirty="0">
                <a:solidFill>
                  <a:srgbClr val="CC0000"/>
                </a:solidFill>
                <a:latin typeface="Times New Roman" pitchFamily="18" charset="0"/>
              </a:rPr>
              <a:t>Улан-Удэ</a:t>
            </a:r>
          </a:p>
        </p:txBody>
      </p:sp>
      <p:sp>
        <p:nvSpPr>
          <p:cNvPr id="34" name="Oval 52"/>
          <p:cNvSpPr>
            <a:spLocks noChangeArrowheads="1"/>
          </p:cNvSpPr>
          <p:nvPr/>
        </p:nvSpPr>
        <p:spPr bwMode="auto">
          <a:xfrm>
            <a:off x="6868667" y="4289425"/>
            <a:ext cx="76200" cy="76200"/>
          </a:xfrm>
          <a:prstGeom prst="ellipse">
            <a:avLst/>
          </a:prstGeom>
          <a:solidFill>
            <a:srgbClr val="FF9933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36" name="Oval 56"/>
          <p:cNvSpPr>
            <a:spLocks noChangeArrowheads="1"/>
          </p:cNvSpPr>
          <p:nvPr/>
        </p:nvSpPr>
        <p:spPr bwMode="auto">
          <a:xfrm>
            <a:off x="3322192" y="3578225"/>
            <a:ext cx="76200" cy="76200"/>
          </a:xfrm>
          <a:prstGeom prst="ellipse">
            <a:avLst/>
          </a:prstGeom>
          <a:solidFill>
            <a:srgbClr val="FF9933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37" name="Oval 58"/>
          <p:cNvSpPr>
            <a:spLocks noChangeArrowheads="1"/>
          </p:cNvSpPr>
          <p:nvPr/>
        </p:nvSpPr>
        <p:spPr bwMode="auto">
          <a:xfrm>
            <a:off x="2047429" y="3033713"/>
            <a:ext cx="76200" cy="76200"/>
          </a:xfrm>
          <a:prstGeom prst="ellipse">
            <a:avLst/>
          </a:prstGeom>
          <a:solidFill>
            <a:srgbClr val="FF9933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38" name="Oval 59"/>
          <p:cNvSpPr>
            <a:spLocks noChangeArrowheads="1"/>
          </p:cNvSpPr>
          <p:nvPr/>
        </p:nvSpPr>
        <p:spPr bwMode="auto">
          <a:xfrm>
            <a:off x="2663379" y="3073400"/>
            <a:ext cx="76200" cy="76200"/>
          </a:xfrm>
          <a:prstGeom prst="ellipse">
            <a:avLst/>
          </a:prstGeom>
          <a:solidFill>
            <a:srgbClr val="FF9933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39" name="AutoShape 41"/>
          <p:cNvSpPr>
            <a:spLocks noChangeArrowheads="1"/>
          </p:cNvSpPr>
          <p:nvPr/>
        </p:nvSpPr>
        <p:spPr bwMode="auto">
          <a:xfrm>
            <a:off x="8178354" y="3511550"/>
            <a:ext cx="144463" cy="144463"/>
          </a:xfrm>
          <a:prstGeom prst="octagon">
            <a:avLst>
              <a:gd name="adj" fmla="val 29287"/>
            </a:avLst>
          </a:prstGeom>
          <a:solidFill>
            <a:srgbClr val="33A0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Text Box 16"/>
          <p:cNvSpPr txBox="1">
            <a:spLocks noChangeArrowheads="1"/>
          </p:cNvSpPr>
          <p:nvPr/>
        </p:nvSpPr>
        <p:spPr bwMode="auto">
          <a:xfrm>
            <a:off x="8032304" y="3278188"/>
            <a:ext cx="1219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dirty="0">
                <a:solidFill>
                  <a:srgbClr val="CC0000"/>
                </a:solidFill>
                <a:latin typeface="Times New Roman" pitchFamily="18" charset="0"/>
              </a:rPr>
              <a:t>Хабаровск</a:t>
            </a:r>
          </a:p>
        </p:txBody>
      </p:sp>
      <p:sp>
        <p:nvSpPr>
          <p:cNvPr id="41" name="Text Box 37"/>
          <p:cNvSpPr txBox="1">
            <a:spLocks noChangeArrowheads="1"/>
          </p:cNvSpPr>
          <p:nvPr/>
        </p:nvSpPr>
        <p:spPr bwMode="auto">
          <a:xfrm>
            <a:off x="4079819" y="5517232"/>
            <a:ext cx="50040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 smtClean="0">
                <a:solidFill>
                  <a:srgbClr val="CC0000"/>
                </a:solidFill>
                <a:latin typeface="Times New Roman" pitchFamily="18" charset="0"/>
              </a:rPr>
              <a:t>Учебные </a:t>
            </a:r>
            <a:r>
              <a:rPr lang="ru-RU" sz="2000" b="1" dirty="0">
                <a:solidFill>
                  <a:srgbClr val="CC0000"/>
                </a:solidFill>
                <a:latin typeface="Times New Roman" pitchFamily="18" charset="0"/>
              </a:rPr>
              <a:t>центры АСМАП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</a:rPr>
              <a:t>(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12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  <a:p>
            <a:pPr>
              <a:defRPr/>
            </a:pP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</a:rPr>
              <a:t>Центры АСМАП выездного обучения (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11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</a:rPr>
              <a:t>)</a:t>
            </a:r>
            <a:endParaRPr lang="ru-RU" sz="20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2" name="Oval 57"/>
          <p:cNvSpPr>
            <a:spLocks noChangeArrowheads="1"/>
          </p:cNvSpPr>
          <p:nvPr/>
        </p:nvSpPr>
        <p:spPr bwMode="auto">
          <a:xfrm>
            <a:off x="3923928" y="5661248"/>
            <a:ext cx="152400" cy="152400"/>
          </a:xfrm>
          <a:prstGeom prst="ellipse">
            <a:avLst/>
          </a:prstGeom>
          <a:solidFill>
            <a:srgbClr val="FF9933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AutoShape 40"/>
          <p:cNvSpPr>
            <a:spLocks noChangeArrowheads="1"/>
          </p:cNvSpPr>
          <p:nvPr/>
        </p:nvSpPr>
        <p:spPr bwMode="auto">
          <a:xfrm>
            <a:off x="1050479" y="5143500"/>
            <a:ext cx="228600" cy="228600"/>
          </a:xfrm>
          <a:prstGeom prst="octagon">
            <a:avLst>
              <a:gd name="adj" fmla="val 29287"/>
            </a:avLst>
          </a:prstGeom>
          <a:solidFill>
            <a:srgbClr val="33A0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" name="AutoShape 39"/>
          <p:cNvSpPr>
            <a:spLocks noChangeArrowheads="1"/>
          </p:cNvSpPr>
          <p:nvPr/>
        </p:nvSpPr>
        <p:spPr bwMode="auto">
          <a:xfrm>
            <a:off x="1306829" y="4629213"/>
            <a:ext cx="228600" cy="228600"/>
          </a:xfrm>
          <a:prstGeom prst="octagon">
            <a:avLst>
              <a:gd name="adj" fmla="val 29287"/>
            </a:avLst>
          </a:prstGeom>
          <a:solidFill>
            <a:srgbClr val="33A0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AutoShape 39"/>
          <p:cNvSpPr>
            <a:spLocks noChangeArrowheads="1"/>
          </p:cNvSpPr>
          <p:nvPr/>
        </p:nvSpPr>
        <p:spPr bwMode="auto">
          <a:xfrm>
            <a:off x="3167336" y="3861048"/>
            <a:ext cx="228600" cy="228600"/>
          </a:xfrm>
          <a:prstGeom prst="octagon">
            <a:avLst>
              <a:gd name="adj" fmla="val 29287"/>
            </a:avLst>
          </a:prstGeom>
          <a:solidFill>
            <a:srgbClr val="33A0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" name="Text Box 55"/>
          <p:cNvSpPr txBox="1">
            <a:spLocks noChangeArrowheads="1"/>
          </p:cNvSpPr>
          <p:nvPr/>
        </p:nvSpPr>
        <p:spPr bwMode="auto">
          <a:xfrm>
            <a:off x="2519264" y="3573016"/>
            <a:ext cx="15240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500" b="1" dirty="0">
                <a:solidFill>
                  <a:srgbClr val="CC0000"/>
                </a:solidFill>
                <a:latin typeface="Times New Roman" pitchFamily="18" charset="0"/>
              </a:rPr>
              <a:t>Набережные Челны</a:t>
            </a:r>
          </a:p>
        </p:txBody>
      </p:sp>
      <p:sp>
        <p:nvSpPr>
          <p:cNvPr id="46" name="AutoShape 39"/>
          <p:cNvSpPr>
            <a:spLocks noChangeArrowheads="1"/>
          </p:cNvSpPr>
          <p:nvPr/>
        </p:nvSpPr>
        <p:spPr bwMode="auto">
          <a:xfrm>
            <a:off x="4895528" y="4293096"/>
            <a:ext cx="228600" cy="228600"/>
          </a:xfrm>
          <a:prstGeom prst="octagon">
            <a:avLst>
              <a:gd name="adj" fmla="val 29287"/>
            </a:avLst>
          </a:prstGeom>
          <a:solidFill>
            <a:srgbClr val="33A0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7" name="Oval 58"/>
          <p:cNvSpPr>
            <a:spLocks noChangeArrowheads="1"/>
          </p:cNvSpPr>
          <p:nvPr/>
        </p:nvSpPr>
        <p:spPr bwMode="auto">
          <a:xfrm>
            <a:off x="1263725" y="3068960"/>
            <a:ext cx="67915" cy="72008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50" name="Text Box 23"/>
          <p:cNvSpPr txBox="1">
            <a:spLocks noChangeArrowheads="1"/>
          </p:cNvSpPr>
          <p:nvPr/>
        </p:nvSpPr>
        <p:spPr bwMode="auto">
          <a:xfrm>
            <a:off x="536104" y="2780928"/>
            <a:ext cx="1371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dirty="0" smtClean="0">
                <a:solidFill>
                  <a:srgbClr val="0000FF"/>
                </a:solidFill>
                <a:latin typeface="Times New Roman" pitchFamily="18" charset="0"/>
              </a:rPr>
              <a:t>Смоленск</a:t>
            </a:r>
            <a:endParaRPr lang="ru-RU" sz="15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2" name="Text Box 23"/>
          <p:cNvSpPr txBox="1">
            <a:spLocks noChangeArrowheads="1"/>
          </p:cNvSpPr>
          <p:nvPr/>
        </p:nvSpPr>
        <p:spPr bwMode="auto">
          <a:xfrm>
            <a:off x="5268330" y="4173588"/>
            <a:ext cx="13716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dirty="0" smtClean="0">
                <a:solidFill>
                  <a:srgbClr val="0000FF"/>
                </a:solidFill>
                <a:latin typeface="Times New Roman" pitchFamily="18" charset="0"/>
              </a:rPr>
              <a:t>Барнаул</a:t>
            </a:r>
            <a:endParaRPr lang="ru-RU" sz="15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5" name="Text Box 23"/>
          <p:cNvSpPr txBox="1">
            <a:spLocks noChangeArrowheads="1"/>
          </p:cNvSpPr>
          <p:nvPr/>
        </p:nvSpPr>
        <p:spPr bwMode="auto">
          <a:xfrm>
            <a:off x="2892066" y="3116460"/>
            <a:ext cx="1371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dirty="0" smtClean="0">
                <a:solidFill>
                  <a:srgbClr val="0000FF"/>
                </a:solidFill>
                <a:latin typeface="Times New Roman" pitchFamily="18" charset="0"/>
              </a:rPr>
              <a:t>Самара</a:t>
            </a:r>
            <a:endParaRPr lang="ru-RU" sz="15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6" name="Text Box 23"/>
          <p:cNvSpPr txBox="1">
            <a:spLocks noChangeArrowheads="1"/>
          </p:cNvSpPr>
          <p:nvPr/>
        </p:nvSpPr>
        <p:spPr bwMode="auto">
          <a:xfrm>
            <a:off x="1688232" y="4509120"/>
            <a:ext cx="1371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dirty="0" smtClean="0">
                <a:solidFill>
                  <a:srgbClr val="0000FF"/>
                </a:solidFill>
                <a:latin typeface="Times New Roman" pitchFamily="18" charset="0"/>
              </a:rPr>
              <a:t>Волгоград</a:t>
            </a:r>
            <a:endParaRPr lang="ru-RU" sz="15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620688"/>
            <a:ext cx="9144000" cy="28803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Учебные центры АСМАП</a:t>
            </a:r>
            <a:endParaRPr lang="ru-RU" sz="2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8" name="Picture 6" descr="asmap_logo_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116632"/>
            <a:ext cx="1081087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308304" y="6453336"/>
            <a:ext cx="1619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1700" b="1" dirty="0">
                <a:solidFill>
                  <a:srgbClr val="000099"/>
                </a:solidFill>
                <a:latin typeface="Arial Narrow" pitchFamily="34" charset="0"/>
              </a:rPr>
              <a:t>www.asmap.ru</a:t>
            </a:r>
            <a:endParaRPr lang="ru-RU" sz="1700" b="1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755576" y="6277523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Тематическая сессия</a:t>
            </a:r>
            <a:r>
              <a:rPr lang="en-US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 IRU </a:t>
            </a:r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. Повышение эффективности работы международного автомобильного транспорта в условиях Евразийской экономической интеграции, г. Москва, 18 апреля 2017 года </a:t>
            </a:r>
            <a:endParaRPr lang="ru-RU" sz="1100" dirty="0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 Box 23"/>
          <p:cNvSpPr txBox="1">
            <a:spLocks noChangeArrowheads="1"/>
          </p:cNvSpPr>
          <p:nvPr/>
        </p:nvSpPr>
        <p:spPr bwMode="auto">
          <a:xfrm>
            <a:off x="745217" y="2180356"/>
            <a:ext cx="1371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dirty="0" smtClean="0">
                <a:solidFill>
                  <a:srgbClr val="0000FF"/>
                </a:solidFill>
                <a:latin typeface="Times New Roman" pitchFamily="18" charset="0"/>
              </a:rPr>
              <a:t>Псков</a:t>
            </a:r>
            <a:endParaRPr lang="ru-RU" sz="15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1026" name="Picture 2" descr="C:\Users\Budantseva\Desktop\Лиза\Крым 2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83125" y="4786035"/>
            <a:ext cx="866139" cy="576064"/>
          </a:xfrm>
          <a:prstGeom prst="rect">
            <a:avLst/>
          </a:prstGeom>
          <a:noFill/>
        </p:spPr>
      </p:pic>
      <p:sp>
        <p:nvSpPr>
          <p:cNvPr id="54" name="Text Box 23"/>
          <p:cNvSpPr txBox="1">
            <a:spLocks noChangeArrowheads="1"/>
          </p:cNvSpPr>
          <p:nvPr/>
        </p:nvSpPr>
        <p:spPr bwMode="auto">
          <a:xfrm>
            <a:off x="0" y="4509120"/>
            <a:ext cx="1584176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dirty="0" smtClean="0">
                <a:solidFill>
                  <a:srgbClr val="0000FF"/>
                </a:solidFill>
                <a:latin typeface="Times New Roman" pitchFamily="18" charset="0"/>
              </a:rPr>
              <a:t>Ростов-на-Дону</a:t>
            </a:r>
            <a:endParaRPr lang="ru-RU" sz="15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2" name="Text Box 23"/>
          <p:cNvSpPr txBox="1">
            <a:spLocks noChangeArrowheads="1"/>
          </p:cNvSpPr>
          <p:nvPr/>
        </p:nvSpPr>
        <p:spPr bwMode="auto">
          <a:xfrm>
            <a:off x="0" y="5085184"/>
            <a:ext cx="1512168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dirty="0" smtClean="0">
                <a:solidFill>
                  <a:srgbClr val="0000FF"/>
                </a:solidFill>
                <a:latin typeface="Times New Roman" pitchFamily="18" charset="0"/>
              </a:rPr>
              <a:t>Симферополь</a:t>
            </a:r>
            <a:endParaRPr lang="ru-RU" sz="15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3" name="Text Box 23"/>
          <p:cNvSpPr txBox="1">
            <a:spLocks noChangeArrowheads="1"/>
          </p:cNvSpPr>
          <p:nvPr/>
        </p:nvSpPr>
        <p:spPr bwMode="auto">
          <a:xfrm>
            <a:off x="1139366" y="5733063"/>
            <a:ext cx="1371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dirty="0" smtClean="0">
                <a:solidFill>
                  <a:srgbClr val="0000FF"/>
                </a:solidFill>
                <a:latin typeface="Times New Roman" pitchFamily="18" charset="0"/>
              </a:rPr>
              <a:t>Махачкала</a:t>
            </a:r>
            <a:endParaRPr lang="ru-RU" sz="15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4" name="Oval 58"/>
          <p:cNvSpPr>
            <a:spLocks noChangeArrowheads="1"/>
          </p:cNvSpPr>
          <p:nvPr/>
        </p:nvSpPr>
        <p:spPr bwMode="auto">
          <a:xfrm>
            <a:off x="1983177" y="5718267"/>
            <a:ext cx="68544" cy="8699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65" name="Oval 58"/>
          <p:cNvSpPr>
            <a:spLocks noChangeArrowheads="1"/>
          </p:cNvSpPr>
          <p:nvPr/>
        </p:nvSpPr>
        <p:spPr bwMode="auto">
          <a:xfrm>
            <a:off x="1223249" y="2441524"/>
            <a:ext cx="67915" cy="72008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66" name="Text Box 23"/>
          <p:cNvSpPr txBox="1">
            <a:spLocks noChangeArrowheads="1"/>
          </p:cNvSpPr>
          <p:nvPr/>
        </p:nvSpPr>
        <p:spPr bwMode="auto">
          <a:xfrm>
            <a:off x="7951240" y="3991972"/>
            <a:ext cx="13716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dirty="0" smtClean="0">
                <a:solidFill>
                  <a:srgbClr val="0000FF"/>
                </a:solidFill>
                <a:latin typeface="Times New Roman" pitchFamily="18" charset="0"/>
              </a:rPr>
              <a:t>Владивосток</a:t>
            </a:r>
            <a:endParaRPr lang="ru-RU" sz="15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7" name="Oval 58"/>
          <p:cNvSpPr>
            <a:spLocks noChangeArrowheads="1"/>
          </p:cNvSpPr>
          <p:nvPr/>
        </p:nvSpPr>
        <p:spPr bwMode="auto">
          <a:xfrm>
            <a:off x="1979712" y="4509120"/>
            <a:ext cx="68544" cy="8699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68" name="Oval 58"/>
          <p:cNvSpPr>
            <a:spLocks noChangeArrowheads="1"/>
          </p:cNvSpPr>
          <p:nvPr/>
        </p:nvSpPr>
        <p:spPr bwMode="auto">
          <a:xfrm>
            <a:off x="287903" y="5085184"/>
            <a:ext cx="68544" cy="8699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69" name="Oval 58"/>
          <p:cNvSpPr>
            <a:spLocks noChangeArrowheads="1"/>
          </p:cNvSpPr>
          <p:nvPr/>
        </p:nvSpPr>
        <p:spPr bwMode="auto">
          <a:xfrm>
            <a:off x="1191088" y="4748894"/>
            <a:ext cx="68544" cy="8699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70" name="Oval 58"/>
          <p:cNvSpPr>
            <a:spLocks noChangeArrowheads="1"/>
          </p:cNvSpPr>
          <p:nvPr/>
        </p:nvSpPr>
        <p:spPr bwMode="auto">
          <a:xfrm>
            <a:off x="2871651" y="3284984"/>
            <a:ext cx="67915" cy="72008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71" name="Oval 58"/>
          <p:cNvSpPr>
            <a:spLocks noChangeArrowheads="1"/>
          </p:cNvSpPr>
          <p:nvPr/>
        </p:nvSpPr>
        <p:spPr bwMode="auto">
          <a:xfrm>
            <a:off x="8604448" y="3978200"/>
            <a:ext cx="68544" cy="8699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72" name="Oval 58"/>
          <p:cNvSpPr>
            <a:spLocks noChangeArrowheads="1"/>
          </p:cNvSpPr>
          <p:nvPr/>
        </p:nvSpPr>
        <p:spPr bwMode="auto">
          <a:xfrm>
            <a:off x="5556362" y="4456990"/>
            <a:ext cx="68544" cy="8699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73" name="Oval 58"/>
          <p:cNvSpPr>
            <a:spLocks noChangeArrowheads="1"/>
          </p:cNvSpPr>
          <p:nvPr/>
        </p:nvSpPr>
        <p:spPr bwMode="auto">
          <a:xfrm>
            <a:off x="6519680" y="4278107"/>
            <a:ext cx="68544" cy="8699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74" name="Text Box 23"/>
          <p:cNvSpPr txBox="1">
            <a:spLocks noChangeArrowheads="1"/>
          </p:cNvSpPr>
          <p:nvPr/>
        </p:nvSpPr>
        <p:spPr bwMode="auto">
          <a:xfrm>
            <a:off x="6008712" y="3969931"/>
            <a:ext cx="1083568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dirty="0" smtClean="0">
                <a:solidFill>
                  <a:srgbClr val="0000FF"/>
                </a:solidFill>
                <a:latin typeface="Times New Roman" pitchFamily="18" charset="0"/>
              </a:rPr>
              <a:t>Иркутск</a:t>
            </a:r>
            <a:endParaRPr lang="ru-RU" sz="15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75" name="Oval 58"/>
          <p:cNvSpPr>
            <a:spLocks noChangeArrowheads="1"/>
          </p:cNvSpPr>
          <p:nvPr/>
        </p:nvSpPr>
        <p:spPr bwMode="auto">
          <a:xfrm>
            <a:off x="5511568" y="4077072"/>
            <a:ext cx="68544" cy="8699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  <p:sp>
        <p:nvSpPr>
          <p:cNvPr id="77" name="Text Box 23"/>
          <p:cNvSpPr txBox="1">
            <a:spLocks noChangeArrowheads="1"/>
          </p:cNvSpPr>
          <p:nvPr/>
        </p:nvSpPr>
        <p:spPr bwMode="auto">
          <a:xfrm>
            <a:off x="5052306" y="3790290"/>
            <a:ext cx="13716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" b="1" dirty="0" smtClean="0">
                <a:solidFill>
                  <a:srgbClr val="0000FF"/>
                </a:solidFill>
                <a:latin typeface="Times New Roman" pitchFamily="18" charset="0"/>
              </a:rPr>
              <a:t>Новосибирск</a:t>
            </a:r>
            <a:endParaRPr lang="ru-RU" sz="15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78" name="Oval 58"/>
          <p:cNvSpPr>
            <a:spLocks noChangeArrowheads="1"/>
          </p:cNvSpPr>
          <p:nvPr/>
        </p:nvSpPr>
        <p:spPr bwMode="auto">
          <a:xfrm>
            <a:off x="3935803" y="5910541"/>
            <a:ext cx="140552" cy="15900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66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C:\Users\Budantseva\Desktop\Фото\ТС 1 - копия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202504" y="92124"/>
            <a:ext cx="8784976" cy="666935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11" name="Прямоугольник 10"/>
          <p:cNvSpPr/>
          <p:nvPr/>
        </p:nvSpPr>
        <p:spPr>
          <a:xfrm>
            <a:off x="202504" y="2249488"/>
            <a:ext cx="8784976" cy="449188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alpha val="5000"/>
                </a:schemeClr>
              </a:gs>
              <a:gs pos="39999">
                <a:schemeClr val="accent5">
                  <a:lumMod val="20000"/>
                  <a:lumOff val="80000"/>
                </a:schemeClr>
              </a:gs>
              <a:gs pos="70000">
                <a:srgbClr val="F0F3F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780928"/>
            <a:ext cx="9144000" cy="6477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 создании благоприятных условий </a:t>
            </a:r>
            <a:b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для развития международного автомобильного транспорта</a:t>
            </a:r>
            <a:b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Лохов Андрей Александрович</a:t>
            </a:r>
            <a:br>
              <a:rPr lang="ru-RU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Руководитель департамента организации перевозок АСМАП</a:t>
            </a:r>
            <a:endParaRPr kumimoji="0" lang="ru-RU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7308304" y="6453336"/>
            <a:ext cx="1619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1700" b="1" dirty="0">
                <a:solidFill>
                  <a:srgbClr val="000099"/>
                </a:solidFill>
                <a:latin typeface="Arial Narrow" pitchFamily="34" charset="0"/>
              </a:rPr>
              <a:t>www.asmap.ru</a:t>
            </a:r>
            <a:endParaRPr lang="ru-RU" sz="1700" b="1" dirty="0">
              <a:solidFill>
                <a:srgbClr val="000099"/>
              </a:solidFill>
              <a:latin typeface="Arial Narrow" pitchFamily="34" charset="0"/>
            </a:endParaRPr>
          </a:p>
        </p:txBody>
      </p:sp>
      <p:pic>
        <p:nvPicPr>
          <p:cNvPr id="12" name="Picture 6" descr="asmap_logo_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116632"/>
            <a:ext cx="1081087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755576" y="6277523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Тематическая сессия</a:t>
            </a:r>
            <a:r>
              <a:rPr lang="en-US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 IRU </a:t>
            </a:r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. Повышение эффективности работы международного автомобильного транспорта в условиях Евразийской экономической интеграции, г. Москва, 18 апреля 2017 года </a:t>
            </a:r>
            <a:endParaRPr lang="ru-RU" sz="1100" dirty="0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Budantseva\Desktop\Фото\ТС 1 - копия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79512" y="44624"/>
            <a:ext cx="8784976" cy="666935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10" name="Прямоугольник 9"/>
          <p:cNvSpPr/>
          <p:nvPr/>
        </p:nvSpPr>
        <p:spPr>
          <a:xfrm>
            <a:off x="179512" y="2245868"/>
            <a:ext cx="8784976" cy="449188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alpha val="5000"/>
                </a:schemeClr>
              </a:gs>
              <a:gs pos="39999">
                <a:schemeClr val="accent5">
                  <a:lumMod val="20000"/>
                  <a:lumOff val="80000"/>
                </a:schemeClr>
              </a:gs>
              <a:gs pos="70000">
                <a:srgbClr val="F0F3F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548680"/>
            <a:ext cx="9144000" cy="50405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Составляющие факторы успешного осуществления международных автомобильных перевозок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8" name="Picture 6" descr="asmap_logo_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116632"/>
            <a:ext cx="1081087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7308304" y="6453336"/>
            <a:ext cx="1619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1700" b="1" dirty="0">
                <a:solidFill>
                  <a:srgbClr val="000099"/>
                </a:solidFill>
                <a:latin typeface="Arial Narrow" pitchFamily="34" charset="0"/>
              </a:rPr>
              <a:t>www.asmap.ru</a:t>
            </a:r>
            <a:endParaRPr lang="ru-RU" sz="1700" b="1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24" name="TextBox 8"/>
          <p:cNvSpPr txBox="1">
            <a:spLocks noChangeArrowheads="1"/>
          </p:cNvSpPr>
          <p:nvPr/>
        </p:nvSpPr>
        <p:spPr bwMode="auto">
          <a:xfrm>
            <a:off x="395536" y="1412776"/>
            <a:ext cx="8460432" cy="3801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19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Ситуация на рынке международных автомобильных перевозок </a:t>
            </a:r>
          </a:p>
          <a:p>
            <a:pPr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19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Грузовая база экспорта</a:t>
            </a:r>
          </a:p>
          <a:p>
            <a:pPr lvl="0"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19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Справедливая </a:t>
            </a:r>
            <a:r>
              <a:rPr lang="ru-RU" sz="19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конкуренция </a:t>
            </a:r>
          </a:p>
          <a:p>
            <a:pPr lvl="0"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19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Восстановление системы МДП в России</a:t>
            </a:r>
          </a:p>
          <a:p>
            <a:pPr lvl="0"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19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Обновление подвижного состава</a:t>
            </a:r>
          </a:p>
          <a:p>
            <a:pPr lvl="0"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19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Развитие и обустройство международных автомагистралей. Упрощение перевозок тяжеловесных грузов</a:t>
            </a:r>
          </a:p>
          <a:p>
            <a:pPr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19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Неправомочные требования на территориях других стран</a:t>
            </a:r>
          </a:p>
          <a:p>
            <a:pPr lvl="0"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19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Повышение профессиональной компетенции перевозчиков</a:t>
            </a: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755576" y="6277523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Тематическая сессия</a:t>
            </a:r>
            <a:r>
              <a:rPr lang="en-US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 IRU </a:t>
            </a:r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. Повышение эффективности работы международного автомобильного транспорта в условиях Евразийской экономической интеграции, г. Москва, 18 апреля 2017 года </a:t>
            </a:r>
            <a:endParaRPr lang="ru-RU" sz="1100" dirty="0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Budantseva\Desktop\Фото\ТС 1 - копия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79512" y="97970"/>
            <a:ext cx="8784976" cy="666935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10" name="Прямоугольник 9"/>
          <p:cNvSpPr/>
          <p:nvPr/>
        </p:nvSpPr>
        <p:spPr>
          <a:xfrm>
            <a:off x="179512" y="2249488"/>
            <a:ext cx="8784976" cy="449188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alpha val="5000"/>
                </a:schemeClr>
              </a:gs>
              <a:gs pos="39999">
                <a:schemeClr val="accent5">
                  <a:lumMod val="20000"/>
                  <a:lumOff val="80000"/>
                </a:schemeClr>
              </a:gs>
              <a:gs pos="70000">
                <a:srgbClr val="F0F3F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332656"/>
            <a:ext cx="9144000" cy="8636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</a:rPr>
              <a:t>Итоги работы российских и иностранных перевозчиков </a:t>
            </a:r>
            <a:br>
              <a:rPr lang="ru-RU" sz="2400" b="1" dirty="0" smtClean="0">
                <a:solidFill>
                  <a:srgbClr val="0000CC"/>
                </a:solidFill>
                <a:latin typeface="Times New Roman" pitchFamily="18" charset="0"/>
              </a:rPr>
            </a:br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</a:rPr>
              <a:t>на рынке МАП России, </a:t>
            </a:r>
            <a:r>
              <a:rPr lang="en-US" sz="2200" b="1" dirty="0" smtClean="0">
                <a:solidFill>
                  <a:srgbClr val="0000CC"/>
                </a:solidFill>
                <a:latin typeface="Times New Roman" pitchFamily="18" charset="0"/>
              </a:rPr>
              <a:t>(</a:t>
            </a:r>
            <a:r>
              <a:rPr lang="ru-RU" sz="2200" b="1" dirty="0" smtClean="0">
                <a:solidFill>
                  <a:srgbClr val="0000CC"/>
                </a:solidFill>
                <a:latin typeface="Times New Roman" pitchFamily="18" charset="0"/>
              </a:rPr>
              <a:t>2016г. к 2015г.</a:t>
            </a:r>
            <a:r>
              <a:rPr lang="en-US" sz="2200" b="1" dirty="0" smtClean="0">
                <a:solidFill>
                  <a:srgbClr val="0000CC"/>
                </a:solidFill>
                <a:latin typeface="Times New Roman" pitchFamily="18" charset="0"/>
              </a:rPr>
              <a:t>)</a:t>
            </a:r>
            <a:endParaRPr lang="ru-RU" sz="22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11268" name="Picture 6" descr="asmap_logo_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116632"/>
            <a:ext cx="1081087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7308304" y="6453336"/>
            <a:ext cx="1619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1700" b="1" dirty="0">
                <a:solidFill>
                  <a:srgbClr val="000099"/>
                </a:solidFill>
                <a:latin typeface="Arial Narrow" pitchFamily="34" charset="0"/>
              </a:rPr>
              <a:t>www.asmap.ru</a:t>
            </a:r>
            <a:endParaRPr lang="ru-RU" sz="1700" b="1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03648" y="1268760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u="sng" dirty="0" smtClean="0">
                <a:latin typeface="Arial Narrow" pitchFamily="34" charset="0"/>
                <a:cs typeface="Arial" pitchFamily="34" charset="0"/>
              </a:rPr>
              <a:t>Темпы изменения объемов перевозок грузов</a:t>
            </a:r>
            <a:endParaRPr lang="ru-RU" b="1" u="sng" dirty="0">
              <a:latin typeface="Arial Narrow" pitchFamily="34" charset="0"/>
              <a:cs typeface="Arial" pitchFamily="34" charset="0"/>
            </a:endParaRPr>
          </a:p>
        </p:txBody>
      </p:sp>
      <p:graphicFrame>
        <p:nvGraphicFramePr>
          <p:cNvPr id="23" name="Диаграмма 22"/>
          <p:cNvGraphicFramePr/>
          <p:nvPr/>
        </p:nvGraphicFramePr>
        <p:xfrm>
          <a:off x="323528" y="1988840"/>
          <a:ext cx="8286750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691680" y="5877272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0099"/>
                </a:solidFill>
              </a:rPr>
              <a:t>Российские перевозчики 	           Иностранные перевозчики 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824407" y="5961913"/>
            <a:ext cx="216024" cy="216024"/>
          </a:xfrm>
          <a:prstGeom prst="rect">
            <a:avLst/>
          </a:prstGeom>
          <a:solidFill>
            <a:srgbClr val="CC00CC"/>
          </a:solidFill>
          <a:ln w="31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512039" y="5961913"/>
            <a:ext cx="216024" cy="216024"/>
          </a:xfrm>
          <a:prstGeom prst="rect">
            <a:avLst/>
          </a:prstGeom>
          <a:solidFill>
            <a:srgbClr val="0000FF"/>
          </a:solidFill>
          <a:ln w="63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1043608" y="1765798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И М П О Р Т	                </a:t>
            </a:r>
            <a:r>
              <a:rPr lang="ru-RU" sz="2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 С Е Г О   </a:t>
            </a:r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	           Э К С П О Р  Т</a:t>
            </a:r>
            <a:endParaRPr lang="ru-RU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 flipH="1">
            <a:off x="2906215" y="1990356"/>
            <a:ext cx="936104" cy="0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5364088" y="1991114"/>
            <a:ext cx="936104" cy="0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755576" y="6277523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Тематическая сессия</a:t>
            </a:r>
            <a:r>
              <a:rPr lang="en-US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 IRU </a:t>
            </a:r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. Повышение эффективности работы международного автомобильного транспорта в условиях Евразийской экономической интеграции, г. Москва, 18 апреля 2017 года </a:t>
            </a:r>
            <a:endParaRPr lang="ru-RU" sz="1100" dirty="0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Budantseva\Desktop\Фото\ТС 1 - копия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79512" y="97970"/>
            <a:ext cx="8784976" cy="666935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10" name="Прямоугольник 9"/>
          <p:cNvSpPr/>
          <p:nvPr/>
        </p:nvSpPr>
        <p:spPr>
          <a:xfrm>
            <a:off x="179512" y="2249488"/>
            <a:ext cx="8784976" cy="449188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alpha val="5000"/>
                </a:schemeClr>
              </a:gs>
              <a:gs pos="39999">
                <a:schemeClr val="accent5">
                  <a:lumMod val="20000"/>
                  <a:lumOff val="80000"/>
                </a:schemeClr>
              </a:gs>
              <a:gs pos="70000">
                <a:srgbClr val="F0F3F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76672"/>
            <a:ext cx="9144000" cy="64807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</a:rPr>
              <a:t>Изменение доли российских перевозчиков </a:t>
            </a:r>
            <a:br>
              <a:rPr lang="ru-RU" sz="2400" b="1" dirty="0" smtClean="0">
                <a:solidFill>
                  <a:srgbClr val="0000CC"/>
                </a:solidFill>
                <a:latin typeface="Times New Roman" pitchFamily="18" charset="0"/>
              </a:rPr>
            </a:br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</a:rPr>
              <a:t>в общих объемах рынка МАП </a:t>
            </a:r>
            <a:endParaRPr lang="ru-RU" sz="2400" b="1" dirty="0" smtClean="0">
              <a:solidFill>
                <a:srgbClr val="000099"/>
              </a:solidFill>
              <a:latin typeface="Times New Roman" pitchFamily="18" charset="0"/>
            </a:endParaRPr>
          </a:p>
        </p:txBody>
      </p:sp>
      <p:pic>
        <p:nvPicPr>
          <p:cNvPr id="11268" name="Picture 6" descr="asmap_logo_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116632"/>
            <a:ext cx="1081087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7308304" y="6453336"/>
            <a:ext cx="1619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1700" b="1" dirty="0">
                <a:solidFill>
                  <a:srgbClr val="000099"/>
                </a:solidFill>
                <a:latin typeface="Arial Narrow" pitchFamily="34" charset="0"/>
              </a:rPr>
              <a:t>www.asmap.ru</a:t>
            </a:r>
            <a:endParaRPr lang="ru-RU" sz="1700" b="1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6732240" y="2132856"/>
            <a:ext cx="1512168" cy="1512168"/>
          </a:xfrm>
          <a:prstGeom prst="ellipse">
            <a:avLst/>
          </a:prstGeom>
          <a:solidFill>
            <a:srgbClr val="0066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6732240" y="2492896"/>
            <a:ext cx="151216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50%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4572000" y="2950210"/>
            <a:ext cx="1368152" cy="1296144"/>
          </a:xfrm>
          <a:prstGeom prst="ellipse">
            <a:avLst/>
          </a:prstGeom>
          <a:solidFill>
            <a:srgbClr val="0066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572000" y="3238242"/>
            <a:ext cx="129614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46%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201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2529753" y="3441633"/>
            <a:ext cx="1224136" cy="1224136"/>
          </a:xfrm>
          <a:prstGeom prst="ellipse">
            <a:avLst/>
          </a:prstGeom>
          <a:solidFill>
            <a:srgbClr val="0066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506003" y="3646540"/>
            <a:ext cx="122413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43%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201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611561" y="3933056"/>
            <a:ext cx="1080878" cy="1068245"/>
          </a:xfrm>
          <a:prstGeom prst="ellipse">
            <a:avLst/>
          </a:prstGeom>
          <a:solidFill>
            <a:srgbClr val="0066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611560" y="4120044"/>
            <a:ext cx="108012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40%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2013 г.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Стрелка вправо 62"/>
          <p:cNvSpPr/>
          <p:nvPr/>
        </p:nvSpPr>
        <p:spPr>
          <a:xfrm rot="20780484">
            <a:off x="1722203" y="4061330"/>
            <a:ext cx="803695" cy="55046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трелка вправо 63"/>
          <p:cNvSpPr/>
          <p:nvPr/>
        </p:nvSpPr>
        <p:spPr>
          <a:xfrm rot="20780484">
            <a:off x="3773407" y="3527983"/>
            <a:ext cx="803695" cy="55046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трелка вправо 64"/>
          <p:cNvSpPr/>
          <p:nvPr/>
        </p:nvSpPr>
        <p:spPr>
          <a:xfrm rot="20780484">
            <a:off x="5883466" y="3014718"/>
            <a:ext cx="926869" cy="55046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6804248" y="3718773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Индикатор Стратегии</a:t>
            </a:r>
            <a:endParaRPr lang="ru-RU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5576" y="6277523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Тематическая сессия</a:t>
            </a:r>
            <a:r>
              <a:rPr lang="en-US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 IRU </a:t>
            </a:r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. Повышение эффективности работы международного автомобильного транспорта в условиях Евразийской экономической интеграции, г. Москва, 18 апреля 2017 года </a:t>
            </a:r>
            <a:endParaRPr lang="ru-RU" sz="1100" dirty="0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Budantseva\Desktop\Фото\ТС 1 - копия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79512" y="0"/>
            <a:ext cx="8784976" cy="666935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10" name="Прямоугольник 9"/>
          <p:cNvSpPr/>
          <p:nvPr/>
        </p:nvSpPr>
        <p:spPr>
          <a:xfrm>
            <a:off x="179512" y="2268170"/>
            <a:ext cx="8784976" cy="449188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alpha val="5000"/>
                </a:schemeClr>
              </a:gs>
              <a:gs pos="39999">
                <a:schemeClr val="accent5">
                  <a:lumMod val="20000"/>
                  <a:lumOff val="80000"/>
                </a:schemeClr>
              </a:gs>
              <a:gs pos="70000">
                <a:srgbClr val="F0F3F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332656"/>
            <a:ext cx="9144000" cy="864096"/>
          </a:xfrm>
        </p:spPr>
        <p:txBody>
          <a:bodyPr>
            <a:noAutofit/>
          </a:bodyPr>
          <a:lstStyle/>
          <a:p>
            <a:r>
              <a:rPr lang="ru-RU" sz="2300" b="1" dirty="0" smtClean="0">
                <a:solidFill>
                  <a:srgbClr val="0000CC"/>
                </a:solidFill>
                <a:latin typeface="Times New Roman" pitchFamily="18" charset="0"/>
              </a:rPr>
              <a:t>Изменение удельного веса </a:t>
            </a:r>
            <a:r>
              <a:rPr lang="ru-RU" sz="2300" b="1" u="sng" dirty="0" smtClean="0">
                <a:solidFill>
                  <a:srgbClr val="0000CC"/>
                </a:solidFill>
                <a:latin typeface="Times New Roman" pitchFamily="18" charset="0"/>
              </a:rPr>
              <a:t>основных стран ЕС </a:t>
            </a:r>
            <a:r>
              <a:rPr lang="ru-RU" sz="2300" b="1" dirty="0" smtClean="0">
                <a:solidFill>
                  <a:srgbClr val="0000CC"/>
                </a:solidFill>
                <a:latin typeface="Times New Roman" pitchFamily="18" charset="0"/>
              </a:rPr>
              <a:t/>
            </a:r>
            <a:br>
              <a:rPr lang="ru-RU" sz="2300" b="1" dirty="0" smtClean="0">
                <a:solidFill>
                  <a:srgbClr val="0000CC"/>
                </a:solidFill>
                <a:latin typeface="Times New Roman" pitchFamily="18" charset="0"/>
              </a:rPr>
            </a:br>
            <a:r>
              <a:rPr lang="ru-RU" sz="2300" b="1" dirty="0" smtClean="0">
                <a:solidFill>
                  <a:srgbClr val="0000CC"/>
                </a:solidFill>
                <a:latin typeface="Times New Roman" pitchFamily="18" charset="0"/>
              </a:rPr>
              <a:t>на российском рынке международных автомобильных перевозок </a:t>
            </a:r>
            <a:r>
              <a:rPr lang="en-US" sz="2200" b="1" dirty="0" smtClean="0">
                <a:solidFill>
                  <a:srgbClr val="0000CC"/>
                </a:solidFill>
                <a:latin typeface="Times New Roman" pitchFamily="18" charset="0"/>
              </a:rPr>
              <a:t>(</a:t>
            </a:r>
            <a:r>
              <a:rPr lang="ru-RU" sz="2200" b="1" dirty="0" smtClean="0">
                <a:solidFill>
                  <a:srgbClr val="0000CC"/>
                </a:solidFill>
                <a:latin typeface="Times New Roman" pitchFamily="18" charset="0"/>
              </a:rPr>
              <a:t>2016г. к 2013г.</a:t>
            </a:r>
            <a:r>
              <a:rPr lang="en-US" sz="2200" b="1" dirty="0" smtClean="0">
                <a:solidFill>
                  <a:srgbClr val="0000CC"/>
                </a:solidFill>
                <a:latin typeface="Times New Roman" pitchFamily="18" charset="0"/>
              </a:rPr>
              <a:t>)</a:t>
            </a:r>
            <a:endParaRPr lang="ru-RU" sz="22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11268" name="Picture 6" descr="asmap_logo_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116632"/>
            <a:ext cx="1081087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7308304" y="6453336"/>
            <a:ext cx="1619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1700" b="1" dirty="0">
                <a:solidFill>
                  <a:srgbClr val="000099"/>
                </a:solidFill>
                <a:latin typeface="Arial Narrow" pitchFamily="34" charset="0"/>
              </a:rPr>
              <a:t>www.asmap.ru</a:t>
            </a:r>
            <a:endParaRPr lang="ru-RU" sz="1700" b="1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755576" y="6277523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Тематическая сессия</a:t>
            </a:r>
            <a:r>
              <a:rPr lang="en-US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 IRU </a:t>
            </a:r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. Повышение эффективности работы международного автомобильного транспорта в условиях Евразийской экономической интеграции, г. Москва, 18 апреля 2017 года </a:t>
            </a:r>
            <a:endParaRPr lang="ru-RU" sz="1100" dirty="0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Цилиндр 25"/>
          <p:cNvSpPr/>
          <p:nvPr/>
        </p:nvSpPr>
        <p:spPr>
          <a:xfrm>
            <a:off x="5493068" y="2409771"/>
            <a:ext cx="288032" cy="288032"/>
          </a:xfrm>
          <a:prstGeom prst="can">
            <a:avLst/>
          </a:prstGeom>
          <a:solidFill>
            <a:srgbClr val="33CAFF"/>
          </a:solidFill>
          <a:ln w="63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5796136" y="2420888"/>
            <a:ext cx="3132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2013 год	2016 год</a:t>
            </a:r>
            <a:endParaRPr lang="ru-RU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Цилиндр 26"/>
          <p:cNvSpPr/>
          <p:nvPr/>
        </p:nvSpPr>
        <p:spPr>
          <a:xfrm>
            <a:off x="7344687" y="2457271"/>
            <a:ext cx="288032" cy="288032"/>
          </a:xfrm>
          <a:prstGeom prst="can">
            <a:avLst/>
          </a:prstGeom>
          <a:solidFill>
            <a:srgbClr val="660066"/>
          </a:solidFill>
          <a:ln w="6350">
            <a:solidFill>
              <a:srgbClr val="66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1" name="Диаграмма 30"/>
          <p:cNvGraphicFramePr/>
          <p:nvPr/>
        </p:nvGraphicFramePr>
        <p:xfrm>
          <a:off x="323528" y="2071687"/>
          <a:ext cx="8424936" cy="4021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Budantseva\Desktop\Фото\ТС 1 - копия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67637" y="0"/>
            <a:ext cx="8784976" cy="666935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10" name="Прямоугольник 9"/>
          <p:cNvSpPr/>
          <p:nvPr/>
        </p:nvSpPr>
        <p:spPr>
          <a:xfrm>
            <a:off x="179512" y="2177480"/>
            <a:ext cx="8784976" cy="449188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alpha val="5000"/>
                </a:schemeClr>
              </a:gs>
              <a:gs pos="39999">
                <a:schemeClr val="accent5">
                  <a:lumMod val="20000"/>
                  <a:lumOff val="80000"/>
                </a:schemeClr>
              </a:gs>
              <a:gs pos="70000">
                <a:srgbClr val="F0F3F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Диаграмма 13"/>
          <p:cNvGraphicFramePr/>
          <p:nvPr/>
        </p:nvGraphicFramePr>
        <p:xfrm>
          <a:off x="251520" y="1871662"/>
          <a:ext cx="8280920" cy="4221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76672"/>
            <a:ext cx="9144000" cy="864096"/>
          </a:xfrm>
        </p:spPr>
        <p:txBody>
          <a:bodyPr>
            <a:noAutofit/>
          </a:bodyPr>
          <a:lstStyle/>
          <a:p>
            <a:r>
              <a:rPr lang="ru-RU" sz="2300" b="1" dirty="0" smtClean="0">
                <a:solidFill>
                  <a:srgbClr val="0000CC"/>
                </a:solidFill>
                <a:latin typeface="Times New Roman" pitchFamily="18" charset="0"/>
              </a:rPr>
              <a:t>Наиболее </a:t>
            </a:r>
            <a:r>
              <a:rPr lang="ru-RU" sz="2300" b="1" u="sng" dirty="0" smtClean="0">
                <a:solidFill>
                  <a:srgbClr val="0000CC"/>
                </a:solidFill>
                <a:latin typeface="Times New Roman" pitchFamily="18" charset="0"/>
              </a:rPr>
              <a:t>значительные</a:t>
            </a:r>
            <a:r>
              <a:rPr lang="ru-RU" sz="2300" b="1" dirty="0" smtClean="0">
                <a:solidFill>
                  <a:srgbClr val="0000CC"/>
                </a:solidFill>
                <a:latin typeface="Times New Roman" pitchFamily="18" charset="0"/>
              </a:rPr>
              <a:t> изменение объемов </a:t>
            </a:r>
            <a:br>
              <a:rPr lang="ru-RU" sz="2300" b="1" dirty="0" smtClean="0">
                <a:solidFill>
                  <a:srgbClr val="0000CC"/>
                </a:solidFill>
                <a:latin typeface="Times New Roman" pitchFamily="18" charset="0"/>
              </a:rPr>
            </a:br>
            <a:r>
              <a:rPr lang="ru-RU" sz="2300" b="1" dirty="0" smtClean="0">
                <a:solidFill>
                  <a:srgbClr val="0000CC"/>
                </a:solidFill>
                <a:latin typeface="Times New Roman" pitchFamily="18" charset="0"/>
              </a:rPr>
              <a:t>российского рынка международных автомобильных перевозок </a:t>
            </a:r>
            <a:br>
              <a:rPr lang="ru-RU" sz="2300" b="1" dirty="0" smtClean="0">
                <a:solidFill>
                  <a:srgbClr val="0000CC"/>
                </a:solidFill>
                <a:latin typeface="Times New Roman" pitchFamily="18" charset="0"/>
              </a:rPr>
            </a:br>
            <a:r>
              <a:rPr lang="ru-RU" sz="23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0000CC"/>
                </a:solidFill>
                <a:latin typeface="Times New Roman" pitchFamily="18" charset="0"/>
              </a:rPr>
              <a:t>(</a:t>
            </a:r>
            <a:r>
              <a:rPr lang="ru-RU" sz="2200" b="1" dirty="0" smtClean="0">
                <a:solidFill>
                  <a:srgbClr val="0000CC"/>
                </a:solidFill>
                <a:latin typeface="Times New Roman" pitchFamily="18" charset="0"/>
              </a:rPr>
              <a:t>2016 г. к 2013 г.</a:t>
            </a:r>
            <a:r>
              <a:rPr lang="en-US" sz="2200" b="1" dirty="0" smtClean="0">
                <a:solidFill>
                  <a:srgbClr val="0000CC"/>
                </a:solidFill>
                <a:latin typeface="Times New Roman" pitchFamily="18" charset="0"/>
              </a:rPr>
              <a:t>)</a:t>
            </a:r>
            <a:endParaRPr lang="ru-RU" sz="22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11268" name="Picture 6" descr="asmap_logo_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116632"/>
            <a:ext cx="1081087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7308304" y="6453336"/>
            <a:ext cx="1619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1700" b="1" dirty="0">
                <a:solidFill>
                  <a:srgbClr val="000099"/>
                </a:solidFill>
                <a:latin typeface="Arial Narrow" pitchFamily="34" charset="0"/>
              </a:rPr>
              <a:t>www.asmap.ru</a:t>
            </a:r>
            <a:endParaRPr lang="ru-RU" sz="1700" b="1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755576" y="6277523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Тематическая сессия</a:t>
            </a:r>
            <a:r>
              <a:rPr lang="en-US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 IRU </a:t>
            </a:r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. Повышение эффективности работы международного автомобильного транспорта в условиях Евразийской экономической интеграции, г. Москва, 18 апреля 2017 года </a:t>
            </a:r>
            <a:endParaRPr lang="ru-RU" sz="1100" dirty="0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32040" y="2060848"/>
            <a:ext cx="3132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2013 год	2016 год</a:t>
            </a:r>
            <a:endParaRPr lang="ru-RU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716016" y="2109864"/>
            <a:ext cx="216023" cy="193083"/>
          </a:xfrm>
          <a:prstGeom prst="rect">
            <a:avLst/>
          </a:prstGeom>
          <a:solidFill>
            <a:srgbClr val="FF5050"/>
          </a:solidFill>
          <a:ln w="63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6516216" y="2109864"/>
            <a:ext cx="216023" cy="193083"/>
          </a:xfrm>
          <a:prstGeom prst="rect">
            <a:avLst/>
          </a:prstGeom>
          <a:solidFill>
            <a:srgbClr val="6600CC"/>
          </a:solidFill>
          <a:ln w="63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TextBox 30"/>
          <p:cNvSpPr txBox="1"/>
          <p:nvPr/>
        </p:nvSpPr>
        <p:spPr>
          <a:xfrm rot="16200000">
            <a:off x="102545" y="3217937"/>
            <a:ext cx="1439862" cy="27781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200" b="1" dirty="0" smtClean="0">
                <a:solidFill>
                  <a:srgbClr val="CACAFF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Тыс. </a:t>
            </a:r>
            <a:r>
              <a:rPr lang="ru-RU" sz="1200" b="1" dirty="0">
                <a:solidFill>
                  <a:srgbClr val="CACAFF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тонн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115616" y="4581128"/>
            <a:ext cx="720080" cy="288032"/>
          </a:xfrm>
          <a:prstGeom prst="rect">
            <a:avLst/>
          </a:prstGeom>
          <a:gradFill flip="none" rotWithShape="1">
            <a:gsLst>
              <a:gs pos="0">
                <a:srgbClr val="FF5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rgbClr val="6600CC"/>
              </a:gs>
            </a:gsLst>
            <a:lin ang="0" scaled="1"/>
            <a:tileRect/>
          </a:gra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2555776" y="4581128"/>
            <a:ext cx="720080" cy="288032"/>
          </a:xfrm>
          <a:prstGeom prst="rect">
            <a:avLst/>
          </a:prstGeom>
          <a:gradFill flip="none" rotWithShape="1">
            <a:gsLst>
              <a:gs pos="0">
                <a:srgbClr val="FF5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rgbClr val="6600CC"/>
              </a:gs>
            </a:gsLst>
            <a:lin ang="0" scaled="1"/>
            <a:tileRect/>
          </a:gra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923928" y="4581128"/>
            <a:ext cx="720080" cy="288032"/>
          </a:xfrm>
          <a:prstGeom prst="rect">
            <a:avLst/>
          </a:prstGeom>
          <a:gradFill flip="none" rotWithShape="1">
            <a:gsLst>
              <a:gs pos="0">
                <a:srgbClr val="FF5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rgbClr val="6600CC"/>
              </a:gs>
            </a:gsLst>
            <a:lin ang="0" scaled="1"/>
            <a:tileRect/>
          </a:gra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5364088" y="4581128"/>
            <a:ext cx="720080" cy="288032"/>
          </a:xfrm>
          <a:prstGeom prst="rect">
            <a:avLst/>
          </a:prstGeom>
          <a:gradFill flip="none" rotWithShape="1">
            <a:gsLst>
              <a:gs pos="0">
                <a:srgbClr val="FF5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rgbClr val="6600CC"/>
              </a:gs>
            </a:gsLst>
            <a:lin ang="0" scaled="1"/>
            <a:tileRect/>
          </a:gra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6804248" y="4581128"/>
            <a:ext cx="720080" cy="288032"/>
          </a:xfrm>
          <a:prstGeom prst="rect">
            <a:avLst/>
          </a:prstGeom>
          <a:gradFill flip="none" rotWithShape="1">
            <a:gsLst>
              <a:gs pos="0">
                <a:srgbClr val="FF5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rgbClr val="6600CC"/>
              </a:gs>
            </a:gsLst>
            <a:lin ang="0" scaled="1"/>
            <a:tileRect/>
          </a:gra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16" name="TextBox 59"/>
          <p:cNvSpPr txBox="1">
            <a:spLocks noChangeArrowheads="1"/>
          </p:cNvSpPr>
          <p:nvPr/>
        </p:nvSpPr>
        <p:spPr bwMode="auto">
          <a:xfrm>
            <a:off x="971600" y="4581128"/>
            <a:ext cx="100806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5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+ 28%</a:t>
            </a:r>
            <a:endParaRPr lang="ru-RU" sz="15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8" name="TextBox 59"/>
          <p:cNvSpPr txBox="1">
            <a:spLocks noChangeArrowheads="1"/>
          </p:cNvSpPr>
          <p:nvPr/>
        </p:nvSpPr>
        <p:spPr bwMode="auto">
          <a:xfrm>
            <a:off x="2411760" y="4569253"/>
            <a:ext cx="100806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5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+ 3,4раза</a:t>
            </a:r>
            <a:endParaRPr lang="ru-RU" sz="15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23" name="TextBox 59"/>
          <p:cNvSpPr txBox="1">
            <a:spLocks noChangeArrowheads="1"/>
          </p:cNvSpPr>
          <p:nvPr/>
        </p:nvSpPr>
        <p:spPr bwMode="auto">
          <a:xfrm>
            <a:off x="3792545" y="4569253"/>
            <a:ext cx="100806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5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+ 30 раза</a:t>
            </a:r>
            <a:endParaRPr lang="ru-RU" sz="15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24" name="TextBox 59"/>
          <p:cNvSpPr txBox="1">
            <a:spLocks noChangeArrowheads="1"/>
          </p:cNvSpPr>
          <p:nvPr/>
        </p:nvSpPr>
        <p:spPr bwMode="auto">
          <a:xfrm>
            <a:off x="5220072" y="4545503"/>
            <a:ext cx="100806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5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+ 1,6 раза</a:t>
            </a:r>
            <a:endParaRPr lang="ru-RU" sz="15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25" name="TextBox 59"/>
          <p:cNvSpPr txBox="1">
            <a:spLocks noChangeArrowheads="1"/>
          </p:cNvSpPr>
          <p:nvPr/>
        </p:nvSpPr>
        <p:spPr bwMode="auto">
          <a:xfrm>
            <a:off x="6684740" y="4581128"/>
            <a:ext cx="100806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5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+ 3,4 раза</a:t>
            </a:r>
            <a:endParaRPr lang="ru-RU" sz="15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Budantseva\Desktop\Фото\ТС 1 - копия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67637" y="72008"/>
            <a:ext cx="8784976" cy="666935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10" name="Прямоугольник 9"/>
          <p:cNvSpPr/>
          <p:nvPr/>
        </p:nvSpPr>
        <p:spPr>
          <a:xfrm>
            <a:off x="179512" y="2249488"/>
            <a:ext cx="8784976" cy="449188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alpha val="5000"/>
                </a:schemeClr>
              </a:gs>
              <a:gs pos="39999">
                <a:schemeClr val="accent5">
                  <a:lumMod val="20000"/>
                  <a:lumOff val="80000"/>
                </a:schemeClr>
              </a:gs>
              <a:gs pos="70000">
                <a:srgbClr val="F0F3F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76672"/>
            <a:ext cx="9144000" cy="864096"/>
          </a:xfrm>
        </p:spPr>
        <p:txBody>
          <a:bodyPr>
            <a:noAutofit/>
          </a:bodyPr>
          <a:lstStyle/>
          <a:p>
            <a:r>
              <a:rPr lang="ru-RU" sz="2300" b="1" dirty="0" smtClean="0">
                <a:solidFill>
                  <a:srgbClr val="0000CC"/>
                </a:solidFill>
                <a:latin typeface="Times New Roman" pitchFamily="18" charset="0"/>
              </a:rPr>
              <a:t>Развитие экспортного потенциала регионов Российской Федерации международным автомобильным транспортом</a:t>
            </a:r>
            <a:br>
              <a:rPr lang="ru-RU" sz="2300" b="1" dirty="0" smtClean="0">
                <a:solidFill>
                  <a:srgbClr val="0000CC"/>
                </a:solidFill>
                <a:latin typeface="Times New Roman" pitchFamily="18" charset="0"/>
              </a:rPr>
            </a:br>
            <a:r>
              <a:rPr lang="ru-RU" sz="23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0000CC"/>
                </a:solidFill>
                <a:latin typeface="Times New Roman" pitchFamily="18" charset="0"/>
              </a:rPr>
              <a:t>(</a:t>
            </a:r>
            <a:r>
              <a:rPr lang="ru-RU" sz="2200" b="1" dirty="0" smtClean="0">
                <a:solidFill>
                  <a:srgbClr val="0000CC"/>
                </a:solidFill>
                <a:latin typeface="Times New Roman" pitchFamily="18" charset="0"/>
              </a:rPr>
              <a:t>2016г. к 2015г.</a:t>
            </a:r>
            <a:r>
              <a:rPr lang="en-US" sz="2200" b="1" dirty="0" smtClean="0">
                <a:solidFill>
                  <a:srgbClr val="0000CC"/>
                </a:solidFill>
                <a:latin typeface="Times New Roman" pitchFamily="18" charset="0"/>
              </a:rPr>
              <a:t>)</a:t>
            </a:r>
            <a:endParaRPr lang="ru-RU" sz="22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11268" name="Picture 6" descr="asmap_logo_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116632"/>
            <a:ext cx="1081087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7308304" y="6453336"/>
            <a:ext cx="1619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1700" b="1" dirty="0">
                <a:solidFill>
                  <a:srgbClr val="000099"/>
                </a:solidFill>
                <a:latin typeface="Arial Narrow" pitchFamily="34" charset="0"/>
              </a:rPr>
              <a:t>www.asmap.ru</a:t>
            </a:r>
            <a:endParaRPr lang="ru-RU" sz="1700" b="1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755576" y="6277523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Тематическая сессия</a:t>
            </a:r>
            <a:r>
              <a:rPr lang="en-US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 IRU </a:t>
            </a:r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. Повышение эффективности работы международного автомобильного транспорта в условиях Евразийской экономической интеграции, г. Москва, 18 апреля 2017 года </a:t>
            </a:r>
            <a:endParaRPr lang="ru-RU" sz="1100" dirty="0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9" name="Таблица 28"/>
          <p:cNvGraphicFramePr>
            <a:graphicFrameLocks noGrp="1"/>
          </p:cNvGraphicFramePr>
          <p:nvPr/>
        </p:nvGraphicFramePr>
        <p:xfrm>
          <a:off x="1115616" y="1628800"/>
          <a:ext cx="6584000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/>
                <a:gridCol w="2032000"/>
                <a:gridCol w="203200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Наименование ФО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006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Доля экспортных перевозок, %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2013 год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2016 год</a:t>
                      </a:r>
                      <a:endParaRPr lang="ru-RU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Центральный ФО</a:t>
                      </a:r>
                      <a:endParaRPr lang="ru-RU" sz="1600" b="1" dirty="0">
                        <a:solidFill>
                          <a:srgbClr val="0000CC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14%</a:t>
                      </a:r>
                      <a:endParaRPr lang="ru-RU" b="1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31%</a:t>
                      </a:r>
                      <a:endParaRPr lang="ru-RU" b="1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Северо-Западный ФО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ru-RU" b="1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70%</a:t>
                      </a:r>
                      <a:endParaRPr lang="ru-RU" b="1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Калининградская обл.</a:t>
                      </a:r>
                      <a:endParaRPr lang="ru-RU" sz="1600" b="1" dirty="0">
                        <a:solidFill>
                          <a:srgbClr val="0000CC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7%</a:t>
                      </a:r>
                      <a:endParaRPr lang="ru-RU" b="1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18%</a:t>
                      </a:r>
                      <a:endParaRPr lang="ru-RU" b="1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Южный</a:t>
                      </a:r>
                      <a:r>
                        <a:rPr lang="ru-RU" sz="1600" b="1" baseline="0" dirty="0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 и </a:t>
                      </a:r>
                      <a:r>
                        <a:rPr lang="ru-RU" sz="1600" b="1" baseline="0" dirty="0" err="1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Северо</a:t>
                      </a:r>
                      <a:r>
                        <a:rPr lang="ru-RU" sz="1600" b="1" baseline="0" dirty="0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 -Кавказский ФО</a:t>
                      </a:r>
                      <a:endParaRPr lang="ru-RU" sz="1600" b="1" dirty="0">
                        <a:solidFill>
                          <a:srgbClr val="0000CC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30%</a:t>
                      </a:r>
                      <a:endParaRPr lang="ru-RU" b="1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60%</a:t>
                      </a:r>
                      <a:endParaRPr lang="ru-RU" b="1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Приволжский ФО</a:t>
                      </a:r>
                      <a:endParaRPr lang="ru-RU" sz="1600" b="1" dirty="0">
                        <a:solidFill>
                          <a:srgbClr val="0000CC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57%</a:t>
                      </a:r>
                      <a:endParaRPr lang="ru-RU" b="1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67%</a:t>
                      </a:r>
                      <a:endParaRPr lang="ru-RU" b="1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Уральский ФО</a:t>
                      </a:r>
                      <a:endParaRPr lang="ru-RU" sz="1600" b="1" dirty="0">
                        <a:solidFill>
                          <a:srgbClr val="0000CC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60%</a:t>
                      </a:r>
                      <a:endParaRPr lang="ru-RU" b="1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69%</a:t>
                      </a:r>
                      <a:endParaRPr lang="ru-RU" b="1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Сибирский</a:t>
                      </a:r>
                      <a:r>
                        <a:rPr lang="ru-RU" sz="1600" b="1" baseline="0" dirty="0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ФО</a:t>
                      </a:r>
                      <a:endParaRPr lang="ru-RU" sz="1600" b="1" dirty="0">
                        <a:solidFill>
                          <a:srgbClr val="0000CC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42%</a:t>
                      </a:r>
                      <a:endParaRPr lang="ru-RU" b="1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62%</a:t>
                      </a:r>
                      <a:endParaRPr lang="ru-RU" b="1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Дальневосточный ФО</a:t>
                      </a:r>
                      <a:endParaRPr lang="ru-RU" sz="1600" b="1" dirty="0">
                        <a:solidFill>
                          <a:srgbClr val="0000CC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38%</a:t>
                      </a:r>
                      <a:endParaRPr lang="ru-RU" b="1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68%</a:t>
                      </a:r>
                      <a:endParaRPr lang="ru-RU" b="1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Россия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28%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47%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66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Budantseva\Desktop\Фото\ТС 1 - копия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79512" y="97970"/>
            <a:ext cx="8784976" cy="666935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10" name="Прямоугольник 9"/>
          <p:cNvSpPr/>
          <p:nvPr/>
        </p:nvSpPr>
        <p:spPr>
          <a:xfrm>
            <a:off x="179512" y="2249488"/>
            <a:ext cx="8784976" cy="449188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alpha val="5000"/>
                </a:schemeClr>
              </a:gs>
              <a:gs pos="39999">
                <a:schemeClr val="accent5">
                  <a:lumMod val="20000"/>
                  <a:lumOff val="80000"/>
                </a:schemeClr>
              </a:gs>
              <a:gs pos="70000">
                <a:srgbClr val="F0F3F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620688"/>
            <a:ext cx="9144000" cy="50405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Основные изменения российского законодательства в части усиления транспортного контроля</a:t>
            </a:r>
            <a:endParaRPr lang="ru-RU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8" name="Picture 6" descr="asmap_logo_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116632"/>
            <a:ext cx="1081087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308304" y="6453336"/>
            <a:ext cx="1619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1700" b="1" dirty="0">
                <a:solidFill>
                  <a:srgbClr val="000099"/>
                </a:solidFill>
                <a:latin typeface="Arial Narrow" pitchFamily="34" charset="0"/>
              </a:rPr>
              <a:t>www.asmap.ru</a:t>
            </a:r>
            <a:endParaRPr lang="ru-RU" sz="1700" b="1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755576" y="6277523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Тематическая сессия</a:t>
            </a:r>
            <a:r>
              <a:rPr lang="en-US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 IRU </a:t>
            </a:r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. Повышение эффективности работы международного автомобильного транспорта в условиях Евразийской экономической интеграции, г. Москва, 18 апреля 2017 года </a:t>
            </a:r>
            <a:endParaRPr lang="ru-RU" sz="1100" dirty="0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7544" y="1484784"/>
            <a:ext cx="8496944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утверждены  критерии и порядок определения вида международных перевозок грузов</a:t>
            </a:r>
          </a:p>
          <a:p>
            <a:pPr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регламентированы вопросы контроля перевозок грузов третьих государств</a:t>
            </a:r>
          </a:p>
          <a:p>
            <a:pPr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предоставлено право контроля транспортных средств на стоянках (парковках)</a:t>
            </a:r>
          </a:p>
          <a:p>
            <a:pPr indent="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определен порядок заполнения российских разрешений и введена ответственность за его нарушение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Budantseva\Desktop\Фото\ТС 1 - копия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79512" y="97970"/>
            <a:ext cx="8784976" cy="666935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10" name="Прямоугольник 9"/>
          <p:cNvSpPr/>
          <p:nvPr/>
        </p:nvSpPr>
        <p:spPr>
          <a:xfrm>
            <a:off x="179512" y="2249488"/>
            <a:ext cx="8784976" cy="449188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alpha val="5000"/>
                </a:schemeClr>
              </a:gs>
              <a:gs pos="39999">
                <a:schemeClr val="accent5">
                  <a:lumMod val="20000"/>
                  <a:lumOff val="80000"/>
                </a:schemeClr>
              </a:gs>
              <a:gs pos="70000">
                <a:srgbClr val="F0F3F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76672"/>
            <a:ext cx="9144000" cy="86409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Вопросы обновления парка российских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международных автоперевозчиков</a:t>
            </a:r>
            <a:endParaRPr lang="ru-RU" sz="24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11268" name="Picture 6" descr="asmap_logo_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116632"/>
            <a:ext cx="1081087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308304" y="6453336"/>
            <a:ext cx="16192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1700" b="1" dirty="0">
                <a:solidFill>
                  <a:srgbClr val="000099"/>
                </a:solidFill>
                <a:latin typeface="Arial Narrow" pitchFamily="34" charset="0"/>
              </a:rPr>
              <a:t>www.asmap.ru</a:t>
            </a:r>
            <a:endParaRPr lang="ru-RU" sz="1700" b="1" dirty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99592" y="1844824"/>
            <a:ext cx="756084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Требуется ежегодное обновление порядка  6-7 тысяч магистральных автотягачей</a:t>
            </a:r>
            <a:endParaRPr lang="ru-RU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indent="457200"/>
            <a:endParaRPr lang="en-US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indent="457200"/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Фактически реализация этой задачи  затруднилась по следующим причинам:</a:t>
            </a:r>
            <a:endParaRPr lang="ru-RU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indent="457200"/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ru-RU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324000" indent="457200">
              <a:spcBef>
                <a:spcPts val="600"/>
              </a:spcBef>
              <a:spcAft>
                <a:spcPts val="600"/>
              </a:spcAft>
            </a:pPr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 затраты на приобретение магистрального автопоезда 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 настоящее время по сравнению с  докризисным 2013 годом возросли в два раза -</a:t>
            </a:r>
            <a:endParaRPr lang="ru-RU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324000" indent="457200">
              <a:spcBef>
                <a:spcPts val="600"/>
              </a:spcBef>
              <a:spcAft>
                <a:spcPts val="600"/>
              </a:spcAft>
            </a:pPr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                          с 4,7 до 9,7 млн. рублей</a:t>
            </a:r>
            <a:endParaRPr lang="ru-RU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324000" indent="457200"/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ru-RU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324000" indent="457200"/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  утилизационный сбор за этот период увеличился с 220 до  365 тыс. рублей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E134-0CE9-44F2-AF25-7ED119F56625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755576" y="6277523"/>
            <a:ext cx="720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Тематическая сессия</a:t>
            </a:r>
            <a:r>
              <a:rPr lang="en-US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 IRU </a:t>
            </a:r>
            <a:r>
              <a:rPr lang="ru-RU" sz="11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. Повышение эффективности работы международного автомобильного транспорта в условиях Евразийской экономической интеграции, г. Москва, 18 апреля 2017 года </a:t>
            </a:r>
            <a:endParaRPr lang="ru-RU" sz="1100" dirty="0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3029</TotalTime>
  <Words>911</Words>
  <Application>Microsoft Macintosh PowerPoint</Application>
  <PresentationFormat>Экран (4:3)</PresentationFormat>
  <Paragraphs>186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О создании благоприятных условий  для развития международного автомобильного транспорта  Лохов Андрей Александрович  Руководитель департамента организации перевозок АСМАП</vt:lpstr>
      <vt:lpstr>Составляющие факторы успешного осуществления международных автомобильных перевозок</vt:lpstr>
      <vt:lpstr>Итоги работы российских и иностранных перевозчиков  на рынке МАП России, (2016г. к 2015г.)</vt:lpstr>
      <vt:lpstr>Изменение доли российских перевозчиков  в общих объемах рынка МАП </vt:lpstr>
      <vt:lpstr>Изменение удельного веса основных стран ЕС  на российском рынке международных автомобильных перевозок (2016г. к 2013г.)</vt:lpstr>
      <vt:lpstr>Наиболее значительные изменение объемов  российского рынка международных автомобильных перевозок   (2016 г. к 2013 г.)</vt:lpstr>
      <vt:lpstr>Развитие экспортного потенциала регионов Российской Федерации международным автомобильным транспортом  (2016г. к 2015г.)</vt:lpstr>
      <vt:lpstr> Основные изменения российского законодательства в части усиления транспортного контроля</vt:lpstr>
      <vt:lpstr>Вопросы обновления парка российских  международных автоперевозчиков</vt:lpstr>
      <vt:lpstr>Требования командирования работников в некоторых странах ЕС</vt:lpstr>
      <vt:lpstr>   Принятые документы по вопросам перевозок крупногабаритными и тяжеловесными транспортными средствами  </vt:lpstr>
      <vt:lpstr>Развитие дорожной инфраструктуры в Российской Федерации</vt:lpstr>
      <vt:lpstr>Учебные центры АСМАП</vt:lpstr>
      <vt:lpstr>О создании благоприятных условий  для развития международного автомобильного транспорта  Лохов Андрей Александрович  Руководитель департамента организации перевозок АСМАП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Внешняя торговля Российской Федерации по основным странам  и группам стран, (миллионов долларов США)</dc:title>
  <dc:creator>Budantseva</dc:creator>
  <cp:lastModifiedBy>AAA LLL</cp:lastModifiedBy>
  <cp:revision>246</cp:revision>
  <dcterms:created xsi:type="dcterms:W3CDTF">2016-12-05T05:34:42Z</dcterms:created>
  <dcterms:modified xsi:type="dcterms:W3CDTF">2017-04-17T11:52:31Z</dcterms:modified>
</cp:coreProperties>
</file>