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7" r:id="rId2"/>
    <p:sldMasterId id="2147483838" r:id="rId3"/>
    <p:sldMasterId id="2147483849" r:id="rId4"/>
  </p:sldMasterIdLst>
  <p:notesMasterIdLst>
    <p:notesMasterId r:id="rId13"/>
  </p:notesMasterIdLst>
  <p:handoutMasterIdLst>
    <p:handoutMasterId r:id="rId14"/>
  </p:handoutMasterIdLst>
  <p:sldIdLst>
    <p:sldId id="262" r:id="rId5"/>
    <p:sldId id="365" r:id="rId6"/>
    <p:sldId id="369" r:id="rId7"/>
    <p:sldId id="370" r:id="rId8"/>
    <p:sldId id="361" r:id="rId9"/>
    <p:sldId id="364" r:id="rId10"/>
    <p:sldId id="372" r:id="rId11"/>
    <p:sldId id="360" r:id="rId12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36567"/>
    <a:srgbClr val="114C94"/>
    <a:srgbClr val="F8991D"/>
    <a:srgbClr val="BF1A8D"/>
    <a:srgbClr val="5CCAE8"/>
    <a:srgbClr val="B4BC1D"/>
    <a:srgbClr val="B4B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 autoAdjust="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1C0C513-9604-4987-AE0C-46319B6166CC}" type="datetimeFigureOut">
              <a:rPr lang="nl-BE"/>
              <a:pPr>
                <a:defRPr/>
              </a:pPr>
              <a:t>3/05/2017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A9C928-5285-465E-97BE-1B4CC0677FFA}" type="slidenum">
              <a:rPr lang="nl-BE" altLang="en-US"/>
              <a:pPr/>
              <a:t>‹#›</a:t>
            </a:fld>
            <a:endParaRPr lang="nl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9082C8-8214-418A-AC3D-3C160FB0AC25}" type="datetimeFigureOut">
              <a:rPr lang="fr-BE"/>
              <a:pPr>
                <a:defRPr/>
              </a:pPr>
              <a:t>3/05/2017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fr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DB2A9DE-F3F9-40E2-B5C2-E051662C5DAA}" type="slidenum">
              <a:rPr lang="fr-BE" altLang="en-US"/>
              <a:pPr/>
              <a:t>‹#›</a:t>
            </a:fld>
            <a:endParaRPr lang="fr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Clr>
                <a:srgbClr val="B4BC1D"/>
              </a:buClr>
              <a:defRPr/>
            </a:lvl2pPr>
            <a:lvl3pPr>
              <a:buClr>
                <a:srgbClr val="B4BC1D"/>
              </a:buClr>
              <a:defRPr/>
            </a:lvl3pPr>
            <a:lvl4pPr>
              <a:buClr>
                <a:srgbClr val="B4BC1D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00788" y="6427788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63656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4F4F37-CF32-4FC8-BF03-457D4CDF2C17}" type="datetime3">
              <a:rPr lang="en-US"/>
              <a:pPr>
                <a:defRPr/>
              </a:pPr>
              <a:t>3 May 2017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643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28822E6A-4242-46BC-A5C6-90A2ECE46831}" type="slidenum">
              <a:rPr lang="fr-BE" altLang="en-US"/>
              <a:pPr/>
              <a:t>‹#›</a:t>
            </a:fld>
            <a:endParaRPr lang="fr-BE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303963" y="64230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rgbClr val="636567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fld id="{C63B29C9-A5A6-4A82-A772-5A1EF94FB5EB}" type="datetime3">
              <a:rPr lang="en-US" smtClean="0"/>
              <a:pPr eaLnBrk="1" hangingPunct="1">
                <a:defRPr/>
              </a:pPr>
              <a:t>3 May 2017</a:t>
            </a:fld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A3A98A5E-E4A8-4EE8-890B-03C43BD73724}" type="slidenum">
              <a:rPr lang="fr-BE" altLang="en-US"/>
              <a:pPr/>
              <a:t>‹#›</a:t>
            </a:fld>
            <a:endParaRPr lang="fr-BE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643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Clr>
                <a:srgbClr val="5CCAE8"/>
              </a:buClr>
              <a:defRPr/>
            </a:lvl2pPr>
            <a:lvl3pPr>
              <a:buClr>
                <a:srgbClr val="5CCAE8"/>
              </a:buClr>
              <a:defRPr/>
            </a:lvl3pPr>
            <a:lvl4pPr>
              <a:buClr>
                <a:srgbClr val="5CCAE8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00788" y="6427788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63656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881694-65EE-458C-B0F1-3F8731157A84}" type="datetime3">
              <a:rPr lang="en-US"/>
              <a:pPr>
                <a:defRPr/>
              </a:pPr>
              <a:t>3 May 2017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643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EA486F87-6A30-4A25-B052-2B32CE444F5D}" type="slidenum">
              <a:rPr lang="fr-BE" altLang="en-US"/>
              <a:pPr/>
              <a:t>‹#›</a:t>
            </a:fld>
            <a:endParaRPr lang="fr-BE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5" name="Picture 10" descr="POLIS-PPT_layout_footer_firstSlide_PNGforMS.png"/>
          <p:cNvPicPr>
            <a:picLocks noChangeAspect="1"/>
          </p:cNvPicPr>
          <p:nvPr userDrawn="1"/>
        </p:nvPicPr>
        <p:blipFill>
          <a:blip r:embed="rId2" cstate="print"/>
          <a:srcRect l="1575" r="2727"/>
          <a:stretch>
            <a:fillRect/>
          </a:stretch>
        </p:blipFill>
        <p:spPr bwMode="auto">
          <a:xfrm>
            <a:off x="0" y="5516563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POLIS_logo+baseline+ligne_ai_PNGforM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360363"/>
            <a:ext cx="359886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00" y="3600000"/>
            <a:ext cx="5688632" cy="837112"/>
          </a:xfrm>
        </p:spPr>
        <p:txBody>
          <a:bodyPr>
            <a:normAutofit/>
          </a:bodyPr>
          <a:lstStyle>
            <a:lvl1pPr algn="l">
              <a:lnSpc>
                <a:spcPts val="2800"/>
              </a:lnSpc>
              <a:defRPr sz="2729" b="1">
                <a:solidFill>
                  <a:srgbClr val="6365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000" y="4428000"/>
            <a:ext cx="5652480" cy="51316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>
                <a:solidFill>
                  <a:srgbClr val="5CCAE8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303963" y="64230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rgbClr val="636567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fld id="{C63B29C9-A5A6-4A82-A772-5A1EF94FB5EB}" type="datetime3">
              <a:rPr lang="en-US" smtClean="0"/>
              <a:pPr eaLnBrk="1" hangingPunct="1">
                <a:defRPr/>
              </a:pPr>
              <a:t>3 May 2017</a:t>
            </a:fld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lang="en-US" sz="2400" b="1" kern="1200" dirty="0" smtClean="0">
                <a:solidFill>
                  <a:srgbClr val="114C9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0F92A716-DFF0-4417-A19F-5843CAE72123}" type="slidenum">
              <a:rPr lang="fr-BE" altLang="en-US"/>
              <a:pPr/>
              <a:t>‹#›</a:t>
            </a:fld>
            <a:endParaRPr lang="fr-BE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643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303963" y="64230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rgbClr val="636567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fld id="{C63B29C9-A5A6-4A82-A772-5A1EF94FB5EB}" type="datetime3">
              <a:rPr lang="en-US" smtClean="0"/>
              <a:pPr eaLnBrk="1" hangingPunct="1">
                <a:defRPr/>
              </a:pPr>
              <a:t>3 May 2017</a:t>
            </a:fld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C84939E-5F69-4FA9-BB8E-D1D54F9C8326}" type="slidenum">
              <a:rPr lang="fr-BE" altLang="en-US"/>
              <a:pPr/>
              <a:t>‹#›</a:t>
            </a:fld>
            <a:endParaRPr lang="fr-BE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643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303963" y="64230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rgbClr val="636567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fld id="{C63B29C9-A5A6-4A82-A772-5A1EF94FB5EB}" type="datetime3">
              <a:rPr lang="en-US" smtClean="0"/>
              <a:pPr eaLnBrk="1" hangingPunct="1">
                <a:defRPr/>
              </a:pPr>
              <a:t>3 May 2017</a:t>
            </a:fld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037C947C-08A5-49AB-9232-51109ACDB017}" type="slidenum">
              <a:rPr lang="fr-BE" altLang="en-US"/>
              <a:pPr/>
              <a:t>‹#›</a:t>
            </a:fld>
            <a:endParaRPr lang="fr-BE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643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5" name="Picture 10" descr="POLIS-PPT_layout_footer_firstSlide_PNGforMS.png"/>
          <p:cNvPicPr>
            <a:picLocks noChangeAspect="1"/>
          </p:cNvPicPr>
          <p:nvPr userDrawn="1"/>
        </p:nvPicPr>
        <p:blipFill>
          <a:blip r:embed="rId2" cstate="print"/>
          <a:srcRect l="1575" r="2727"/>
          <a:stretch>
            <a:fillRect/>
          </a:stretch>
        </p:blipFill>
        <p:spPr bwMode="auto">
          <a:xfrm>
            <a:off x="0" y="5516563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POLIS_logo+baseline+ligne_ai_PNGforM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360363"/>
            <a:ext cx="359886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00" y="3600000"/>
            <a:ext cx="5688632" cy="837112"/>
          </a:xfrm>
        </p:spPr>
        <p:txBody>
          <a:bodyPr>
            <a:normAutofit/>
          </a:bodyPr>
          <a:lstStyle>
            <a:lvl1pPr algn="l">
              <a:lnSpc>
                <a:spcPts val="2800"/>
              </a:lnSpc>
              <a:defRPr sz="2729" b="1">
                <a:solidFill>
                  <a:srgbClr val="6365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000" y="4428000"/>
            <a:ext cx="5652480" cy="51316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>
                <a:solidFill>
                  <a:srgbClr val="BF1A8D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Clr>
                <a:srgbClr val="BF1A8D"/>
              </a:buClr>
              <a:defRPr/>
            </a:lvl2pPr>
            <a:lvl3pPr>
              <a:buClr>
                <a:srgbClr val="BF1A8D"/>
              </a:buClr>
              <a:defRPr/>
            </a:lvl3pPr>
            <a:lvl4pPr>
              <a:buClr>
                <a:srgbClr val="BF1A8D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00788" y="6427788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63656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C3C0E5-8062-435E-BBE2-6F8D71AB10F9}" type="datetime3">
              <a:rPr lang="en-US"/>
              <a:pPr>
                <a:defRPr/>
              </a:pPr>
              <a:t>3 May 2017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643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EC626559-67CC-44B7-AFAF-4F12A7C04886}" type="slidenum">
              <a:rPr lang="fr-BE" altLang="en-US"/>
              <a:pPr/>
              <a:t>‹#›</a:t>
            </a:fld>
            <a:endParaRPr lang="fr-BE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303963" y="64230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rgbClr val="636567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fld id="{C63B29C9-A5A6-4A82-A772-5A1EF94FB5EB}" type="datetime3">
              <a:rPr lang="en-US" smtClean="0"/>
              <a:pPr eaLnBrk="1" hangingPunct="1">
                <a:defRPr/>
              </a:pPr>
              <a:t>3 May 2017</a:t>
            </a:fld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lang="en-US" sz="2400" b="1" kern="1200" dirty="0" smtClean="0">
                <a:solidFill>
                  <a:srgbClr val="114C9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F4617B1E-4AAC-4F7C-B4E2-F5555409FE3C}" type="slidenum">
              <a:rPr lang="fr-BE" altLang="en-US"/>
              <a:pPr/>
              <a:t>‹#›</a:t>
            </a:fld>
            <a:endParaRPr lang="fr-BE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643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303963" y="64230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rgbClr val="636567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fld id="{C63B29C9-A5A6-4A82-A772-5A1EF94FB5EB}" type="datetime3">
              <a:rPr lang="en-US" smtClean="0"/>
              <a:pPr eaLnBrk="1" hangingPunct="1">
                <a:defRPr/>
              </a:pPr>
              <a:t>3 May 2017</a:t>
            </a:fld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88D79C-223E-458B-9F88-13148BE9B24B}" type="datetime3">
              <a:rPr lang="en-US"/>
              <a:pPr>
                <a:defRPr/>
              </a:pPr>
              <a:t>3 May 2017</a:t>
            </a:fld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A83B38B5-3BA5-4174-BFD1-1091FA720A92}" type="slidenum">
              <a:rPr lang="fr-BE" altLang="en-US"/>
              <a:pPr/>
              <a:t>‹#›</a:t>
            </a:fld>
            <a:endParaRPr lang="fr-BE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32138" y="64643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5" name="Picture 10" descr="POLIS-PPT_layout_footer_firstSlide_PNGforMS.png"/>
          <p:cNvPicPr>
            <a:picLocks noChangeAspect="1"/>
          </p:cNvPicPr>
          <p:nvPr userDrawn="1"/>
        </p:nvPicPr>
        <p:blipFill>
          <a:blip r:embed="rId2" cstate="print"/>
          <a:srcRect l="1575" r="2727"/>
          <a:stretch>
            <a:fillRect/>
          </a:stretch>
        </p:blipFill>
        <p:spPr bwMode="auto">
          <a:xfrm>
            <a:off x="0" y="5516563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POLIS_logo+baseline+ligne_ai_PNGforM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360363"/>
            <a:ext cx="359886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00" y="3600000"/>
            <a:ext cx="5688632" cy="837112"/>
          </a:xfrm>
        </p:spPr>
        <p:txBody>
          <a:bodyPr>
            <a:normAutofit/>
          </a:bodyPr>
          <a:lstStyle>
            <a:lvl1pPr algn="l">
              <a:lnSpc>
                <a:spcPts val="2800"/>
              </a:lnSpc>
              <a:defRPr sz="2729" b="1">
                <a:solidFill>
                  <a:srgbClr val="6365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000" y="4428000"/>
            <a:ext cx="5652480" cy="51316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>
                <a:solidFill>
                  <a:srgbClr val="B4BC1D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303963" y="64230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rgbClr val="636567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fld id="{C63B29C9-A5A6-4A82-A772-5A1EF94FB5EB}" type="datetime3">
              <a:rPr lang="en-US" smtClean="0"/>
              <a:pPr eaLnBrk="1" hangingPunct="1">
                <a:defRPr/>
              </a:pPr>
              <a:t>3 May 2017</a:t>
            </a:fld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2E5AE29-4AEA-48B5-A836-F94CAFE159F7}" type="slidenum">
              <a:rPr lang="fr-BE" altLang="en-US"/>
              <a:pPr/>
              <a:t>‹#›</a:t>
            </a:fld>
            <a:endParaRPr lang="fr-BE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643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303963" y="64230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rgbClr val="636567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fld id="{C63B29C9-A5A6-4A82-A772-5A1EF94FB5EB}" type="datetime3">
              <a:rPr lang="en-US" smtClean="0"/>
              <a:pPr eaLnBrk="1" hangingPunct="1">
                <a:defRPr/>
              </a:pPr>
              <a:t>3 May 2017</a:t>
            </a:fld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lang="en-US" sz="2400" b="1" kern="1200" dirty="0" smtClean="0">
                <a:solidFill>
                  <a:srgbClr val="114C9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779E8673-2565-4D86-9683-67545BD79893}" type="slidenum">
              <a:rPr lang="fr-BE" altLang="en-US"/>
              <a:pPr/>
              <a:t>‹#›</a:t>
            </a:fld>
            <a:endParaRPr lang="fr-BE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643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303963" y="64230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rgbClr val="636567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fld id="{C63B29C9-A5A6-4A82-A772-5A1EF94FB5EB}" type="datetime3">
              <a:rPr lang="en-US" smtClean="0"/>
              <a:pPr eaLnBrk="1" hangingPunct="1">
                <a:defRPr/>
              </a:pPr>
              <a:t>3 May 2017</a:t>
            </a:fld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84DC60-205C-46E8-865E-F9167673328F}" type="datetime3">
              <a:rPr lang="en-US"/>
              <a:pPr>
                <a:defRPr/>
              </a:pPr>
              <a:t>3 May 2017</a:t>
            </a:fld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E652E185-333A-4B31-B730-32F44EF7A614}" type="slidenum">
              <a:rPr lang="fr-BE" altLang="en-US"/>
              <a:pPr/>
              <a:t>‹#›</a:t>
            </a:fld>
            <a:endParaRPr lang="fr-BE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32138" y="64643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303963" y="64230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rgbClr val="636567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fld id="{C63B29C9-A5A6-4A82-A772-5A1EF94FB5EB}" type="datetime3">
              <a:rPr lang="en-US" smtClean="0"/>
              <a:pPr eaLnBrk="1" hangingPunct="1">
                <a:defRPr/>
              </a:pPr>
              <a:t>3 May 2017</a:t>
            </a:fld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ADB8F789-CA64-4E0E-9DD4-F7E9D4EEC6EA}" type="slidenum">
              <a:rPr lang="fr-BE" altLang="en-US"/>
              <a:pPr/>
              <a:t>‹#›</a:t>
            </a:fld>
            <a:endParaRPr lang="fr-BE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643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5" name="Picture 10" descr="POLIS-PPT_layout_footer_firstSlide_PNGforMS.png"/>
          <p:cNvPicPr>
            <a:picLocks noChangeAspect="1"/>
          </p:cNvPicPr>
          <p:nvPr userDrawn="1"/>
        </p:nvPicPr>
        <p:blipFill>
          <a:blip r:embed="rId2" cstate="print"/>
          <a:srcRect l="1575" r="2727"/>
          <a:stretch>
            <a:fillRect/>
          </a:stretch>
        </p:blipFill>
        <p:spPr bwMode="auto">
          <a:xfrm>
            <a:off x="0" y="5516563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POLIS_logo+baseline+ligne_ai_PNGforM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360363"/>
            <a:ext cx="359886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00" y="3600000"/>
            <a:ext cx="5688632" cy="837112"/>
          </a:xfrm>
        </p:spPr>
        <p:txBody>
          <a:bodyPr>
            <a:normAutofit/>
          </a:bodyPr>
          <a:lstStyle>
            <a:lvl1pPr algn="l">
              <a:lnSpc>
                <a:spcPts val="2800"/>
              </a:lnSpc>
              <a:defRPr sz="2729" b="1">
                <a:solidFill>
                  <a:srgbClr val="6365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000" y="4428000"/>
            <a:ext cx="5652480" cy="51316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>
                <a:solidFill>
                  <a:srgbClr val="F8991D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Clr>
                <a:srgbClr val="F8991D"/>
              </a:buClr>
              <a:defRPr/>
            </a:lvl2pPr>
            <a:lvl3pPr>
              <a:buClr>
                <a:srgbClr val="F8991D"/>
              </a:buClr>
              <a:defRPr/>
            </a:lvl3pPr>
            <a:lvl4pPr>
              <a:buClr>
                <a:srgbClr val="F8991D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00788" y="6427788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63656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780EC3-49BF-4433-8B44-39E2D53ED8D9}" type="datetime3">
              <a:rPr lang="en-US"/>
              <a:pPr>
                <a:defRPr/>
              </a:pPr>
              <a:t>3 May 2017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643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88B1783-AD9C-463C-868C-7E4A06AFA8E1}" type="slidenum">
              <a:rPr lang="fr-BE" altLang="en-US"/>
              <a:pPr/>
              <a:t>‹#›</a:t>
            </a:fld>
            <a:endParaRPr lang="fr-BE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303963" y="64230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rgbClr val="636567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fld id="{C63B29C9-A5A6-4A82-A772-5A1EF94FB5EB}" type="datetime3">
              <a:rPr lang="en-US" smtClean="0"/>
              <a:pPr eaLnBrk="1" hangingPunct="1">
                <a:defRPr/>
              </a:pPr>
              <a:t>3 May 2017</a:t>
            </a:fld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lang="en-US" sz="2400" b="1" kern="1200" dirty="0" smtClean="0">
                <a:solidFill>
                  <a:srgbClr val="114C9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FB657C38-7CBD-4DC5-996B-9843E3F357DC}" type="slidenum">
              <a:rPr lang="fr-BE" altLang="en-US"/>
              <a:pPr/>
              <a:t>‹#›</a:t>
            </a:fld>
            <a:endParaRPr lang="fr-BE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643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303963" y="64230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b="1" kern="1200">
                <a:solidFill>
                  <a:srgbClr val="636567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fld id="{C63B29C9-A5A6-4A82-A772-5A1EF94FB5EB}" type="datetime3">
              <a:rPr lang="en-US" smtClean="0"/>
              <a:pPr eaLnBrk="1" hangingPunct="1">
                <a:defRPr/>
              </a:pPr>
              <a:t>3 May 2017</a:t>
            </a:fld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0C09995B-9629-4CA5-A511-111580F9CAFE}" type="slidenum">
              <a:rPr lang="fr-BE" altLang="en-US"/>
              <a:pPr/>
              <a:t>‹#›</a:t>
            </a:fld>
            <a:endParaRPr lang="fr-BE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4643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LIS-PPT_layout_footer_interSlide_PNGforMS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73763"/>
            <a:ext cx="91440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 descr="POLIS - Graphic Device_V01_p5_graphisme_PNGforMS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874713"/>
            <a:ext cx="9144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449263"/>
            <a:ext cx="82296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title style</a:t>
            </a:r>
            <a:endParaRPr lang="fr-BE" altLang="nl-BE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2268538"/>
            <a:ext cx="8064500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text styles</a:t>
            </a:r>
          </a:p>
          <a:p>
            <a:pPr lvl="1"/>
            <a:r>
              <a:rPr lang="en-US" altLang="nl-BE" smtClean="0"/>
              <a:t>Second level</a:t>
            </a:r>
          </a:p>
          <a:p>
            <a:pPr lvl="2"/>
            <a:r>
              <a:rPr lang="en-US" altLang="nl-BE" smtClean="0"/>
              <a:t>Third level</a:t>
            </a:r>
          </a:p>
          <a:p>
            <a:pPr lvl="3"/>
            <a:r>
              <a:rPr lang="en-US" altLang="nl-BE" smtClean="0"/>
              <a:t>Fourth level</a:t>
            </a:r>
          </a:p>
          <a:p>
            <a:pPr lvl="4"/>
            <a:r>
              <a:rPr lang="en-US" altLang="nl-BE" smtClean="0"/>
              <a:t>Fifth level</a:t>
            </a:r>
            <a:endParaRPr lang="fr-BE" altLang="nl-BE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3" y="6453188"/>
            <a:ext cx="287337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rgbClr val="114C94"/>
                </a:solidFill>
                <a:latin typeface="Arial" charset="0"/>
              </a:defRPr>
            </a:lvl1pPr>
          </a:lstStyle>
          <a:p>
            <a:fld id="{35768029-E00A-4167-8177-93C375A1450E}" type="slidenum">
              <a:rPr lang="fr-BE" altLang="en-US"/>
              <a:pPr/>
              <a:t>‹#›</a:t>
            </a:fld>
            <a:endParaRPr lang="fr-BE" alt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16913" y="6437313"/>
            <a:ext cx="142875" cy="2317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1">
                <a:solidFill>
                  <a:srgbClr val="114C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aseline="30000" dirty="0">
                <a:solidFill>
                  <a:srgbClr val="636567"/>
                </a:solidFill>
              </a:rPr>
              <a:t>|</a:t>
            </a:r>
            <a:endParaRPr lang="fr-B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15" r:id="rId1"/>
    <p:sldLayoutId id="2147486916" r:id="rId2"/>
    <p:sldLayoutId id="2147486917" r:id="rId3"/>
    <p:sldLayoutId id="2147486918" r:id="rId4"/>
    <p:sldLayoutId id="2147486919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114C94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14C94"/>
        </a:buClr>
        <a:buBlip>
          <a:blip r:embed="rId9"/>
        </a:buBlip>
        <a:defRPr b="1" kern="1200">
          <a:solidFill>
            <a:srgbClr val="114C9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4BC1D"/>
        </a:buClr>
        <a:buFont typeface="Wingdings" pitchFamily="2" charset="2"/>
        <a:buChar char="§"/>
        <a:defRPr kern="1200">
          <a:solidFill>
            <a:srgbClr val="63656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4BC1D"/>
        </a:buClr>
        <a:buFont typeface="Arial" charset="0"/>
        <a:buChar char="-"/>
        <a:defRPr sz="1600" kern="1200">
          <a:solidFill>
            <a:srgbClr val="63656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4BC1D"/>
        </a:buClr>
        <a:buFont typeface="Verdana" pitchFamily="34" charset="0"/>
        <a:buChar char="»"/>
        <a:defRPr sz="1400" kern="1200">
          <a:solidFill>
            <a:srgbClr val="63656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4BC1D"/>
        </a:buClr>
        <a:buFont typeface="Wingdings" pitchFamily="2" charset="2"/>
        <a:buChar char="§"/>
        <a:defRPr sz="1200" kern="1200">
          <a:solidFill>
            <a:srgbClr val="63656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OLIS-PPT_layout_footer_interSlide_PNGforMS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73763"/>
            <a:ext cx="91440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6" descr="POLIS - Graphic Device_V01_p5_graphisme_PNGforMS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874713"/>
            <a:ext cx="9144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449263"/>
            <a:ext cx="82296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title style</a:t>
            </a:r>
            <a:endParaRPr lang="fr-BE" altLang="nl-BE" smtClean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2268538"/>
            <a:ext cx="8064500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text styles</a:t>
            </a:r>
          </a:p>
          <a:p>
            <a:pPr lvl="1"/>
            <a:r>
              <a:rPr lang="en-US" altLang="nl-BE" smtClean="0"/>
              <a:t>Second level</a:t>
            </a:r>
          </a:p>
          <a:p>
            <a:pPr lvl="2"/>
            <a:r>
              <a:rPr lang="en-US" altLang="nl-BE" smtClean="0"/>
              <a:t>Third level</a:t>
            </a:r>
          </a:p>
          <a:p>
            <a:pPr lvl="3"/>
            <a:r>
              <a:rPr lang="en-US" altLang="nl-BE" smtClean="0"/>
              <a:t>Fourth level</a:t>
            </a:r>
          </a:p>
          <a:p>
            <a:pPr lvl="4"/>
            <a:r>
              <a:rPr lang="en-US" altLang="nl-BE" smtClean="0"/>
              <a:t>Fifth level</a:t>
            </a:r>
            <a:endParaRPr lang="fr-BE" altLang="nl-BE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3" y="6453188"/>
            <a:ext cx="287337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rgbClr val="114C94"/>
                </a:solidFill>
                <a:latin typeface="Arial" charset="0"/>
              </a:defRPr>
            </a:lvl1pPr>
          </a:lstStyle>
          <a:p>
            <a:fld id="{72BF2121-CCB2-4910-9662-4436141F8D32}" type="slidenum">
              <a:rPr lang="fr-BE" altLang="en-US"/>
              <a:pPr/>
              <a:t>‹#›</a:t>
            </a:fld>
            <a:endParaRPr lang="fr-BE" alt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16913" y="6437313"/>
            <a:ext cx="142875" cy="2317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1">
                <a:solidFill>
                  <a:srgbClr val="114C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aseline="30000" dirty="0">
                <a:solidFill>
                  <a:srgbClr val="636567"/>
                </a:solidFill>
              </a:rPr>
              <a:t>|</a:t>
            </a:r>
            <a:endParaRPr lang="fr-B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20" r:id="rId1"/>
    <p:sldLayoutId id="2147486921" r:id="rId2"/>
    <p:sldLayoutId id="2147486922" r:id="rId3"/>
    <p:sldLayoutId id="2147486923" r:id="rId4"/>
    <p:sldLayoutId id="2147486924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114C94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14C94"/>
        </a:buClr>
        <a:buBlip>
          <a:blip r:embed="rId9"/>
        </a:buBlip>
        <a:defRPr b="1" kern="1200">
          <a:solidFill>
            <a:srgbClr val="114C9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8991D"/>
        </a:buClr>
        <a:buFont typeface="Wingdings" pitchFamily="2" charset="2"/>
        <a:buChar char="§"/>
        <a:defRPr kern="1200">
          <a:solidFill>
            <a:srgbClr val="63656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8991D"/>
        </a:buClr>
        <a:buFont typeface="Arial" charset="0"/>
        <a:buChar char="-"/>
        <a:defRPr sz="1600" kern="1200">
          <a:solidFill>
            <a:srgbClr val="63656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8991D"/>
        </a:buClr>
        <a:buFont typeface="Verdana" pitchFamily="34" charset="0"/>
        <a:buChar char="»"/>
        <a:defRPr sz="1400" kern="1200">
          <a:solidFill>
            <a:srgbClr val="63656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8991D"/>
        </a:buClr>
        <a:buFont typeface="Wingdings" pitchFamily="2" charset="2"/>
        <a:buChar char="§"/>
        <a:defRPr sz="1200" kern="1200">
          <a:solidFill>
            <a:srgbClr val="63656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OLIS-PPT_layout_footer_interSlide_PNGforMS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73763"/>
            <a:ext cx="91440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6" descr="POLIS - Graphic Device_V01_p5_graphisme_PNGforMS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874713"/>
            <a:ext cx="9144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449263"/>
            <a:ext cx="82296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title style</a:t>
            </a:r>
            <a:endParaRPr lang="fr-BE" altLang="nl-BE" smtClean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2268538"/>
            <a:ext cx="8064500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text styles</a:t>
            </a:r>
          </a:p>
          <a:p>
            <a:pPr lvl="1"/>
            <a:r>
              <a:rPr lang="en-US" altLang="nl-BE" smtClean="0"/>
              <a:t>Second level</a:t>
            </a:r>
          </a:p>
          <a:p>
            <a:pPr lvl="2"/>
            <a:r>
              <a:rPr lang="en-US" altLang="nl-BE" smtClean="0"/>
              <a:t>Third level</a:t>
            </a:r>
          </a:p>
          <a:p>
            <a:pPr lvl="3"/>
            <a:r>
              <a:rPr lang="en-US" altLang="nl-BE" smtClean="0"/>
              <a:t>Fourth level</a:t>
            </a:r>
          </a:p>
          <a:p>
            <a:pPr lvl="4"/>
            <a:r>
              <a:rPr lang="en-US" altLang="nl-BE" smtClean="0"/>
              <a:t>Fifth level</a:t>
            </a:r>
            <a:endParaRPr lang="fr-BE" altLang="nl-BE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3" y="6453188"/>
            <a:ext cx="287337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rgbClr val="114C94"/>
                </a:solidFill>
                <a:latin typeface="Arial" charset="0"/>
              </a:defRPr>
            </a:lvl1pPr>
          </a:lstStyle>
          <a:p>
            <a:fld id="{5B2F7BAE-3440-4E33-9A6A-3233848809A0}" type="slidenum">
              <a:rPr lang="fr-BE" altLang="en-US"/>
              <a:pPr/>
              <a:t>‹#›</a:t>
            </a:fld>
            <a:endParaRPr lang="fr-BE" alt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16913" y="6437313"/>
            <a:ext cx="142875" cy="2317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1">
                <a:solidFill>
                  <a:srgbClr val="114C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aseline="30000" dirty="0">
                <a:solidFill>
                  <a:srgbClr val="636567"/>
                </a:solidFill>
              </a:rPr>
              <a:t>|</a:t>
            </a:r>
            <a:endParaRPr lang="fr-B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25" r:id="rId1"/>
    <p:sldLayoutId id="2147486926" r:id="rId2"/>
    <p:sldLayoutId id="2147486927" r:id="rId3"/>
    <p:sldLayoutId id="2147486928" r:id="rId4"/>
    <p:sldLayoutId id="2147486929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114C94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14C94"/>
        </a:buClr>
        <a:buBlip>
          <a:blip r:embed="rId9"/>
        </a:buBlip>
        <a:defRPr b="1" kern="1200">
          <a:solidFill>
            <a:srgbClr val="114C9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CCAE8"/>
        </a:buClr>
        <a:buFont typeface="Wingdings" pitchFamily="2" charset="2"/>
        <a:buChar char="§"/>
        <a:defRPr kern="1200">
          <a:solidFill>
            <a:srgbClr val="63656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CCAE8"/>
        </a:buClr>
        <a:buFont typeface="Arial" charset="0"/>
        <a:buChar char="-"/>
        <a:defRPr sz="1600" kern="1200">
          <a:solidFill>
            <a:srgbClr val="63656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CCAE8"/>
        </a:buClr>
        <a:buFont typeface="Verdana" pitchFamily="34" charset="0"/>
        <a:buChar char="»"/>
        <a:defRPr sz="1400" kern="1200">
          <a:solidFill>
            <a:srgbClr val="63656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CCAE8"/>
        </a:buClr>
        <a:buFont typeface="Wingdings" pitchFamily="2" charset="2"/>
        <a:buChar char="§"/>
        <a:defRPr sz="1200" kern="1200">
          <a:solidFill>
            <a:srgbClr val="63656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POLIS-PPT_layout_footer_interSlide_PNGforMS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73763"/>
            <a:ext cx="91440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POLIS - Graphic Device_V01_p5_graphisme_PNGforMS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874713"/>
            <a:ext cx="9144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449263"/>
            <a:ext cx="82296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title style</a:t>
            </a:r>
            <a:endParaRPr lang="fr-BE" altLang="nl-BE" smtClean="0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2268538"/>
            <a:ext cx="8064500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text styles</a:t>
            </a:r>
          </a:p>
          <a:p>
            <a:pPr lvl="1"/>
            <a:r>
              <a:rPr lang="en-US" altLang="nl-BE" smtClean="0"/>
              <a:t>Second level</a:t>
            </a:r>
          </a:p>
          <a:p>
            <a:pPr lvl="2"/>
            <a:r>
              <a:rPr lang="en-US" altLang="nl-BE" smtClean="0"/>
              <a:t>Third level</a:t>
            </a:r>
          </a:p>
          <a:p>
            <a:pPr lvl="3"/>
            <a:r>
              <a:rPr lang="en-US" altLang="nl-BE" smtClean="0"/>
              <a:t>Fourth level</a:t>
            </a:r>
          </a:p>
          <a:p>
            <a:pPr lvl="4"/>
            <a:r>
              <a:rPr lang="en-US" altLang="nl-BE" smtClean="0"/>
              <a:t>Fifth level</a:t>
            </a:r>
            <a:endParaRPr lang="fr-BE" altLang="nl-BE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3" y="6453188"/>
            <a:ext cx="287337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rgbClr val="114C94"/>
                </a:solidFill>
                <a:latin typeface="Arial" charset="0"/>
              </a:defRPr>
            </a:lvl1pPr>
          </a:lstStyle>
          <a:p>
            <a:fld id="{F416F94F-46F8-49F8-B69C-0EA3B5944316}" type="slidenum">
              <a:rPr lang="fr-BE" altLang="en-US"/>
              <a:pPr/>
              <a:t>‹#›</a:t>
            </a:fld>
            <a:endParaRPr lang="fr-BE" alt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16913" y="6437313"/>
            <a:ext cx="142875" cy="2317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1">
                <a:solidFill>
                  <a:srgbClr val="114C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aseline="30000" dirty="0">
                <a:solidFill>
                  <a:srgbClr val="636567"/>
                </a:solidFill>
              </a:rPr>
              <a:t>|</a:t>
            </a:r>
            <a:endParaRPr lang="fr-B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30" r:id="rId1"/>
    <p:sldLayoutId id="2147486931" r:id="rId2"/>
    <p:sldLayoutId id="2147486932" r:id="rId3"/>
    <p:sldLayoutId id="2147486933" r:id="rId4"/>
    <p:sldLayoutId id="2147486934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114C94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114C94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14C94"/>
        </a:buClr>
        <a:buBlip>
          <a:blip r:embed="rId9"/>
        </a:buBlip>
        <a:defRPr b="1" kern="1200">
          <a:solidFill>
            <a:srgbClr val="114C9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F1A8D"/>
        </a:buClr>
        <a:buFont typeface="Wingdings" pitchFamily="2" charset="2"/>
        <a:buChar char="§"/>
        <a:defRPr kern="1200">
          <a:solidFill>
            <a:srgbClr val="63656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F1A8D"/>
        </a:buClr>
        <a:buFont typeface="Arial" charset="0"/>
        <a:buChar char="-"/>
        <a:defRPr sz="1600" kern="1200">
          <a:solidFill>
            <a:srgbClr val="63656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F1A8D"/>
        </a:buClr>
        <a:buFont typeface="Verdana" pitchFamily="34" charset="0"/>
        <a:buChar char="»"/>
        <a:defRPr sz="1400" kern="1200">
          <a:solidFill>
            <a:srgbClr val="63656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F1A8D"/>
        </a:buClr>
        <a:buFont typeface="Wingdings" pitchFamily="2" charset="2"/>
        <a:buChar char="§"/>
        <a:defRPr sz="1200" kern="1200">
          <a:solidFill>
            <a:srgbClr val="63656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vancluysen@polisnetwork.eu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olisnetwork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3276600" y="3284538"/>
            <a:ext cx="5688013" cy="836612"/>
          </a:xfrm>
        </p:spPr>
        <p:txBody>
          <a:bodyPr/>
          <a:lstStyle/>
          <a:p>
            <a:r>
              <a:rPr lang="en-US" altLang="nl-BE" sz="2400" smtClean="0">
                <a:latin typeface="Arial" charset="0"/>
                <a:cs typeface="Arial" charset="0"/>
              </a:rPr>
              <a:t>MaaS workshop</a:t>
            </a:r>
            <a:endParaRPr lang="nl-BE" altLang="nl-BE" sz="1800" smtClean="0">
              <a:latin typeface="Arial" charset="0"/>
              <a:cs typeface="Arial" charset="0"/>
            </a:endParaRPr>
          </a:p>
        </p:txBody>
      </p:sp>
      <p:sp>
        <p:nvSpPr>
          <p:cNvPr id="27651" name="Subtitle 2"/>
          <p:cNvSpPr>
            <a:spLocks noGrp="1"/>
          </p:cNvSpPr>
          <p:nvPr>
            <p:ph type="subTitle" idx="1"/>
          </p:nvPr>
        </p:nvSpPr>
        <p:spPr>
          <a:xfrm>
            <a:off x="3276600" y="4221163"/>
            <a:ext cx="5653088" cy="514350"/>
          </a:xfrm>
        </p:spPr>
        <p:txBody>
          <a:bodyPr/>
          <a:lstStyle/>
          <a:p>
            <a:r>
              <a:rPr lang="nl-BE" altLang="nl-BE" smtClean="0">
                <a:latin typeface="Arial" charset="0"/>
                <a:cs typeface="Arial" charset="0"/>
              </a:rPr>
              <a:t>Suzanne Hoadley, Polis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mtClean="0">
                <a:latin typeface="Arial" charset="0"/>
                <a:cs typeface="Arial" charset="0"/>
              </a:rPr>
              <a:t>Polis &amp; MaaS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smtClean="0">
                <a:latin typeface="Arial" charset="0"/>
                <a:cs typeface="Arial" charset="0"/>
              </a:rPr>
              <a:t>Monitoring from a distance – much hype at EU level but not a big issue locally</a:t>
            </a:r>
          </a:p>
          <a:p>
            <a:r>
              <a:rPr lang="nl-BE" altLang="nl-BE" smtClean="0">
                <a:latin typeface="Arial" charset="0"/>
                <a:cs typeface="Arial" charset="0"/>
              </a:rPr>
              <a:t>Local authorities </a:t>
            </a:r>
            <a:r>
              <a:rPr lang="nl-BE" altLang="nl-BE" u="sng" smtClean="0">
                <a:latin typeface="Arial" charset="0"/>
                <a:cs typeface="Arial" charset="0"/>
              </a:rPr>
              <a:t>do</a:t>
            </a:r>
            <a:r>
              <a:rPr lang="nl-BE" altLang="nl-BE" smtClean="0">
                <a:latin typeface="Arial" charset="0"/>
                <a:cs typeface="Arial" charset="0"/>
              </a:rPr>
              <a:t> buy into principles of shared mobility, demand responsive transport and reducing car use/ownership</a:t>
            </a:r>
          </a:p>
          <a:p>
            <a:r>
              <a:rPr lang="nl-BE" altLang="nl-BE" smtClean="0">
                <a:latin typeface="Arial" charset="0"/>
                <a:cs typeface="Arial" charset="0"/>
              </a:rPr>
              <a:t>Main observations:</a:t>
            </a:r>
          </a:p>
          <a:p>
            <a:pPr lvl="1"/>
            <a:r>
              <a:rPr lang="nl-BE" altLang="nl-BE" smtClean="0">
                <a:latin typeface="Arial" charset="0"/>
                <a:cs typeface="Arial" charset="0"/>
              </a:rPr>
              <a:t>Technology (data) and taxi/car share driven – public transport largely absent</a:t>
            </a:r>
          </a:p>
          <a:p>
            <a:pPr lvl="1"/>
            <a:r>
              <a:rPr lang="nl-BE" altLang="nl-BE" smtClean="0">
                <a:latin typeface="Arial" charset="0"/>
                <a:cs typeface="Arial" charset="0"/>
              </a:rPr>
              <a:t>First/last mile active travel missing – sold as door to door service</a:t>
            </a:r>
          </a:p>
          <a:p>
            <a:r>
              <a:rPr lang="nl-BE" altLang="nl-BE" smtClean="0">
                <a:latin typeface="Arial" charset="0"/>
                <a:cs typeface="Arial" charset="0"/>
              </a:rPr>
              <a:t>Many MaaS objectives and building blocks already being delivered by local authorities</a:t>
            </a:r>
          </a:p>
          <a:p>
            <a:endParaRPr lang="nl-BE" altLang="nl-BE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B4A1E4-4C6C-438D-8981-6D6726631B19}" type="datetime3">
              <a:rPr lang="en-US" smtClean="0"/>
              <a:pPr>
                <a:defRPr/>
              </a:pPr>
              <a:t>3 May 2017</a:t>
            </a:fld>
            <a:endParaRPr lang="fr-BE" dirty="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DF7BDD-50B0-43FC-B5C8-AEBE1BC0091A}" type="slidenum">
              <a:rPr lang="fr-BE" altLang="en-US"/>
              <a:pPr/>
              <a:t>2</a:t>
            </a:fld>
            <a:endParaRPr lang="fr-BE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mtClean="0">
                <a:latin typeface="Arial" charset="0"/>
                <a:cs typeface="Arial" charset="0"/>
              </a:rPr>
              <a:t>Delivering integrated mobility services is not new to local government</a:t>
            </a:r>
            <a:endParaRPr lang="nl-BE" altLang="en-US" smtClean="0">
              <a:latin typeface="Arial" charset="0"/>
              <a:cs typeface="Arial" charset="0"/>
            </a:endParaRPr>
          </a:p>
        </p:txBody>
      </p:sp>
      <p:pic>
        <p:nvPicPr>
          <p:cNvPr id="29699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75" y="1912938"/>
            <a:ext cx="2449513" cy="1871662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509147-183E-41F8-A244-B8FE8C0393AD}" type="datetime3">
              <a:rPr lang="en-US" smtClean="0"/>
              <a:pPr>
                <a:defRPr/>
              </a:pPr>
              <a:t>3 May 2017</a:t>
            </a:fld>
            <a:endParaRPr lang="fr-BE" dirty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ACE83C-A967-412E-9E59-E30528FF95D9}" type="slidenum">
              <a:rPr lang="fr-BE" altLang="en-US"/>
              <a:pPr/>
              <a:t>3</a:t>
            </a:fld>
            <a:endParaRPr lang="fr-BE" altLang="en-US"/>
          </a:p>
        </p:txBody>
      </p:sp>
      <p:pic>
        <p:nvPicPr>
          <p:cNvPr id="29702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" y="1906588"/>
            <a:ext cx="17145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425" y="4527550"/>
            <a:ext cx="24876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0788" y="3789363"/>
            <a:ext cx="1798637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7788" y="1641475"/>
            <a:ext cx="3276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2" descr="Résultat de recherche d'images pour &quot;tisseo pastel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4350" y="3752850"/>
            <a:ext cx="200977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4"/>
          <p:cNvPicPr>
            <a:picLocks noChangeAspect="1" noChangeArrowheads="1"/>
          </p:cNvPicPr>
          <p:nvPr/>
        </p:nvPicPr>
        <p:blipFill>
          <a:blip r:embed="rId8" cstate="print"/>
          <a:srcRect l="22501" t="35776" r="16586" b="31891"/>
          <a:stretch>
            <a:fillRect/>
          </a:stretch>
        </p:blipFill>
        <p:spPr bwMode="auto">
          <a:xfrm>
            <a:off x="4532313" y="5065713"/>
            <a:ext cx="40481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5"/>
          <p:cNvPicPr>
            <a:picLocks noChangeAspect="1" noChangeArrowheads="1"/>
          </p:cNvPicPr>
          <p:nvPr/>
        </p:nvPicPr>
        <p:blipFill>
          <a:blip r:embed="rId9" cstate="print"/>
          <a:srcRect l="14906" t="40132" r="42313" b="30972"/>
          <a:stretch>
            <a:fillRect/>
          </a:stretch>
        </p:blipFill>
        <p:spPr bwMode="auto">
          <a:xfrm>
            <a:off x="6269038" y="3784600"/>
            <a:ext cx="28432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23863" y="333375"/>
            <a:ext cx="8407400" cy="458788"/>
          </a:xfrm>
        </p:spPr>
        <p:txBody>
          <a:bodyPr/>
          <a:lstStyle/>
          <a:p>
            <a:r>
              <a:rPr lang="nl-BE" altLang="nl-BE" smtClean="0">
                <a:latin typeface="Arial" charset="0"/>
                <a:cs typeface="Arial" charset="0"/>
              </a:rPr>
              <a:t>Open data is happening</a:t>
            </a:r>
            <a:br>
              <a:rPr lang="nl-BE" altLang="nl-BE" smtClean="0">
                <a:latin typeface="Arial" charset="0"/>
                <a:cs typeface="Arial" charset="0"/>
              </a:rPr>
            </a:br>
            <a:endParaRPr lang="nl-BE" altLang="nl-BE" sz="2400" smtClean="0">
              <a:latin typeface="Arial" charset="0"/>
              <a:cs typeface="Arial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214688" y="2070100"/>
            <a:ext cx="5616575" cy="1592263"/>
          </a:xfrm>
        </p:spPr>
        <p:txBody>
          <a:bodyPr/>
          <a:lstStyle/>
          <a:p>
            <a:r>
              <a:rPr lang="nl-BE" altLang="nl-BE" smtClean="0">
                <a:latin typeface="Arial" charset="0"/>
                <a:cs typeface="Arial" charset="0"/>
              </a:rPr>
              <a:t>Growing momentum for opening up transport data</a:t>
            </a:r>
          </a:p>
          <a:p>
            <a:pPr marL="457200" lvl="1" indent="0">
              <a:spcAft>
                <a:spcPts val="600"/>
              </a:spcAft>
              <a:buFont typeface="Wingdings" pitchFamily="2" charset="2"/>
              <a:buNone/>
            </a:pPr>
            <a:r>
              <a:rPr lang="nl-BE" altLang="nl-BE" smtClean="0">
                <a:latin typeface="Arial" charset="0"/>
                <a:cs typeface="Arial" charset="0"/>
              </a:rPr>
              <a:t>Transparency	Outreach</a:t>
            </a:r>
          </a:p>
          <a:p>
            <a:pPr marL="457200" lvl="1" indent="0">
              <a:spcAft>
                <a:spcPts val="600"/>
              </a:spcAft>
              <a:buFont typeface="Wingdings" pitchFamily="2" charset="2"/>
              <a:buNone/>
            </a:pPr>
            <a:r>
              <a:rPr lang="nl-BE" altLang="nl-BE" smtClean="0">
                <a:latin typeface="Arial" charset="0"/>
                <a:cs typeface="Arial" charset="0"/>
              </a:rPr>
              <a:t>Innovation		Economic benefit</a:t>
            </a:r>
          </a:p>
          <a:p>
            <a:pPr marL="457200" lvl="1" indent="0">
              <a:spcAft>
                <a:spcPts val="600"/>
              </a:spcAft>
              <a:buFont typeface="Wingdings" pitchFamily="2" charset="2"/>
              <a:buNone/>
            </a:pPr>
            <a:r>
              <a:rPr lang="nl-BE" altLang="nl-BE" smtClean="0">
                <a:latin typeface="Arial" charset="0"/>
                <a:cs typeface="Arial" charset="0"/>
              </a:rPr>
              <a:t>Reduce costs	Optimal use of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716CA2-95CC-4566-A065-C741ED9C8148}" type="datetime3">
              <a:rPr lang="en-US" smtClean="0"/>
              <a:pPr>
                <a:defRPr/>
              </a:pPr>
              <a:t>3 May 2017</a:t>
            </a:fld>
            <a:endParaRPr lang="fr-BE" dirty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D74952-17BB-44E6-A86A-52B4260DB927}" type="slidenum">
              <a:rPr lang="fr-BE" altLang="nl-BE"/>
              <a:pPr/>
              <a:t>4</a:t>
            </a:fld>
            <a:endParaRPr lang="fr-BE" altLang="nl-BE"/>
          </a:p>
        </p:txBody>
      </p:sp>
      <p:sp>
        <p:nvSpPr>
          <p:cNvPr id="30726" name="TextBox 1"/>
          <p:cNvSpPr txBox="1">
            <a:spLocks noChangeArrowheads="1"/>
          </p:cNvSpPr>
          <p:nvPr/>
        </p:nvSpPr>
        <p:spPr bwMode="auto">
          <a:xfrm>
            <a:off x="611188" y="1989138"/>
            <a:ext cx="2160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nl-BE" altLang="nl-BE"/>
          </a:p>
        </p:txBody>
      </p:sp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3490913"/>
            <a:ext cx="16954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8" name="Picture 7"/>
          <p:cNvPicPr>
            <a:picLocks noChangeAspect="1" noChangeArrowheads="1"/>
          </p:cNvPicPr>
          <p:nvPr/>
        </p:nvPicPr>
        <p:blipFill>
          <a:blip r:embed="rId3" cstate="print"/>
          <a:srcRect l="15912" t="5600" r="-2870" b="19853"/>
          <a:stretch>
            <a:fillRect/>
          </a:stretch>
        </p:blipFill>
        <p:spPr bwMode="auto">
          <a:xfrm>
            <a:off x="1884363" y="1889125"/>
            <a:ext cx="13843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4" cstate="print"/>
          <a:srcRect l="10410" t="4135" r="11975" b="53632"/>
          <a:stretch>
            <a:fillRect/>
          </a:stretch>
        </p:blipFill>
        <p:spPr bwMode="auto">
          <a:xfrm>
            <a:off x="1884363" y="3317875"/>
            <a:ext cx="12112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" y="4797425"/>
            <a:ext cx="1665288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338" y="1889125"/>
            <a:ext cx="166846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2" name="Content Placeholder 2"/>
          <p:cNvSpPr txBox="1">
            <a:spLocks/>
          </p:cNvSpPr>
          <p:nvPr/>
        </p:nvSpPr>
        <p:spPr bwMode="auto">
          <a:xfrm>
            <a:off x="3243263" y="3930650"/>
            <a:ext cx="56165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114C94"/>
              </a:buClr>
              <a:buFontTx/>
              <a:buBlip>
                <a:blip r:embed="rId7"/>
              </a:buBlip>
            </a:pPr>
            <a:r>
              <a:rPr lang="nl-BE" altLang="nl-BE" b="1">
                <a:solidFill>
                  <a:srgbClr val="114C94"/>
                </a:solidFill>
                <a:latin typeface="Arial" charset="0"/>
              </a:rPr>
              <a:t>More and more local authorities are committing to open transport data where technically, legally and financially feasible</a:t>
            </a:r>
          </a:p>
          <a:p>
            <a:pPr marL="742950" lvl="1" indent="-285750">
              <a:spcBef>
                <a:spcPct val="20000"/>
              </a:spcBef>
              <a:buClr>
                <a:srgbClr val="F8991D"/>
              </a:buClr>
              <a:buFont typeface="Wingdings" pitchFamily="2" charset="2"/>
              <a:buChar char="§"/>
            </a:pPr>
            <a:r>
              <a:rPr lang="nl-BE" altLang="nl-BE">
                <a:solidFill>
                  <a:srgbClr val="636567"/>
                </a:solidFill>
                <a:latin typeface="Arial" charset="0"/>
              </a:rPr>
              <a:t>Local authority is not always owner of data </a:t>
            </a:r>
          </a:p>
          <a:p>
            <a:pPr marL="742950" lvl="1" indent="-285750">
              <a:spcBef>
                <a:spcPct val="20000"/>
              </a:spcBef>
              <a:buClr>
                <a:srgbClr val="F8991D"/>
              </a:buClr>
              <a:buFont typeface="Wingdings" pitchFamily="2" charset="2"/>
              <a:buChar char="§"/>
            </a:pPr>
            <a:r>
              <a:rPr lang="nl-BE" altLang="nl-BE">
                <a:solidFill>
                  <a:srgbClr val="636567"/>
                </a:solidFill>
                <a:latin typeface="Arial" charset="0"/>
              </a:rPr>
              <a:t>Systems not designed for publishing data </a:t>
            </a:r>
          </a:p>
          <a:p>
            <a:pPr marL="742950" lvl="1" indent="-285750">
              <a:spcBef>
                <a:spcPct val="20000"/>
              </a:spcBef>
              <a:buClr>
                <a:srgbClr val="F8991D"/>
              </a:buClr>
              <a:buFont typeface="Wingdings" pitchFamily="2" charset="2"/>
              <a:buChar char="§"/>
            </a:pPr>
            <a:r>
              <a:rPr lang="nl-BE" altLang="nl-BE">
                <a:solidFill>
                  <a:srgbClr val="636567"/>
                </a:solidFill>
                <a:latin typeface="Arial" charset="0"/>
              </a:rPr>
              <a:t>Limited resources and skills – local authorities are not data managers</a:t>
            </a:r>
          </a:p>
        </p:txBody>
      </p:sp>
      <p:pic>
        <p:nvPicPr>
          <p:cNvPr id="30733" name="Picture 47" descr="P:\Communication\Images\Transport Pictures\Bicycle\15-11-06_11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0875" y="4738688"/>
            <a:ext cx="113823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mtClean="0">
                <a:latin typeface="Arial" charset="0"/>
                <a:cs typeface="Arial" charset="0"/>
              </a:rPr>
              <a:t>So then, what is MaaS and what is its added value?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smtClean="0">
                <a:latin typeface="Arial" charset="0"/>
                <a:cs typeface="Arial" charset="0"/>
              </a:rPr>
              <a:t>MaaS is a brokerage platform not a transport service</a:t>
            </a:r>
          </a:p>
          <a:p>
            <a:r>
              <a:rPr lang="nl-BE" altLang="nl-BE" smtClean="0">
                <a:latin typeface="Arial" charset="0"/>
                <a:cs typeface="Arial" charset="0"/>
              </a:rPr>
              <a:t>What is needed to make MaaS happen?</a:t>
            </a:r>
          </a:p>
          <a:p>
            <a:pPr lvl="1"/>
            <a:r>
              <a:rPr lang="nl-BE" altLang="nl-BE" smtClean="0">
                <a:latin typeface="Arial" charset="0"/>
                <a:cs typeface="Arial" charset="0"/>
              </a:rPr>
              <a:t>Transport services</a:t>
            </a:r>
          </a:p>
          <a:p>
            <a:pPr lvl="1"/>
            <a:r>
              <a:rPr lang="nl-BE" altLang="nl-BE" smtClean="0">
                <a:latin typeface="Arial" charset="0"/>
                <a:cs typeface="Arial" charset="0"/>
              </a:rPr>
              <a:t>Access to data</a:t>
            </a:r>
          </a:p>
          <a:p>
            <a:pPr lvl="1"/>
            <a:r>
              <a:rPr lang="nl-BE" altLang="nl-BE" smtClean="0">
                <a:latin typeface="Arial" charset="0"/>
                <a:cs typeface="Arial" charset="0"/>
              </a:rPr>
              <a:t>Commerical agreements </a:t>
            </a:r>
          </a:p>
          <a:p>
            <a:pPr lvl="1"/>
            <a:r>
              <a:rPr lang="nl-BE" altLang="nl-BE" smtClean="0">
                <a:latin typeface="Arial" charset="0"/>
                <a:cs typeface="Arial" charset="0"/>
              </a:rPr>
              <a:t>Users</a:t>
            </a:r>
          </a:p>
          <a:p>
            <a:r>
              <a:rPr lang="nl-BE" altLang="nl-BE" smtClean="0">
                <a:latin typeface="Arial" charset="0"/>
                <a:cs typeface="Arial" charset="0"/>
              </a:rPr>
              <a:t>What can MaaS deliver above and beyond current (integrated) transport  information and payment services?</a:t>
            </a:r>
          </a:p>
          <a:p>
            <a:pPr lvl="1"/>
            <a:r>
              <a:rPr lang="nl-BE" altLang="nl-BE" smtClean="0">
                <a:latin typeface="Arial" charset="0"/>
                <a:cs typeface="Arial" charset="0"/>
              </a:rPr>
              <a:t>Private transport service providers, eg, taxis, private car-share</a:t>
            </a:r>
          </a:p>
          <a:p>
            <a:pPr lvl="1"/>
            <a:r>
              <a:rPr lang="nl-BE" altLang="nl-BE" smtClean="0">
                <a:latin typeface="Arial" charset="0"/>
                <a:cs typeface="Arial" charset="0"/>
              </a:rPr>
              <a:t>Different mobility packages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B4A1E4-4C6C-438D-8981-6D6726631B19}" type="datetime3">
              <a:rPr lang="en-US" smtClean="0"/>
              <a:pPr>
                <a:defRPr/>
              </a:pPr>
              <a:t>3 May 2017</a:t>
            </a:fld>
            <a:endParaRPr lang="fr-BE" dirty="0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F7C3BF-BDE2-46CE-B585-0D375903CC9F}" type="slidenum">
              <a:rPr lang="fr-BE" altLang="en-US"/>
              <a:pPr/>
              <a:t>5</a:t>
            </a:fld>
            <a:endParaRPr lang="fr-BE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mtClean="0">
                <a:latin typeface="Arial" charset="0"/>
                <a:cs typeface="Arial" charset="0"/>
              </a:rPr>
              <a:t>Some preliminary Polis views on MaaS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39750" y="2133600"/>
            <a:ext cx="8064500" cy="3816350"/>
          </a:xfrm>
        </p:spPr>
        <p:txBody>
          <a:bodyPr/>
          <a:lstStyle/>
          <a:p>
            <a:r>
              <a:rPr lang="nl-BE" altLang="nl-BE" smtClean="0">
                <a:latin typeface="Arial" charset="0"/>
                <a:cs typeface="Arial" charset="0"/>
              </a:rPr>
              <a:t>Positive where MaaS can support sustainable transport practice:</a:t>
            </a:r>
          </a:p>
          <a:p>
            <a:pPr lvl="1"/>
            <a:r>
              <a:rPr lang="nl-BE" altLang="nl-BE" smtClean="0">
                <a:latin typeface="Arial" charset="0"/>
                <a:cs typeface="Arial" charset="0"/>
              </a:rPr>
              <a:t>prevent and reduce car ownership and car trips, increase vehicle occupancy,  maintain/increase public transport patronage, promote active travel</a:t>
            </a:r>
          </a:p>
          <a:p>
            <a:pPr lvl="1"/>
            <a:r>
              <a:rPr lang="nl-BE" altLang="nl-BE" smtClean="0">
                <a:latin typeface="Arial" charset="0"/>
                <a:cs typeface="Arial" charset="0"/>
              </a:rPr>
              <a:t>Enable improved accessibility and a more efficient service than traditional public transport in specific circumstances, such as where demand is low and dispersed (rural areas) </a:t>
            </a:r>
          </a:p>
          <a:p>
            <a:r>
              <a:rPr lang="nl-BE" altLang="nl-BE" smtClean="0">
                <a:latin typeface="Arial" charset="0"/>
                <a:cs typeface="Arial" charset="0"/>
              </a:rPr>
              <a:t>Concerns that MaaS may lead to:</a:t>
            </a:r>
          </a:p>
          <a:p>
            <a:pPr lvl="1"/>
            <a:r>
              <a:rPr lang="nl-BE" altLang="nl-BE" smtClean="0">
                <a:latin typeface="Arial" charset="0"/>
                <a:cs typeface="Arial" charset="0"/>
              </a:rPr>
              <a:t>Greater number of trips that are less sustainable</a:t>
            </a:r>
          </a:p>
          <a:p>
            <a:pPr lvl="1"/>
            <a:r>
              <a:rPr lang="nl-BE" altLang="nl-BE" smtClean="0">
                <a:latin typeface="Arial" charset="0"/>
                <a:cs typeface="Arial" charset="0"/>
              </a:rPr>
              <a:t>Higher costs for the user or the transport provider</a:t>
            </a:r>
          </a:p>
          <a:p>
            <a:pPr lvl="1"/>
            <a:r>
              <a:rPr lang="nl-BE" altLang="nl-BE" smtClean="0">
                <a:latin typeface="Arial" charset="0"/>
                <a:cs typeface="Arial" charset="0"/>
              </a:rPr>
              <a:t>Disconnect between the user and the transport provider</a:t>
            </a:r>
          </a:p>
          <a:p>
            <a:pPr lvl="1"/>
            <a:endParaRPr lang="nl-BE" altLang="nl-BE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B4A1E4-4C6C-438D-8981-6D6726631B19}" type="datetime3">
              <a:rPr lang="en-US" smtClean="0"/>
              <a:pPr>
                <a:defRPr/>
              </a:pPr>
              <a:t>3 May 2017</a:t>
            </a:fld>
            <a:endParaRPr lang="fr-BE" dirty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938BE5-088D-434F-8204-73E18F518256}" type="slidenum">
              <a:rPr lang="fr-BE" altLang="en-US"/>
              <a:pPr/>
              <a:t>6</a:t>
            </a:fld>
            <a:endParaRPr lang="fr-BE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mtClean="0">
                <a:latin typeface="Arial" charset="0"/>
                <a:cs typeface="Arial" charset="0"/>
              </a:rPr>
              <a:t>Key issues and questions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nl-BE" smtClean="0">
                <a:latin typeface="Arial" charset="0"/>
                <a:cs typeface="Arial" charset="0"/>
              </a:rPr>
              <a:t>What should be the role of the local authority?</a:t>
            </a:r>
            <a:endParaRPr lang="nl-BE" altLang="nl-BE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nl-BE" altLang="nl-BE" smtClean="0">
                <a:latin typeface="Arial" charset="0"/>
                <a:cs typeface="Arial" charset="0"/>
              </a:rPr>
              <a:t>To what extent should travel planning/booking/payment be left to the private sector?  Where is the right balance?</a:t>
            </a:r>
          </a:p>
          <a:p>
            <a:r>
              <a:rPr lang="nl-BE" altLang="nl-BE" smtClean="0">
                <a:latin typeface="Arial" charset="0"/>
                <a:cs typeface="Arial" charset="0"/>
              </a:rPr>
              <a:t>Customer-centric principle: deliver better customer experience but not at any cost – collective need takes precedence over individual need</a:t>
            </a:r>
          </a:p>
          <a:p>
            <a:r>
              <a:rPr lang="nl-BE" altLang="nl-BE" smtClean="0">
                <a:latin typeface="Arial" charset="0"/>
                <a:cs typeface="Arial" charset="0"/>
              </a:rPr>
              <a:t>What is the impact of MaaS on travel behaviour?</a:t>
            </a:r>
          </a:p>
          <a:p>
            <a:r>
              <a:rPr lang="nl-BE" altLang="nl-BE" smtClean="0">
                <a:latin typeface="Arial" charset="0"/>
                <a:cs typeface="Arial" charset="0"/>
              </a:rPr>
              <a:t>How to avoid a MaaS monopoly?</a:t>
            </a:r>
          </a:p>
          <a:p>
            <a:r>
              <a:rPr lang="nl-BE" altLang="nl-BE" smtClean="0">
                <a:latin typeface="Arial" charset="0"/>
                <a:cs typeface="Arial" charset="0"/>
              </a:rPr>
              <a:t>What is the business model? Who will pay?</a:t>
            </a:r>
          </a:p>
          <a:p>
            <a:r>
              <a:rPr lang="nl-BE" altLang="nl-BE" smtClean="0">
                <a:latin typeface="Arial" charset="0"/>
                <a:cs typeface="Arial" charset="0"/>
              </a:rPr>
              <a:t>Could MaaS affect way in which transport authorities tender transport services in the future?</a:t>
            </a:r>
            <a:endParaRPr lang="nl-BE" altLang="nl-BE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endParaRPr lang="nl-BE" altLang="nl-BE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endParaRPr lang="nl-BE" altLang="nl-BE" smtClean="0">
              <a:latin typeface="Arial" charset="0"/>
              <a:cs typeface="Arial" charset="0"/>
            </a:endParaRPr>
          </a:p>
          <a:p>
            <a:endParaRPr lang="nl-BE" altLang="nl-BE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B4A1E4-4C6C-438D-8981-6D6726631B19}" type="datetime3">
              <a:rPr lang="en-US" smtClean="0"/>
              <a:pPr>
                <a:defRPr/>
              </a:pPr>
              <a:t>3 May 2017</a:t>
            </a:fld>
            <a:endParaRPr lang="fr-BE" dirty="0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0DE820-F0C1-46B8-B69F-721546E231CD}" type="slidenum">
              <a:rPr lang="fr-BE" altLang="en-US"/>
              <a:pPr/>
              <a:t>7</a:t>
            </a:fld>
            <a:endParaRPr lang="fr-BE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885BCA-1D13-4903-A5DA-E7D5129C887F}" type="datetime3">
              <a:rPr lang="en-US" smtClean="0"/>
              <a:pPr>
                <a:defRPr/>
              </a:pPr>
              <a:t>3 May 2017</a:t>
            </a:fld>
            <a:endParaRPr lang="fr-BE" dirty="0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716E5E-F64E-40BB-9CFA-2AC02EB7A744}" type="slidenum">
              <a:rPr lang="fr-BE" altLang="en-US"/>
              <a:pPr/>
              <a:t>8</a:t>
            </a:fld>
            <a:endParaRPr lang="fr-BE" altLang="en-US"/>
          </a:p>
        </p:txBody>
      </p:sp>
      <p:pic>
        <p:nvPicPr>
          <p:cNvPr id="34821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6513" y="0"/>
            <a:ext cx="9180513" cy="4119563"/>
          </a:xfrm>
        </p:spPr>
      </p:pic>
      <p:sp>
        <p:nvSpPr>
          <p:cNvPr id="34822" name="Rectangle 1"/>
          <p:cNvSpPr>
            <a:spLocks noChangeArrowheads="1"/>
          </p:cNvSpPr>
          <p:nvPr/>
        </p:nvSpPr>
        <p:spPr bwMode="auto">
          <a:xfrm>
            <a:off x="611188" y="4581525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fr-BE" altLang="nl-BE" sz="2000"/>
              <a:t>Suzanne Hoadley</a:t>
            </a:r>
          </a:p>
          <a:p>
            <a:pPr eaLnBrk="1" hangingPunct="1">
              <a:buFont typeface="Wingdings" pitchFamily="2" charset="2"/>
              <a:buNone/>
            </a:pPr>
            <a:r>
              <a:rPr lang="fr-BE" altLang="nl-BE">
                <a:hlinkClick r:id="rId3"/>
              </a:rPr>
              <a:t>shoadley@polisnetwork.eu</a:t>
            </a:r>
            <a:r>
              <a:rPr lang="fr-BE" altLang="nl-BE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fr-BE" altLang="nl-BE">
                <a:hlinkClick r:id="rId4"/>
              </a:rPr>
              <a:t>www.polisnetwork.eu</a:t>
            </a:r>
            <a:r>
              <a:rPr lang="fr-BE" altLang="nl-BE"/>
              <a:t> </a:t>
            </a:r>
            <a:endParaRPr lang="fr-FR" alt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LLAR ENV and 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LLAR TRAFFIC EFFICI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ILLAR SAFETY and SECU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ILLAR SOC and ECON ASPEC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3931</TotalTime>
  <Words>425</Words>
  <Application>Microsoft Office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Arial</vt:lpstr>
      <vt:lpstr>Wingdings</vt:lpstr>
      <vt:lpstr>Verdana</vt:lpstr>
      <vt:lpstr>PILLAR ENV and HEALTH</vt:lpstr>
      <vt:lpstr>PILLAR TRAFFIC EFFICIENCY</vt:lpstr>
      <vt:lpstr>PILLAR SAFETY and SECURITY</vt:lpstr>
      <vt:lpstr>PILLAR SOC and ECON ASPECTS</vt:lpstr>
      <vt:lpstr>MaaS workshop</vt:lpstr>
      <vt:lpstr>Polis &amp; MaaS</vt:lpstr>
      <vt:lpstr>Delivering integrated mobility services is not new to local government</vt:lpstr>
      <vt:lpstr>Open data is happening </vt:lpstr>
      <vt:lpstr>So then, what is MaaS and what is its added value?</vt:lpstr>
      <vt:lpstr>Some preliminary Polis views on MaaS </vt:lpstr>
      <vt:lpstr>Key issues and questions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Ingrid Zeippen</dc:creator>
  <cp:lastModifiedBy>mgiannini</cp:lastModifiedBy>
  <cp:revision>399</cp:revision>
  <cp:lastPrinted>2017-05-03T06:21:09Z</cp:lastPrinted>
  <dcterms:created xsi:type="dcterms:W3CDTF">2011-05-17T12:58:27Z</dcterms:created>
  <dcterms:modified xsi:type="dcterms:W3CDTF">2017-05-03T07:25:22Z</dcterms:modified>
</cp:coreProperties>
</file>