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4" r:id="rId2"/>
    <p:sldId id="322" r:id="rId3"/>
    <p:sldId id="323" r:id="rId4"/>
    <p:sldId id="324" r:id="rId5"/>
    <p:sldId id="325" r:id="rId6"/>
    <p:sldId id="326" r:id="rId7"/>
    <p:sldId id="327" r:id="rId8"/>
    <p:sldId id="312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7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5" autoAdjust="0"/>
    <p:restoredTop sz="94658" autoAdjust="0"/>
  </p:normalViewPr>
  <p:slideViewPr>
    <p:cSldViewPr>
      <p:cViewPr varScale="1">
        <p:scale>
          <a:sx n="68" d="100"/>
          <a:sy n="68" d="100"/>
        </p:scale>
        <p:origin x="7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144F7-97C1-4598-AD34-AD169ECF28E5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D08FA-EC45-4D38-9AA9-48C8F1F19E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170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C632F-BE7D-475D-A7FB-166B3DD564B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608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85C51-0070-49E5-99BA-CF1D076B73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951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85C51-0070-49E5-99BA-CF1D076B73D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635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23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68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66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28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3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39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49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16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47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76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67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B2109-3AFD-46DA-8274-FEF0C71C75E2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2BAC-529F-4BBA-9AE0-EC8CAE43F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67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2.emf"/><Relationship Id="rId7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0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0943" y="1628800"/>
            <a:ext cx="8460432" cy="223224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7FBE"/>
                </a:solidFill>
                <a:latin typeface="Myriad Pro" pitchFamily="34" charset="0"/>
              </a:rPr>
              <a:t>«</a:t>
            </a:r>
            <a:r>
              <a:rPr lang="ru-RU" sz="2800" b="1" dirty="0">
                <a:solidFill>
                  <a:srgbClr val="007FBE"/>
                </a:solidFill>
                <a:latin typeface="+mj-lt"/>
              </a:rPr>
              <a:t>Профилактика потенциальных нарушений при осуществлении международных автомобильных перевозок по территории стран Евразийского экономического союза (ЕАЭС)»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01159" y="4221088"/>
            <a:ext cx="4101057" cy="107721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latin typeface="Myriad Pro" pitchFamily="34" charset="0"/>
              </a:rPr>
              <a:t>Управляющий Партнер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Myriad Pro" pitchFamily="34" charset="0"/>
              </a:rPr>
              <a:t>Юридической фирмы «ЮРВЕСТ»</a:t>
            </a:r>
          </a:p>
          <a:p>
            <a:pPr>
              <a:spcBef>
                <a:spcPts val="600"/>
              </a:spcBef>
            </a:pPr>
            <a:r>
              <a:rPr lang="ru-RU" b="1" dirty="0">
                <a:latin typeface="Myriad Pro" pitchFamily="34" charset="0"/>
              </a:rPr>
              <a:t>Роман Образцов</a:t>
            </a:r>
            <a:r>
              <a:rPr lang="ru-RU" b="1" dirty="0"/>
              <a:t>              </a:t>
            </a:r>
            <a:endParaRPr lang="ru-RU" b="1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88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735" y="4147066"/>
            <a:ext cx="1858152" cy="1728787"/>
          </a:xfrm>
          <a:prstGeom prst="rect">
            <a:avLst/>
          </a:prstGeom>
        </p:spPr>
      </p:pic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791580" y="1273022"/>
            <a:ext cx="7740860" cy="931842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Основные нарушения, совершаемые международными перевозчиками в ЕАЭС</a:t>
            </a:r>
            <a:endParaRPr lang="ru-RU" sz="28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>
                <a:solidFill>
                  <a:srgbClr val="007FBE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7544" y="2423836"/>
            <a:ext cx="8280920" cy="95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1700" b="1" dirty="0">
                <a:solidFill>
                  <a:srgbClr val="FF0000"/>
                </a:solidFill>
                <a:latin typeface="Myriad Pro" pitchFamily="34" charset="0"/>
              </a:rPr>
              <a:t>В СФЕРЕ ТРАНСПОРТНОГО</a:t>
            </a:r>
            <a:r>
              <a:rPr lang="ru-RU" sz="1600" b="1" dirty="0">
                <a:solidFill>
                  <a:srgbClr val="FF0000"/>
                </a:solidFill>
                <a:latin typeface="Myriad Pro" pitchFamily="34" charset="0"/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Myriad Pro" pitchFamily="34" charset="0"/>
              </a:rPr>
              <a:t>КОНТРОЛЯ:</a:t>
            </a:r>
          </a:p>
          <a:p>
            <a:pPr marL="268288" algn="just">
              <a:lnSpc>
                <a:spcPct val="90000"/>
              </a:lnSpc>
              <a:spcAft>
                <a:spcPts val="600"/>
              </a:spcAft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Нарушение требований разрешительной системы (ст.11.29 КоАП РФ)</a:t>
            </a:r>
          </a:p>
          <a:p>
            <a:pPr marL="268288" algn="just">
              <a:lnSpc>
                <a:spcPct val="90000"/>
              </a:lnSpc>
              <a:spcAft>
                <a:spcPts val="600"/>
              </a:spcAft>
            </a:pPr>
            <a:r>
              <a:rPr lang="ru-RU" sz="1700" b="1" dirty="0"/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Нарушение весогабаритных правил движения ТС (ст.12.21.1 КоАП РФ)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1191" y="3956589"/>
            <a:ext cx="6529543" cy="1712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1700" b="1" dirty="0">
                <a:solidFill>
                  <a:srgbClr val="00B050"/>
                </a:solidFill>
                <a:latin typeface="Myriad Pro" pitchFamily="34" charset="0"/>
              </a:rPr>
              <a:t>В СФЕРЕ ТАМОЖЕННОГО КОНТРОЛЯ:</a:t>
            </a:r>
          </a:p>
          <a:p>
            <a:pPr marL="176213" algn="just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/>
              <a:t>Сообщение таможенному органу недостоверных сведений о  товаре (ч.3 ст.16.1 КоАП РФ)</a:t>
            </a:r>
          </a:p>
          <a:p>
            <a:pPr marL="176213" algn="just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/>
              <a:t>Несоблюдение запретов и ограничений на ввоз товаров в ЕАЭС (ст.16.3 КоАП РФ)</a:t>
            </a:r>
          </a:p>
          <a:p>
            <a:pPr marL="176213" algn="just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/>
              <a:t>Недоставка, утрата товаров (ст. 16.9 КоАП РФ)</a:t>
            </a:r>
          </a:p>
        </p:txBody>
      </p:sp>
    </p:spTree>
    <p:extLst>
      <p:ext uri="{BB962C8B-B14F-4D97-AF65-F5344CB8AC3E}">
        <p14:creationId xmlns:p14="http://schemas.microsoft.com/office/powerpoint/2010/main" val="1277341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5388512"/>
            <a:ext cx="2915817" cy="1469488"/>
          </a:xfrm>
          <a:prstGeom prst="rect">
            <a:avLst/>
          </a:prstGeom>
        </p:spPr>
      </p:pic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838002" y="6556204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791580" y="1291186"/>
            <a:ext cx="7884876" cy="1002572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Причины возникновения нарушений в сфере международных автомобильных перевозок</a:t>
            </a:r>
            <a:endParaRPr lang="ru-RU" sz="28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>
                <a:solidFill>
                  <a:srgbClr val="007FBE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581" y="2564905"/>
            <a:ext cx="8170536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600" b="1" cap="all" dirty="0">
                <a:solidFill>
                  <a:srgbClr val="FF0000"/>
                </a:solidFill>
                <a:latin typeface="Myriad Pro" pitchFamily="34" charset="0"/>
              </a:rPr>
              <a:t>Транспортные компании:</a:t>
            </a:r>
          </a:p>
          <a:p>
            <a:pPr marL="360363">
              <a:spcBef>
                <a:spcPts val="6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Сложность в понимании и применении регулирующих норм права</a:t>
            </a:r>
          </a:p>
          <a:p>
            <a:pPr marL="360363">
              <a:spcBef>
                <a:spcPts val="6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Низкий уровень профессиональной подготовки водителей и руководящего состава</a:t>
            </a:r>
          </a:p>
          <a:p>
            <a:pPr marL="360363">
              <a:spcBef>
                <a:spcPts val="6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Небрежное отношение исполнителей к выполнению должностных обязанностей</a:t>
            </a:r>
          </a:p>
          <a:p>
            <a:pPr marL="360363">
              <a:spcBef>
                <a:spcPts val="6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системной работы в компании по освоению и передаче знаний</a:t>
            </a:r>
          </a:p>
          <a:p>
            <a:pPr marL="360363">
              <a:spcBef>
                <a:spcPts val="6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желания вкладывать время и деньги в развитие своего бизнеса</a:t>
            </a:r>
          </a:p>
        </p:txBody>
      </p:sp>
    </p:spTree>
    <p:extLst>
      <p:ext uri="{BB962C8B-B14F-4D97-AF65-F5344CB8AC3E}">
        <p14:creationId xmlns:p14="http://schemas.microsoft.com/office/powerpoint/2010/main" val="29347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791580" y="1390261"/>
            <a:ext cx="7848872" cy="903498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Причины возникновения нарушений в сфере международных автомобильных перевозок</a:t>
            </a:r>
            <a:endParaRPr lang="ru-RU" sz="28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>
                <a:solidFill>
                  <a:srgbClr val="007FBE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552" y="2437901"/>
            <a:ext cx="8438441" cy="167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1600" b="1" dirty="0">
                <a:solidFill>
                  <a:srgbClr val="FF0000"/>
                </a:solidFill>
                <a:latin typeface="Myriad Pro" pitchFamily="34" charset="0"/>
              </a:rPr>
              <a:t>НАЦИОНАЛЬНЫЕ АССОЦИАЦИИ МЕЖДУНАРОДНЫХ ПЕРЕВОЗЧИКОВ: </a:t>
            </a:r>
          </a:p>
          <a:p>
            <a:pPr marL="360363" algn="just">
              <a:lnSpc>
                <a:spcPct val="90000"/>
              </a:lnSpc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реальной картины о правонарушениях перевозчиков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приоритета по правовой защите перевозчиков 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реальных практических знаний по профилактике правонарушений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системы обучения практическим навыкам по предупреждению нарушений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4327298"/>
            <a:ext cx="8598707" cy="1621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600" b="1" dirty="0">
                <a:solidFill>
                  <a:srgbClr val="00B050"/>
                </a:solidFill>
                <a:latin typeface="Myriad Pro" pitchFamily="34" charset="0"/>
              </a:rPr>
              <a:t>КОНТРОЛИРУЮЩИЕ ОРГАНЫ: </a:t>
            </a:r>
          </a:p>
          <a:p>
            <a:pPr marL="360363"/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Невнятные нормы законодательства </a:t>
            </a:r>
          </a:p>
          <a:p>
            <a:pPr marL="360363"/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у должностных лиц единого подхода по привлечению к ответственности</a:t>
            </a:r>
          </a:p>
          <a:p>
            <a:pPr marL="360363"/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Субъективное толкование НПА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/>
              <a:t>Обвинительный уклон </a:t>
            </a:r>
          </a:p>
        </p:txBody>
      </p:sp>
    </p:spTree>
    <p:extLst>
      <p:ext uri="{BB962C8B-B14F-4D97-AF65-F5344CB8AC3E}">
        <p14:creationId xmlns:p14="http://schemas.microsoft.com/office/powerpoint/2010/main" val="62254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1" r="10017" b="9051"/>
          <a:stretch/>
        </p:blipFill>
        <p:spPr>
          <a:xfrm>
            <a:off x="6891699" y="4289268"/>
            <a:ext cx="1872208" cy="1726195"/>
          </a:xfrm>
          <a:prstGeom prst="rect">
            <a:avLst/>
          </a:prstGeom>
        </p:spPr>
      </p:pic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899591" y="1297166"/>
            <a:ext cx="7864315" cy="996593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Актуальные тенденции в практике привлечения международных автомобильных перевозчиков к административной ответственности</a:t>
            </a:r>
            <a:endParaRPr lang="ru-RU" sz="20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007FBE"/>
                </a:solidFill>
                <a:latin typeface="Myriad Pro" pitchFamily="34" charset="0"/>
              </a:rPr>
              <a:t>4</a:t>
            </a:r>
            <a:endParaRPr lang="ru-RU" sz="1400" b="1" dirty="0">
              <a:solidFill>
                <a:srgbClr val="007FBE"/>
              </a:solidFill>
              <a:latin typeface="Myriad Pro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320" y="2348880"/>
            <a:ext cx="7232056" cy="2951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единого подхода по привлечению к ответственности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Субъективное толкование норм Закона со стороны должностных лиц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Обвинительный уклон 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Использование рычагов давления (задержание ТС, требование по уплате штрафа) 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Увеличение фактов коррупции со стороны должностных лиц на местах 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Изменение подсудности по делам с участием перевозчиков 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Низкая квалификация судей судов общей юрисдикции при рассмотрении дел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</a:pPr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Приоритетная задача – наполнение бюджета, а не установление истины по делу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894" y="5301208"/>
            <a:ext cx="5433282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b="1" dirty="0">
                <a:solidFill>
                  <a:srgbClr val="00B050"/>
                </a:solidFill>
                <a:latin typeface="Myriad Pro" pitchFamily="34" charset="0"/>
              </a:rPr>
              <a:t>КАК СЛЕДСТВИЕ: </a:t>
            </a:r>
          </a:p>
          <a:p>
            <a:r>
              <a:rPr lang="ru-RU" sz="1600" b="1" dirty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Низкая эффективность судебной защиты</a:t>
            </a:r>
          </a:p>
          <a:p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Отсутствие веры в Закон со стороны перевозчиков </a:t>
            </a:r>
          </a:p>
          <a:p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Рост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2583149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724638" y="1297166"/>
            <a:ext cx="7807802" cy="907698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Способы профилактики потенциальных нарушений</a:t>
            </a:r>
            <a:endParaRPr lang="ru-RU" sz="28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007FBE"/>
                </a:solidFill>
                <a:latin typeface="Myriad Pro" pitchFamily="34" charset="0"/>
              </a:rPr>
              <a:t>5</a:t>
            </a:r>
            <a:endParaRPr lang="ru-RU" sz="1400" b="1" dirty="0">
              <a:solidFill>
                <a:srgbClr val="007FBE"/>
              </a:solidFill>
              <a:latin typeface="Myriad Pro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4638" y="2348880"/>
            <a:ext cx="8023826" cy="224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1700" b="1" dirty="0">
                <a:solidFill>
                  <a:srgbClr val="FF0000"/>
                </a:solidFill>
                <a:latin typeface="Myriad Pro" pitchFamily="34" charset="0"/>
              </a:rPr>
              <a:t>В ТРАНСПОРТНЫХ КОМПАНИЯХ</a:t>
            </a:r>
            <a:r>
              <a:rPr lang="ru-RU" b="1" dirty="0">
                <a:solidFill>
                  <a:srgbClr val="FF0000"/>
                </a:solidFill>
                <a:latin typeface="Myriad Pro" pitchFamily="34" charset="0"/>
              </a:rPr>
              <a:t>: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Повышение уровня профессиональной подготовки водителей и руководящего состава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Работа над ошибками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Создание системы внутреннего контроля и профилактики административных правонарушений</a:t>
            </a:r>
          </a:p>
          <a:p>
            <a:pPr marL="360363"/>
            <a:r>
              <a:rPr lang="ru-RU" sz="1700" b="1" dirty="0">
                <a:solidFill>
                  <a:srgbClr val="FF0000"/>
                </a:solidFill>
              </a:rPr>
              <a:t> </a:t>
            </a:r>
            <a:r>
              <a:rPr lang="ru-RU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Регулярный мониторинг изменений регулирующего законодательства и практики его применения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4638" y="4745874"/>
            <a:ext cx="8023826" cy="120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b="1" dirty="0">
                <a:solidFill>
                  <a:srgbClr val="00B050"/>
                </a:solidFill>
                <a:latin typeface="Myriad Pro" pitchFamily="34" charset="0"/>
              </a:rPr>
              <a:t>В КОНТРОЛИРУЮЩИХ ОРГАНАХ: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/>
              <a:t>Единообразный подход при осуществлении контроля ко всем перевозчикам</a:t>
            </a:r>
          </a:p>
          <a:p>
            <a:pPr marL="360363"/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Повышение уровня подготовки должностных лиц на местах</a:t>
            </a:r>
          </a:p>
          <a:p>
            <a:pPr marL="360363"/>
            <a:r>
              <a:rPr lang="ru-RU" sz="1700" b="1" dirty="0">
                <a:solidFill>
                  <a:srgbClr val="00B050"/>
                </a:solidFill>
              </a:rPr>
              <a:t> </a:t>
            </a:r>
            <a:r>
              <a:rPr lang="ru-RU" sz="1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Борьба с коррупцией на всех уровнях </a:t>
            </a:r>
          </a:p>
        </p:txBody>
      </p:sp>
    </p:spTree>
    <p:extLst>
      <p:ext uri="{BB962C8B-B14F-4D97-AF65-F5344CB8AC3E}">
        <p14:creationId xmlns:p14="http://schemas.microsoft.com/office/powerpoint/2010/main" val="1346414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850" y="11820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724638" y="1297167"/>
            <a:ext cx="7663786" cy="916853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Способы профилактики потенциальных нарушений</a:t>
            </a:r>
            <a:endParaRPr lang="ru-RU" sz="2800" b="1" dirty="0">
              <a:latin typeface="Myriad Pro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2852" y="6556204"/>
            <a:ext cx="915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007FBE"/>
                </a:solidFill>
                <a:latin typeface="Myriad Pro" pitchFamily="34" charset="0"/>
              </a:rPr>
              <a:t>6</a:t>
            </a:r>
            <a:endParaRPr lang="ru-RU" sz="1400" b="1" dirty="0">
              <a:solidFill>
                <a:srgbClr val="007FBE"/>
              </a:solidFill>
              <a:latin typeface="Myriad Pro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4638" y="2348880"/>
            <a:ext cx="7951818" cy="276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b="1" dirty="0">
                <a:solidFill>
                  <a:srgbClr val="FF0000"/>
                </a:solidFill>
                <a:latin typeface="Myriad Pro" pitchFamily="34" charset="0"/>
              </a:rPr>
              <a:t>В НАЦИОНАЛЬНЫХ АССОЦИАЦИЯХ МЕЖДУНАРОДНЫХ ПЕРЕВОЗЧИКОВ: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Аудит правонарушений, совершаемых перевозчиками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Выявление «слабых мест» и смещение фокуса на решение конкретных проблем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Построение комплексной системы правовой защиты перевозчиков (регулярный мониторинг НПА, информирование по актуальным вопросам, семинары, разбор практических кейсов) 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Активное участие в законотворческой деятельности</a:t>
            </a:r>
          </a:p>
          <a:p>
            <a:pPr marL="360363"/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1700" b="1" dirty="0"/>
              <a:t>Постоянное взаимодействие с профильными ведомствами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5133297"/>
            <a:ext cx="1728191" cy="144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706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ork\_Маша2\юрвест\Новая папка\logo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76669"/>
            <a:ext cx="2271143" cy="1007857"/>
          </a:xfrm>
          <a:prstGeom prst="rect">
            <a:avLst/>
          </a:prstGeom>
          <a:noFill/>
          <a:effectLst>
            <a:outerShdw blurRad="762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ork\_Маша2\юрвест\Новая папка\lines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21314"/>
          <a:stretch/>
        </p:blipFill>
        <p:spPr bwMode="auto">
          <a:xfrm>
            <a:off x="4139952" y="5388512"/>
            <a:ext cx="5004048" cy="146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259" y="6492875"/>
            <a:ext cx="2895600" cy="365125"/>
          </a:xfrm>
        </p:spPr>
        <p:txBody>
          <a:bodyPr/>
          <a:lstStyle/>
          <a:p>
            <a:pPr algn="l"/>
            <a:r>
              <a:rPr lang="en-US" sz="1400" dirty="0">
                <a:latin typeface="Myriad Pro" pitchFamily="34" charset="0"/>
              </a:rPr>
              <a:t>©</a:t>
            </a:r>
            <a:r>
              <a:rPr lang="ru-RU" sz="1400" dirty="0">
                <a:latin typeface="Myriad Pro" pitchFamily="34" charset="0"/>
              </a:rPr>
              <a:t> </a:t>
            </a:r>
            <a:r>
              <a:rPr lang="en-US" sz="1400" dirty="0">
                <a:latin typeface="Myriad Pro" pitchFamily="34" charset="0"/>
              </a:rPr>
              <a:t>Law firm  </a:t>
            </a:r>
            <a:r>
              <a:rPr lang="ru-RU" sz="1400" dirty="0">
                <a:latin typeface="Myriad Pro" pitchFamily="34" charset="0"/>
              </a:rPr>
              <a:t>«</a:t>
            </a:r>
            <a:r>
              <a:rPr lang="en-US" sz="1400" dirty="0">
                <a:latin typeface="Myriad Pro" pitchFamily="34" charset="0"/>
              </a:rPr>
              <a:t>URVEST</a:t>
            </a:r>
            <a:r>
              <a:rPr lang="ru-RU" sz="1400" dirty="0">
                <a:latin typeface="Myriad Pro" pitchFamily="34" charset="0"/>
              </a:rPr>
              <a:t>»</a:t>
            </a:r>
            <a:r>
              <a:rPr lang="en-US" sz="1400" dirty="0">
                <a:latin typeface="Myriad Pro" pitchFamily="34" charset="0"/>
              </a:rPr>
              <a:t>, 201</a:t>
            </a:r>
            <a:r>
              <a:rPr lang="ru-RU" sz="1400" dirty="0">
                <a:latin typeface="Myriad Pro" pitchFamily="34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65973" y="1297166"/>
            <a:ext cx="5461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  <a:buClr>
                <a:srgbClr val="C00000"/>
              </a:buClr>
              <a:buSzPct val="110000"/>
            </a:pPr>
            <a:endParaRPr lang="ru-RU" sz="2000" b="1" dirty="0">
              <a:latin typeface="Myriad Pro" pitchFamily="34" charset="0"/>
            </a:endParaRPr>
          </a:p>
        </p:txBody>
      </p:sp>
      <p:sp>
        <p:nvSpPr>
          <p:cNvPr id="31" name="Скругленный прямоугольник 9"/>
          <p:cNvSpPr/>
          <p:nvPr/>
        </p:nvSpPr>
        <p:spPr>
          <a:xfrm>
            <a:off x="827584" y="1226775"/>
            <a:ext cx="7992888" cy="930869"/>
          </a:xfrm>
          <a:prstGeom prst="roundRect">
            <a:avLst/>
          </a:prstGeom>
          <a:solidFill>
            <a:srgbClr val="007FB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Myriad Pro" pitchFamily="34" charset="0"/>
              </a:rPr>
              <a:t>Информационные ресурсы для международных перевозчиков</a:t>
            </a:r>
            <a:endParaRPr lang="ru-RU" sz="2800" dirty="0">
              <a:latin typeface="Myriad Pro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1602" y="2492896"/>
            <a:ext cx="3860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en-US" dirty="0"/>
              <a:t>Web-</a:t>
            </a:r>
            <a:r>
              <a:rPr lang="ru-RU" sz="2000" dirty="0"/>
              <a:t>сайт </a:t>
            </a:r>
            <a:r>
              <a:rPr lang="en-US" sz="2000" b="1" dirty="0">
                <a:solidFill>
                  <a:srgbClr val="007FBE"/>
                </a:solidFill>
              </a:rPr>
              <a:t>www.urvest.ru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879" y="2441233"/>
            <a:ext cx="518809" cy="49722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068961"/>
            <a:ext cx="364482" cy="36448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91602" y="2982085"/>
            <a:ext cx="6891734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ru-RU" dirty="0"/>
              <a:t>Группа «Правовая защита международных перевозчиков» </a:t>
            </a:r>
            <a:r>
              <a:rPr lang="en-US" b="1" dirty="0">
                <a:solidFill>
                  <a:srgbClr val="007FBE"/>
                </a:solidFill>
              </a:rPr>
              <a:t>https://www.facebook.com/groups/502522083131339</a:t>
            </a:r>
            <a:endParaRPr lang="ru-RU" b="1" dirty="0">
              <a:solidFill>
                <a:srgbClr val="007FBE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717032"/>
            <a:ext cx="392383" cy="31254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21440" y="3707740"/>
            <a:ext cx="584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ru-RU" dirty="0"/>
              <a:t>Группа</a:t>
            </a:r>
            <a:r>
              <a:rPr lang="ru-RU" sz="2000" dirty="0"/>
              <a:t> </a:t>
            </a:r>
            <a:r>
              <a:rPr lang="en-US" sz="2000" b="1" dirty="0">
                <a:solidFill>
                  <a:srgbClr val="007FBE"/>
                </a:solidFill>
              </a:rPr>
              <a:t>https://vk.com/urvestlawfirm</a:t>
            </a:r>
            <a:endParaRPr lang="ru-RU" sz="2000" b="1" dirty="0">
              <a:solidFill>
                <a:srgbClr val="007FBE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149080"/>
            <a:ext cx="436475" cy="47139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21440" y="4149080"/>
            <a:ext cx="548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ru-RU" dirty="0"/>
              <a:t>Информационный</a:t>
            </a:r>
            <a:r>
              <a:rPr lang="ru-RU" sz="2000" dirty="0"/>
              <a:t> канал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7FBE"/>
                </a:solidFill>
              </a:rPr>
              <a:t>https://t.me/urvest</a:t>
            </a:r>
            <a:endParaRPr lang="ru-RU" sz="2000" dirty="0">
              <a:solidFill>
                <a:srgbClr val="007FB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35696" y="4849357"/>
            <a:ext cx="5184576" cy="6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ru-RU" dirty="0"/>
              <a:t>Телефоны «Горячей линии»: </a:t>
            </a:r>
            <a:r>
              <a:rPr lang="ru-RU" b="1" dirty="0">
                <a:solidFill>
                  <a:srgbClr val="007FBE"/>
                </a:solidFill>
              </a:rPr>
              <a:t>+7 (8112) 720-838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ru-RU" b="1" dirty="0">
                <a:solidFill>
                  <a:srgbClr val="007FBE"/>
                </a:solidFill>
              </a:rPr>
              <a:t>                                                      +7 (8112) 720-004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63610" y="5517232"/>
            <a:ext cx="551670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007FBE"/>
              </a:buClr>
              <a:buSzPct val="110000"/>
            </a:pPr>
            <a:r>
              <a:rPr lang="en-US" b="1" dirty="0">
                <a:solidFill>
                  <a:srgbClr val="007FBE"/>
                </a:solidFill>
              </a:rPr>
              <a:t>info@urvest.ru</a:t>
            </a:r>
            <a:endParaRPr lang="ru-RU" dirty="0">
              <a:solidFill>
                <a:srgbClr val="007FBE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450" y="4797152"/>
            <a:ext cx="384238" cy="38423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175" y="5477759"/>
            <a:ext cx="399513" cy="39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06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8021341</TotalTime>
  <Words>671</Words>
  <Application>Microsoft Office PowerPoint</Application>
  <PresentationFormat>Экран (4:3)</PresentationFormat>
  <Paragraphs>83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UralSOFT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Mad</dc:creator>
  <cp:lastModifiedBy>Олеся Кречина</cp:lastModifiedBy>
  <cp:revision>239</cp:revision>
  <cp:lastPrinted>2017-04-14T09:36:15Z</cp:lastPrinted>
  <dcterms:created xsi:type="dcterms:W3CDTF">2016-02-24T16:05:08Z</dcterms:created>
  <dcterms:modified xsi:type="dcterms:W3CDTF">2017-04-14T10:00:38Z</dcterms:modified>
</cp:coreProperties>
</file>