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48" r:id="rId2"/>
    <p:sldMasterId id="2147483663" r:id="rId3"/>
  </p:sldMasterIdLst>
  <p:notesMasterIdLst>
    <p:notesMasterId r:id="rId15"/>
  </p:notesMasterIdLst>
  <p:sldIdLst>
    <p:sldId id="257" r:id="rId4"/>
    <p:sldId id="256" r:id="rId5"/>
    <p:sldId id="260" r:id="rId6"/>
    <p:sldId id="267" r:id="rId7"/>
    <p:sldId id="261" r:id="rId8"/>
    <p:sldId id="262" r:id="rId9"/>
    <p:sldId id="264" r:id="rId10"/>
    <p:sldId id="263" r:id="rId11"/>
    <p:sldId id="265" r:id="rId12"/>
    <p:sldId id="266"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53635"/>
    <a:srgbClr val="E15D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2"/>
    <p:restoredTop sz="94674"/>
  </p:normalViewPr>
  <p:slideViewPr>
    <p:cSldViewPr snapToGrid="0" snapToObjects="1">
      <p:cViewPr varScale="1">
        <p:scale>
          <a:sx n="110" d="100"/>
          <a:sy n="110" d="100"/>
        </p:scale>
        <p:origin x="-75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0906B-11EB-2C43-80B4-0471DC8C4618}" type="datetimeFigureOut">
              <a:rPr lang="en-US" smtClean="0"/>
              <a:pPr/>
              <a:t>5/3/2017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67BE6C-70AE-F14E-A5B6-BCEE4FBD2829}" type="slidenum">
              <a:rPr lang="en-US" smtClean="0"/>
              <a:pPr/>
              <a:t>‹#›</a:t>
            </a:fld>
            <a:endParaRPr lang="en-US"/>
          </a:p>
        </p:txBody>
      </p:sp>
    </p:spTree>
    <p:extLst>
      <p:ext uri="{BB962C8B-B14F-4D97-AF65-F5344CB8AC3E}">
        <p14:creationId xmlns:p14="http://schemas.microsoft.com/office/powerpoint/2010/main" xmlns="" val="31397310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MaaS is a user-centric, customer-centric, market-centric proposition within a societally grounded context. This is a fundamental principle and core motivation behind developing and offering MaaS systems. MaaS should be the best value proposition for users, because it helps them meet their basic access needs and solves the ‘pain points’ of journeys (e.g. congestion, disruptions, safety and security risks, and prohibitive or inconsistent costs)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this light, end users are the focus of the ‘Service’ in MaaS, and all other elements are enablers (i.e. technology, policy, business models, land use and physical design, and legislation). In fact, even “mobility” is an enabler, the end goal being “access” or meeting needs and aspirations of the user. </a:t>
            </a:r>
            <a:endParaRPr lang="en-US" dirty="0">
              <a:effectLst/>
            </a:endParaRPr>
          </a:p>
        </p:txBody>
      </p:sp>
      <p:sp>
        <p:nvSpPr>
          <p:cNvPr id="4" name="Slide Number Placeholder 3"/>
          <p:cNvSpPr>
            <a:spLocks noGrp="1"/>
          </p:cNvSpPr>
          <p:nvPr>
            <p:ph type="sldNum" sz="quarter" idx="10"/>
          </p:nvPr>
        </p:nvSpPr>
        <p:spPr/>
        <p:txBody>
          <a:bodyPr/>
          <a:lstStyle/>
          <a:p>
            <a:fld id="{1A67BE6C-70AE-F14E-A5B6-BCEE4FBD2829}" type="slidenum">
              <a:rPr lang="en-US" smtClean="0"/>
              <a:pPr/>
              <a:t>4</a:t>
            </a:fld>
            <a:endParaRPr lang="en-US"/>
          </a:p>
        </p:txBody>
      </p:sp>
    </p:spTree>
    <p:extLst>
      <p:ext uri="{BB962C8B-B14F-4D97-AF65-F5344CB8AC3E}">
        <p14:creationId xmlns:p14="http://schemas.microsoft.com/office/powerpoint/2010/main" xmlns="" val="1350199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20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526A1-EE53-2F4C-AD00-BBDF65F8D4AB}" type="datetimeFigureOut">
              <a:rPr lang="en-US" smtClean="0"/>
              <a:pPr/>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5E2D3-1094-8146-809C-2A4256D05E8D}" type="slidenum">
              <a:rPr lang="en-US" smtClean="0"/>
              <a:pPr/>
              <a:t>‹#›</a:t>
            </a:fld>
            <a:endParaRPr lang="en-US"/>
          </a:p>
        </p:txBody>
      </p:sp>
      <p:sp>
        <p:nvSpPr>
          <p:cNvPr id="5" name="Title Placeholder 1"/>
          <p:cNvSpPr>
            <a:spLocks noGrp="1"/>
          </p:cNvSpPr>
          <p:nvPr>
            <p:ph type="title"/>
          </p:nvPr>
        </p:nvSpPr>
        <p:spPr>
          <a:xfrm>
            <a:off x="2088682" y="271247"/>
            <a:ext cx="9265118" cy="1325563"/>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513460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716556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12192000" cy="45085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6407151"/>
            <a:ext cx="12192000" cy="450850"/>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906272" y="1947672"/>
            <a:ext cx="2827110" cy="2002536"/>
          </a:xfrm>
          <a:prstGeom prst="rect">
            <a:avLst/>
          </a:prstGeom>
        </p:spPr>
      </p:pic>
      <p:sp>
        <p:nvSpPr>
          <p:cNvPr id="10" name="TextBox 9"/>
          <p:cNvSpPr txBox="1"/>
          <p:nvPr userDrawn="1"/>
        </p:nvSpPr>
        <p:spPr>
          <a:xfrm>
            <a:off x="3092196" y="5833872"/>
            <a:ext cx="6007608" cy="553998"/>
          </a:xfrm>
          <a:prstGeom prst="rect">
            <a:avLst/>
          </a:prstGeom>
          <a:noFill/>
        </p:spPr>
        <p:txBody>
          <a:bodyPr wrap="square" rtlCol="0">
            <a:spAutoFit/>
          </a:bodyPr>
          <a:lstStyle/>
          <a:p>
            <a:pPr algn="ctr"/>
            <a:r>
              <a:rPr lang="en-US" sz="1000" b="0" i="0" dirty="0" err="1">
                <a:latin typeface="Helvetica Light" charset="0"/>
                <a:ea typeface="Helvetica Light" charset="0"/>
                <a:cs typeface="Helvetica Light" charset="0"/>
              </a:rPr>
              <a:t>MaaS</a:t>
            </a:r>
            <a:r>
              <a:rPr lang="en-US" sz="1000" b="0" i="0" dirty="0">
                <a:latin typeface="Helvetica Light" charset="0"/>
                <a:ea typeface="Helvetica Light" charset="0"/>
                <a:cs typeface="Helvetica Light" charset="0"/>
              </a:rPr>
              <a:t> Alliance AISBL Secretariat | Avenue Louise 326 B-1050 Brussels</a:t>
            </a:r>
          </a:p>
          <a:p>
            <a:pPr algn="ctr"/>
            <a:r>
              <a:rPr lang="en-US" sz="1000" b="0" i="0" dirty="0">
                <a:latin typeface="Helvetica Light" charset="0"/>
                <a:ea typeface="Helvetica Light" charset="0"/>
                <a:cs typeface="Helvetica Light" charset="0"/>
              </a:rPr>
              <a:t>Tel : +32 (2) 400 07 00 | e-mail: </a:t>
            </a:r>
            <a:r>
              <a:rPr lang="en-US" sz="1000" b="0" i="0" dirty="0" err="1">
                <a:latin typeface="Helvetica Light" charset="0"/>
                <a:ea typeface="Helvetica Light" charset="0"/>
                <a:cs typeface="Helvetica Light" charset="0"/>
              </a:rPr>
              <a:t>info@maas-alliance.eu</a:t>
            </a:r>
            <a:endParaRPr lang="en-US" sz="1000" b="0" i="0" dirty="0">
              <a:latin typeface="Helvetica Light" charset="0"/>
              <a:ea typeface="Helvetica Light" charset="0"/>
              <a:cs typeface="Helvetica Light" charset="0"/>
            </a:endParaRPr>
          </a:p>
          <a:p>
            <a:pPr algn="ctr"/>
            <a:r>
              <a:rPr lang="en-US" sz="1000" b="0" i="0" dirty="0" err="1">
                <a:latin typeface="Helvetica Light" charset="0"/>
                <a:ea typeface="Helvetica Light" charset="0"/>
                <a:cs typeface="Helvetica Light" charset="0"/>
              </a:rPr>
              <a:t>www.maas-alliance.eu</a:t>
            </a:r>
            <a:endParaRPr lang="en-US" sz="1000" b="0" i="0" dirty="0">
              <a:latin typeface="Helvetica Light" charset="0"/>
              <a:ea typeface="Helvetica Light" charset="0"/>
              <a:cs typeface="Helvetica Light" charset="0"/>
            </a:endParaRPr>
          </a:p>
        </p:txBody>
      </p:sp>
    </p:spTree>
    <p:extLst>
      <p:ext uri="{BB962C8B-B14F-4D97-AF65-F5344CB8AC3E}">
        <p14:creationId xmlns:p14="http://schemas.microsoft.com/office/powerpoint/2010/main" xmlns="" val="158846872"/>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000" b="0" i="0"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6318251"/>
            <a:ext cx="12192000" cy="539749"/>
          </a:xfrm>
          <a:prstGeom prst="rect">
            <a:avLst/>
          </a:prstGeom>
        </p:spPr>
      </p:pic>
      <p:sp>
        <p:nvSpPr>
          <p:cNvPr id="2" name="Title Placeholder 1"/>
          <p:cNvSpPr>
            <a:spLocks noGrp="1"/>
          </p:cNvSpPr>
          <p:nvPr>
            <p:ph type="title"/>
          </p:nvPr>
        </p:nvSpPr>
        <p:spPr>
          <a:xfrm>
            <a:off x="2781700" y="365125"/>
            <a:ext cx="857209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05778"/>
            <a:ext cx="2743200" cy="365125"/>
          </a:xfrm>
          <a:prstGeom prst="rect">
            <a:avLst/>
          </a:prstGeom>
        </p:spPr>
        <p:txBody>
          <a:bodyPr vert="horz" lIns="91440" tIns="45720" rIns="91440" bIns="45720" rtlCol="0" anchor="ctr"/>
          <a:lstStyle>
            <a:lvl1pPr algn="l">
              <a:defRPr sz="1200" b="0" i="0">
                <a:solidFill>
                  <a:srgbClr val="353635"/>
                </a:solidFill>
                <a:latin typeface="Helvetica Light" charset="0"/>
                <a:ea typeface="Helvetica Light" charset="0"/>
                <a:cs typeface="Helvetica Light" charset="0"/>
              </a:defRPr>
            </a:lvl1pPr>
          </a:lstStyle>
          <a:p>
            <a:fld id="{D45526A1-EE53-2F4C-AD00-BBDF65F8D4AB}" type="datetimeFigureOut">
              <a:rPr lang="en-US" smtClean="0"/>
              <a:pPr/>
              <a:t>5/3/2017</a:t>
            </a:fld>
            <a:endParaRPr lang="en-US" dirty="0"/>
          </a:p>
        </p:txBody>
      </p:sp>
      <p:sp>
        <p:nvSpPr>
          <p:cNvPr id="5" name="Footer Placeholder 4"/>
          <p:cNvSpPr>
            <a:spLocks noGrp="1"/>
          </p:cNvSpPr>
          <p:nvPr>
            <p:ph type="ftr" sz="quarter" idx="3"/>
          </p:nvPr>
        </p:nvSpPr>
        <p:spPr>
          <a:xfrm>
            <a:off x="4038600" y="6405778"/>
            <a:ext cx="4114800" cy="365125"/>
          </a:xfrm>
          <a:prstGeom prst="rect">
            <a:avLst/>
          </a:prstGeom>
        </p:spPr>
        <p:txBody>
          <a:bodyPr vert="horz" lIns="91440" tIns="45720" rIns="91440" bIns="45720" rtlCol="0" anchor="ctr"/>
          <a:lstStyle>
            <a:lvl1pPr algn="ctr">
              <a:defRPr sz="1200" b="0" i="0">
                <a:solidFill>
                  <a:srgbClr val="353635"/>
                </a:solidFill>
                <a:latin typeface="Helvetica" charset="0"/>
                <a:ea typeface="Helvetica" charset="0"/>
                <a:cs typeface="Helvetica" charset="0"/>
              </a:defRPr>
            </a:lvl1pPr>
          </a:lstStyle>
          <a:p>
            <a:endParaRPr lang="en-US" dirty="0"/>
          </a:p>
        </p:txBody>
      </p:sp>
      <p:sp>
        <p:nvSpPr>
          <p:cNvPr id="6" name="Slide Number Placeholder 5"/>
          <p:cNvSpPr>
            <a:spLocks noGrp="1"/>
          </p:cNvSpPr>
          <p:nvPr>
            <p:ph type="sldNum" sz="quarter" idx="4"/>
          </p:nvPr>
        </p:nvSpPr>
        <p:spPr>
          <a:xfrm>
            <a:off x="8610600" y="6405778"/>
            <a:ext cx="2743200" cy="365125"/>
          </a:xfrm>
          <a:prstGeom prst="rect">
            <a:avLst/>
          </a:prstGeom>
        </p:spPr>
        <p:txBody>
          <a:bodyPr vert="horz" lIns="91440" tIns="45720" rIns="91440" bIns="45720" rtlCol="0" anchor="ctr"/>
          <a:lstStyle>
            <a:lvl1pPr algn="r">
              <a:defRPr sz="1200" b="0" i="0">
                <a:solidFill>
                  <a:srgbClr val="353635"/>
                </a:solidFill>
                <a:latin typeface="Helvetica Light" charset="0"/>
                <a:ea typeface="Helvetica Light" charset="0"/>
                <a:cs typeface="Helvetica Light" charset="0"/>
              </a:defRPr>
            </a:lvl1pPr>
          </a:lstStyle>
          <a:p>
            <a:fld id="{5675E2D3-1094-8146-809C-2A4256D05E8D}" type="slidenum">
              <a:rPr lang="en-US" smtClean="0"/>
              <a:pPr/>
              <a:t>‹#›</a:t>
            </a:fld>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28069" y="231007"/>
            <a:ext cx="1633354" cy="1156959"/>
          </a:xfrm>
          <a:prstGeom prst="rect">
            <a:avLst/>
          </a:prstGeom>
        </p:spPr>
      </p:pic>
    </p:spTree>
    <p:extLst>
      <p:ext uri="{BB962C8B-B14F-4D97-AF65-F5344CB8AC3E}">
        <p14:creationId xmlns:p14="http://schemas.microsoft.com/office/powerpoint/2010/main" xmlns="" val="370168961"/>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b="0" i="0" kern="1200">
          <a:solidFill>
            <a:srgbClr val="353635"/>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353635"/>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rgbClr val="353635"/>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rgbClr val="353635"/>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rgbClr val="353635"/>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rgbClr val="353635"/>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337651" y="2179700"/>
            <a:ext cx="2521118" cy="1785792"/>
          </a:xfrm>
          <a:prstGeom prst="rect">
            <a:avLst/>
          </a:prstGeom>
        </p:spPr>
      </p:pic>
      <p:sp>
        <p:nvSpPr>
          <p:cNvPr id="10" name="TextBox 9"/>
          <p:cNvSpPr txBox="1"/>
          <p:nvPr userDrawn="1"/>
        </p:nvSpPr>
        <p:spPr>
          <a:xfrm>
            <a:off x="3092196" y="4434840"/>
            <a:ext cx="6007608" cy="246221"/>
          </a:xfrm>
          <a:prstGeom prst="rect">
            <a:avLst/>
          </a:prstGeom>
          <a:noFill/>
        </p:spPr>
        <p:txBody>
          <a:bodyPr wrap="square" rtlCol="0">
            <a:spAutoFit/>
          </a:bodyPr>
          <a:lstStyle/>
          <a:p>
            <a:pPr algn="ctr"/>
            <a:r>
              <a:rPr lang="en-US" sz="1000" b="0" i="0" dirty="0" err="1">
                <a:latin typeface="Helvetica Light" charset="0"/>
                <a:ea typeface="Helvetica Light" charset="0"/>
                <a:cs typeface="Helvetica Light" charset="0"/>
              </a:rPr>
              <a:t>info@maas-alliance.eu</a:t>
            </a:r>
            <a:r>
              <a:rPr lang="en-US" sz="1000" b="0" i="0" dirty="0">
                <a:latin typeface="Helvetica Light" charset="0"/>
                <a:ea typeface="Helvetica Light" charset="0"/>
                <a:cs typeface="Helvetica Light" charset="0"/>
              </a:rPr>
              <a:t> | </a:t>
            </a:r>
            <a:r>
              <a:rPr lang="en-US" sz="1000" b="0" i="0" dirty="0" err="1">
                <a:latin typeface="Helvetica Light" charset="0"/>
                <a:ea typeface="Helvetica Light" charset="0"/>
                <a:cs typeface="Helvetica Light" charset="0"/>
              </a:rPr>
              <a:t>www.maas-alliance.eu</a:t>
            </a:r>
            <a:r>
              <a:rPr lang="en-US" sz="1000" b="0" i="0" dirty="0">
                <a:latin typeface="Helvetica Light" charset="0"/>
                <a:ea typeface="Helvetica Light" charset="0"/>
                <a:cs typeface="Helvetica Light" charset="0"/>
              </a:rPr>
              <a:t> | @</a:t>
            </a:r>
            <a:r>
              <a:rPr lang="en-US" sz="1000" b="0" i="0" dirty="0" err="1">
                <a:latin typeface="Helvetica Light" charset="0"/>
                <a:ea typeface="Helvetica Light" charset="0"/>
                <a:cs typeface="Helvetica Light" charset="0"/>
              </a:rPr>
              <a:t>MaaS_Alliance</a:t>
            </a:r>
            <a:endParaRPr lang="en-US" sz="1000" b="0" i="0" dirty="0">
              <a:latin typeface="Helvetica Light" charset="0"/>
              <a:ea typeface="Helvetica Light" charset="0"/>
              <a:cs typeface="Helvetica Light" charset="0"/>
            </a:endParaRPr>
          </a:p>
        </p:txBody>
      </p:sp>
    </p:spTree>
    <p:extLst>
      <p:ext uri="{BB962C8B-B14F-4D97-AF65-F5344CB8AC3E}">
        <p14:creationId xmlns:p14="http://schemas.microsoft.com/office/powerpoint/2010/main" xmlns="" val="1477236886"/>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kargas@marcon-net.com" TargetMode="External"/><Relationship Id="rId7" Type="http://schemas.openxmlformats.org/officeDocument/2006/relationships/hyperlink" Target="mailto:susanz@umich.edu" TargetMode="External"/><Relationship Id="rId2" Type="http://schemas.openxmlformats.org/officeDocument/2006/relationships/hyperlink" Target="mailto:m.kamargianni@ucl.ac.uk" TargetMode="External"/><Relationship Id="rId1" Type="http://schemas.openxmlformats.org/officeDocument/2006/relationships/slideLayout" Target="../slideLayouts/slideLayout1.xml"/><Relationship Id="rId6" Type="http://schemas.openxmlformats.org/officeDocument/2006/relationships/hyperlink" Target="mailto:jana.l.sochor@gmail.com" TargetMode="External"/><Relationship Id="rId5" Type="http://schemas.openxmlformats.org/officeDocument/2006/relationships/hyperlink" Target="mailto:jana.sochor@chalmers.se" TargetMode="External"/><Relationship Id="rId4" Type="http://schemas.openxmlformats.org/officeDocument/2006/relationships/hyperlink" Target="mailto:gsimcic@fia.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m.kamargianni@ucl.ac.uk" TargetMode="External"/><Relationship Id="rId7" Type="http://schemas.openxmlformats.org/officeDocument/2006/relationships/hyperlink" Target="mailto:susanz@umich.edu" TargetMode="External"/><Relationship Id="rId2" Type="http://schemas.openxmlformats.org/officeDocument/2006/relationships/hyperlink" Target="mailto:j.castermans@mail.ertico.com" TargetMode="External"/><Relationship Id="rId1" Type="http://schemas.openxmlformats.org/officeDocument/2006/relationships/slideLayout" Target="../slideLayouts/slideLayout2.xml"/><Relationship Id="rId6" Type="http://schemas.openxmlformats.org/officeDocument/2006/relationships/hyperlink" Target="mailto:jana.sochor@chalmers.se" TargetMode="External"/><Relationship Id="rId5" Type="http://schemas.openxmlformats.org/officeDocument/2006/relationships/hyperlink" Target="mailto:gsimcic@fia.com" TargetMode="External"/><Relationship Id="rId4" Type="http://schemas.openxmlformats.org/officeDocument/2006/relationships/hyperlink" Target="mailto:ckargas@marcon-net.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3968497" y="2662511"/>
            <a:ext cx="8047313" cy="132556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b="0" i="0" kern="1200">
                <a:solidFill>
                  <a:schemeClr val="tx1"/>
                </a:solidFill>
                <a:latin typeface="Helvetica" charset="0"/>
                <a:ea typeface="Helvetica" charset="0"/>
                <a:cs typeface="Helvetica" charset="0"/>
              </a:defRPr>
            </a:lvl1pPr>
          </a:lstStyle>
          <a:p>
            <a:r>
              <a:rPr lang="en-US" sz="17600" dirty="0"/>
              <a:t>End Users Working </a:t>
            </a:r>
            <a:r>
              <a:rPr lang="en-US" sz="17600" dirty="0" smtClean="0"/>
              <a:t>Group</a:t>
            </a:r>
          </a:p>
          <a:p>
            <a:endParaRPr lang="en-US" sz="14800" dirty="0" smtClean="0"/>
          </a:p>
          <a:p>
            <a:endParaRPr lang="en-US" dirty="0"/>
          </a:p>
          <a:p>
            <a:pPr marL="457200">
              <a:spcAft>
                <a:spcPts val="0"/>
              </a:spcAft>
            </a:pPr>
            <a:r>
              <a:rPr lang="en-US" sz="8000" dirty="0" smtClean="0">
                <a:latin typeface="Calibri" panose="020F0502020204030204" pitchFamily="34" charset="0"/>
                <a:ea typeface="MS Mincho"/>
                <a:cs typeface="Times New Roman" panose="02020603050405020304" pitchFamily="18" charset="0"/>
              </a:rPr>
              <a:t>Members/Contributors (so far):</a:t>
            </a:r>
            <a:br>
              <a:rPr lang="en-US" sz="8000" dirty="0" smtClean="0">
                <a:latin typeface="Calibri" panose="020F0502020204030204" pitchFamily="34" charset="0"/>
                <a:ea typeface="MS Mincho"/>
                <a:cs typeface="Times New Roman" panose="02020603050405020304" pitchFamily="18" charset="0"/>
              </a:rPr>
            </a:br>
            <a:r>
              <a:rPr lang="en-US" sz="8000" dirty="0" smtClean="0">
                <a:latin typeface="Calibri" panose="020F0502020204030204" pitchFamily="34" charset="0"/>
                <a:ea typeface="MS Mincho"/>
                <a:cs typeface="Times New Roman" panose="02020603050405020304" pitchFamily="18" charset="0"/>
              </a:rPr>
              <a:t/>
            </a:r>
            <a:br>
              <a:rPr lang="en-US" sz="8000" dirty="0" smtClean="0">
                <a:latin typeface="Calibri" panose="020F0502020204030204" pitchFamily="34" charset="0"/>
                <a:ea typeface="MS Mincho"/>
                <a:cs typeface="Times New Roman" panose="02020603050405020304" pitchFamily="18" charset="0"/>
              </a:rPr>
            </a:br>
            <a:r>
              <a:rPr lang="en-US" sz="8000" dirty="0" smtClean="0">
                <a:latin typeface="Calibri" panose="020F0502020204030204" pitchFamily="34" charset="0"/>
                <a:ea typeface="MS Mincho"/>
                <a:cs typeface="Times New Roman" panose="02020603050405020304" pitchFamily="18" charset="0"/>
              </a:rPr>
              <a:t>Maria </a:t>
            </a:r>
            <a:r>
              <a:rPr lang="en-US" sz="8000" dirty="0" err="1">
                <a:latin typeface="Calibri" panose="020F0502020204030204" pitchFamily="34" charset="0"/>
                <a:ea typeface="MS Mincho"/>
                <a:cs typeface="Times New Roman" panose="02020603050405020304" pitchFamily="18" charset="0"/>
              </a:rPr>
              <a:t>Kamargianni</a:t>
            </a:r>
            <a:r>
              <a:rPr lang="en-US" sz="8000" dirty="0">
                <a:latin typeface="Calibri" panose="020F0502020204030204" pitchFamily="34" charset="0"/>
                <a:ea typeface="MS Mincho"/>
                <a:cs typeface="Times New Roman" panose="02020603050405020304" pitchFamily="18" charset="0"/>
              </a:rPr>
              <a:t>, UCL, </a:t>
            </a:r>
            <a:r>
              <a:rPr lang="en-US" sz="8000" u="sng" dirty="0">
                <a:solidFill>
                  <a:srgbClr val="0000FF"/>
                </a:solidFill>
                <a:latin typeface="Calibri" panose="020F0502020204030204" pitchFamily="34" charset="0"/>
                <a:ea typeface="MS Mincho"/>
                <a:cs typeface="Times New Roman" panose="02020603050405020304" pitchFamily="18" charset="0"/>
                <a:hlinkClick r:id="rId2"/>
              </a:rPr>
              <a:t>m.kamargianni@ucl.ac.uk</a:t>
            </a:r>
            <a:endParaRPr lang="nl-BE" sz="8000" dirty="0">
              <a:latin typeface="Cambria" panose="02040503050406030204" pitchFamily="18" charset="0"/>
              <a:ea typeface="MS Mincho"/>
              <a:cs typeface="Times New Roman" panose="02020603050405020304" pitchFamily="18" charset="0"/>
            </a:endParaRPr>
          </a:p>
          <a:p>
            <a:pPr marL="457200">
              <a:spcAft>
                <a:spcPts val="0"/>
              </a:spcAft>
            </a:pPr>
            <a:r>
              <a:rPr lang="en-US" sz="8000" dirty="0" smtClean="0">
                <a:latin typeface="Calibri" panose="020F0502020204030204" pitchFamily="34" charset="0"/>
                <a:ea typeface="MS Mincho"/>
                <a:cs typeface="Times New Roman" panose="02020603050405020304" pitchFamily="18" charset="0"/>
              </a:rPr>
              <a:t/>
            </a:r>
            <a:br>
              <a:rPr lang="en-US" sz="8000" dirty="0" smtClean="0">
                <a:latin typeface="Calibri" panose="020F0502020204030204" pitchFamily="34" charset="0"/>
                <a:ea typeface="MS Mincho"/>
                <a:cs typeface="Times New Roman" panose="02020603050405020304" pitchFamily="18" charset="0"/>
              </a:rPr>
            </a:br>
            <a:r>
              <a:rPr lang="en-US" sz="8000" dirty="0" smtClean="0">
                <a:latin typeface="Calibri" panose="020F0502020204030204" pitchFamily="34" charset="0"/>
                <a:ea typeface="MS Mincho"/>
                <a:cs typeface="Times New Roman" panose="02020603050405020304" pitchFamily="18" charset="0"/>
              </a:rPr>
              <a:t>Catherine </a:t>
            </a:r>
            <a:r>
              <a:rPr lang="en-US" sz="8000" dirty="0" err="1">
                <a:latin typeface="Calibri" panose="020F0502020204030204" pitchFamily="34" charset="0"/>
                <a:ea typeface="MS Mincho"/>
                <a:cs typeface="Times New Roman" panose="02020603050405020304" pitchFamily="18" charset="0"/>
              </a:rPr>
              <a:t>Kargas</a:t>
            </a:r>
            <a:r>
              <a:rPr lang="en-US" sz="8000" dirty="0">
                <a:latin typeface="Calibri" panose="020F0502020204030204" pitchFamily="34" charset="0"/>
                <a:ea typeface="MS Mincho"/>
                <a:cs typeface="Times New Roman" panose="02020603050405020304" pitchFamily="18" charset="0"/>
              </a:rPr>
              <a:t>, MARCON, </a:t>
            </a:r>
            <a:r>
              <a:rPr lang="en-US" sz="8000" u="sng" dirty="0">
                <a:solidFill>
                  <a:srgbClr val="0000FF"/>
                </a:solidFill>
                <a:latin typeface="Calibri" panose="020F0502020204030204" pitchFamily="34" charset="0"/>
                <a:ea typeface="MS Mincho"/>
                <a:cs typeface="Times New Roman" panose="02020603050405020304" pitchFamily="18" charset="0"/>
                <a:hlinkClick r:id="rId3"/>
              </a:rPr>
              <a:t>ckargas@marcon-net.com</a:t>
            </a:r>
            <a:endParaRPr lang="nl-BE" sz="8000" dirty="0">
              <a:latin typeface="Cambria" panose="02040503050406030204" pitchFamily="18" charset="0"/>
              <a:ea typeface="MS Mincho"/>
              <a:cs typeface="Times New Roman" panose="02020603050405020304" pitchFamily="18" charset="0"/>
            </a:endParaRPr>
          </a:p>
          <a:p>
            <a:pPr marL="457200">
              <a:spcAft>
                <a:spcPts val="0"/>
              </a:spcAft>
            </a:pPr>
            <a:r>
              <a:rPr lang="en-US" sz="8000" dirty="0" smtClean="0">
                <a:latin typeface="Calibri" panose="020F0502020204030204" pitchFamily="34" charset="0"/>
                <a:ea typeface="MS Mincho"/>
                <a:cs typeface="Times New Roman" panose="02020603050405020304" pitchFamily="18" charset="0"/>
              </a:rPr>
              <a:t/>
            </a:r>
            <a:br>
              <a:rPr lang="en-US" sz="8000" dirty="0" smtClean="0">
                <a:latin typeface="Calibri" panose="020F0502020204030204" pitchFamily="34" charset="0"/>
                <a:ea typeface="MS Mincho"/>
                <a:cs typeface="Times New Roman" panose="02020603050405020304" pitchFamily="18" charset="0"/>
              </a:rPr>
            </a:br>
            <a:r>
              <a:rPr lang="en-US" sz="8000" dirty="0" smtClean="0">
                <a:latin typeface="Calibri" panose="020F0502020204030204" pitchFamily="34" charset="0"/>
                <a:ea typeface="MS Mincho"/>
                <a:cs typeface="Times New Roman" panose="02020603050405020304" pitchFamily="18" charset="0"/>
              </a:rPr>
              <a:t>Gabriel </a:t>
            </a:r>
            <a:r>
              <a:rPr lang="en-US" sz="8000" dirty="0" err="1">
                <a:latin typeface="Calibri" panose="020F0502020204030204" pitchFamily="34" charset="0"/>
                <a:ea typeface="MS Mincho"/>
                <a:cs typeface="Times New Roman" panose="02020603050405020304" pitchFamily="18" charset="0"/>
              </a:rPr>
              <a:t>Simcic</a:t>
            </a:r>
            <a:r>
              <a:rPr lang="en-US" sz="8000" dirty="0">
                <a:latin typeface="Calibri" panose="020F0502020204030204" pitchFamily="34" charset="0"/>
                <a:ea typeface="MS Mincho"/>
                <a:cs typeface="Times New Roman" panose="02020603050405020304" pitchFamily="18" charset="0"/>
              </a:rPr>
              <a:t>, FIA, </a:t>
            </a:r>
            <a:r>
              <a:rPr lang="en-US" sz="8000" u="sng" dirty="0">
                <a:solidFill>
                  <a:srgbClr val="0000FF"/>
                </a:solidFill>
                <a:latin typeface="Calibri" panose="020F0502020204030204" pitchFamily="34" charset="0"/>
                <a:ea typeface="MS Mincho"/>
                <a:cs typeface="Times New Roman" panose="02020603050405020304" pitchFamily="18" charset="0"/>
                <a:hlinkClick r:id="rId4"/>
              </a:rPr>
              <a:t>gsimcic@fia.com</a:t>
            </a:r>
            <a:endParaRPr lang="nl-BE" sz="8000" dirty="0">
              <a:latin typeface="Cambria" panose="02040503050406030204" pitchFamily="18" charset="0"/>
              <a:ea typeface="MS Mincho"/>
              <a:cs typeface="Times New Roman" panose="02020603050405020304" pitchFamily="18" charset="0"/>
            </a:endParaRPr>
          </a:p>
          <a:p>
            <a:pPr marL="457200">
              <a:spcAft>
                <a:spcPts val="0"/>
              </a:spcAft>
            </a:pPr>
            <a:r>
              <a:rPr lang="en-US" sz="8000" dirty="0" smtClean="0">
                <a:latin typeface="Calibri" panose="020F0502020204030204" pitchFamily="34" charset="0"/>
                <a:ea typeface="MS Mincho"/>
                <a:cs typeface="Times New Roman" panose="02020603050405020304" pitchFamily="18" charset="0"/>
              </a:rPr>
              <a:t/>
            </a:r>
            <a:br>
              <a:rPr lang="en-US" sz="8000" dirty="0" smtClean="0">
                <a:latin typeface="Calibri" panose="020F0502020204030204" pitchFamily="34" charset="0"/>
                <a:ea typeface="MS Mincho"/>
                <a:cs typeface="Times New Roman" panose="02020603050405020304" pitchFamily="18" charset="0"/>
              </a:rPr>
            </a:br>
            <a:r>
              <a:rPr lang="en-US" sz="8000" dirty="0" smtClean="0">
                <a:latin typeface="Calibri" panose="020F0502020204030204" pitchFamily="34" charset="0"/>
                <a:ea typeface="MS Mincho"/>
                <a:cs typeface="Times New Roman" panose="02020603050405020304" pitchFamily="18" charset="0"/>
              </a:rPr>
              <a:t>Jana </a:t>
            </a:r>
            <a:r>
              <a:rPr lang="en-US" sz="8000" dirty="0">
                <a:latin typeface="Calibri" panose="020F0502020204030204" pitchFamily="34" charset="0"/>
                <a:ea typeface="MS Mincho"/>
                <a:cs typeface="Times New Roman" panose="02020603050405020304" pitchFamily="18" charset="0"/>
              </a:rPr>
              <a:t>Sochor, Chalmers University of Technology, </a:t>
            </a:r>
            <a:r>
              <a:rPr lang="en-US" sz="8000" u="sng" dirty="0">
                <a:solidFill>
                  <a:srgbClr val="0000FF"/>
                </a:solidFill>
                <a:latin typeface="Calibri" panose="020F0502020204030204" pitchFamily="34" charset="0"/>
                <a:ea typeface="MS Mincho"/>
                <a:cs typeface="Times New Roman" panose="02020603050405020304" pitchFamily="18" charset="0"/>
                <a:hlinkClick r:id="rId5"/>
              </a:rPr>
              <a:t>jana.sochor@</a:t>
            </a:r>
            <a:r>
              <a:rPr lang="en-US" sz="8000" u="sng" dirty="0" smtClean="0">
                <a:solidFill>
                  <a:srgbClr val="0000FF"/>
                </a:solidFill>
                <a:latin typeface="Calibri" panose="020F0502020204030204" pitchFamily="34" charset="0"/>
                <a:ea typeface="MS Mincho"/>
                <a:cs typeface="Times New Roman" panose="02020603050405020304" pitchFamily="18" charset="0"/>
                <a:hlinkClick r:id="rId5"/>
              </a:rPr>
              <a:t>chalmers.se</a:t>
            </a:r>
            <a:r>
              <a:rPr lang="en-US" sz="8000" u="sng" dirty="0" smtClean="0">
                <a:solidFill>
                  <a:srgbClr val="0000FF"/>
                </a:solidFill>
                <a:latin typeface="Calibri" panose="020F0502020204030204" pitchFamily="34" charset="0"/>
                <a:ea typeface="MS Mincho"/>
                <a:cs typeface="Times New Roman" panose="02020603050405020304" pitchFamily="18" charset="0"/>
              </a:rPr>
              <a:t>; </a:t>
            </a:r>
            <a:r>
              <a:rPr lang="en-US" sz="8000" u="sng" dirty="0" smtClean="0">
                <a:solidFill>
                  <a:srgbClr val="0000FF"/>
                </a:solidFill>
                <a:latin typeface="Calibri" panose="020F0502020204030204" pitchFamily="34" charset="0"/>
                <a:ea typeface="MS Mincho"/>
                <a:cs typeface="Times New Roman" panose="02020603050405020304" pitchFamily="18" charset="0"/>
                <a:hlinkClick r:id="rId6"/>
              </a:rPr>
              <a:t>jana.l.sochor@gmail.com</a:t>
            </a:r>
            <a:r>
              <a:rPr lang="en-US" sz="8000" u="sng" dirty="0" smtClean="0">
                <a:solidFill>
                  <a:srgbClr val="0000FF"/>
                </a:solidFill>
                <a:latin typeface="Calibri" panose="020F0502020204030204" pitchFamily="34" charset="0"/>
                <a:ea typeface="MS Mincho"/>
                <a:cs typeface="Times New Roman" panose="02020603050405020304" pitchFamily="18" charset="0"/>
              </a:rPr>
              <a:t> </a:t>
            </a:r>
            <a:r>
              <a:rPr lang="en-US" sz="8000" dirty="0" smtClean="0">
                <a:solidFill>
                  <a:srgbClr val="FF0000"/>
                </a:solidFill>
                <a:latin typeface="Calibri" panose="020F0502020204030204" pitchFamily="34" charset="0"/>
                <a:ea typeface="MS Mincho"/>
                <a:cs typeface="Times New Roman" panose="02020603050405020304" pitchFamily="18" charset="0"/>
              </a:rPr>
              <a:t> </a:t>
            </a:r>
            <a:endParaRPr lang="nl-BE" sz="8000" dirty="0">
              <a:latin typeface="Cambria" panose="02040503050406030204" pitchFamily="18" charset="0"/>
              <a:ea typeface="MS Mincho"/>
              <a:cs typeface="Times New Roman" panose="02020603050405020304" pitchFamily="18" charset="0"/>
            </a:endParaRPr>
          </a:p>
          <a:p>
            <a:pPr marL="457200">
              <a:spcAft>
                <a:spcPts val="0"/>
              </a:spcAft>
            </a:pPr>
            <a:r>
              <a:rPr lang="en-US" sz="8000" dirty="0" smtClean="0">
                <a:latin typeface="Calibri" panose="020F0502020204030204" pitchFamily="34" charset="0"/>
                <a:ea typeface="MS Mincho"/>
                <a:cs typeface="Times New Roman" panose="02020603050405020304" pitchFamily="18" charset="0"/>
              </a:rPr>
              <a:t/>
            </a:r>
            <a:br>
              <a:rPr lang="en-US" sz="8000" dirty="0" smtClean="0">
                <a:latin typeface="Calibri" panose="020F0502020204030204" pitchFamily="34" charset="0"/>
                <a:ea typeface="MS Mincho"/>
                <a:cs typeface="Times New Roman" panose="02020603050405020304" pitchFamily="18" charset="0"/>
              </a:rPr>
            </a:br>
            <a:r>
              <a:rPr lang="en-US" sz="8000" dirty="0" smtClean="0">
                <a:latin typeface="Calibri" panose="020F0502020204030204" pitchFamily="34" charset="0"/>
                <a:ea typeface="MS Mincho"/>
                <a:cs typeface="Times New Roman" panose="02020603050405020304" pitchFamily="18" charset="0"/>
              </a:rPr>
              <a:t>Sue </a:t>
            </a:r>
            <a:r>
              <a:rPr lang="en-US" sz="8000" dirty="0">
                <a:latin typeface="Calibri" panose="020F0502020204030204" pitchFamily="34" charset="0"/>
                <a:ea typeface="MS Mincho"/>
                <a:cs typeface="Times New Roman" panose="02020603050405020304" pitchFamily="18" charset="0"/>
              </a:rPr>
              <a:t>Zielinski, University of Michigan, </a:t>
            </a:r>
            <a:r>
              <a:rPr lang="en-US" sz="8000" u="sng" dirty="0">
                <a:solidFill>
                  <a:srgbClr val="0000FF"/>
                </a:solidFill>
                <a:latin typeface="Calibri" panose="020F0502020204030204" pitchFamily="34" charset="0"/>
                <a:ea typeface="MS Mincho"/>
                <a:cs typeface="Times New Roman" panose="02020603050405020304" pitchFamily="18" charset="0"/>
                <a:hlinkClick r:id="rId7"/>
              </a:rPr>
              <a:t>susanz@umich.edu</a:t>
            </a:r>
            <a:endParaRPr lang="nl-BE" sz="8000" dirty="0">
              <a:latin typeface="Cambria" panose="02040503050406030204" pitchFamily="18" charset="0"/>
              <a:ea typeface="MS Mincho"/>
              <a:cs typeface="Times New Roman" panose="02020603050405020304" pitchFamily="18" charset="0"/>
            </a:endParaRPr>
          </a:p>
          <a:p>
            <a:endParaRPr lang="en-US" dirty="0"/>
          </a:p>
        </p:txBody>
      </p:sp>
      <p:sp>
        <p:nvSpPr>
          <p:cNvPr id="3" name="Title Placeholder 1"/>
          <p:cNvSpPr txBox="1">
            <a:spLocks/>
          </p:cNvSpPr>
          <p:nvPr/>
        </p:nvSpPr>
        <p:spPr>
          <a:xfrm>
            <a:off x="3968497" y="3566477"/>
            <a:ext cx="7196327"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chemeClr val="tx1"/>
                </a:solidFill>
                <a:latin typeface="Helvetica" charset="0"/>
                <a:ea typeface="Helvetica" charset="0"/>
                <a:cs typeface="Helvetica" charset="0"/>
              </a:defRPr>
            </a:lvl1pPr>
          </a:lstStyle>
          <a:p>
            <a:endParaRPr lang="en-US" sz="3200" dirty="0"/>
          </a:p>
        </p:txBody>
      </p:sp>
      <p:sp>
        <p:nvSpPr>
          <p:cNvPr id="4" name="TextBox 3"/>
          <p:cNvSpPr txBox="1"/>
          <p:nvPr/>
        </p:nvSpPr>
        <p:spPr>
          <a:xfrm>
            <a:off x="6377730" y="459177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98606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6743" y="3334111"/>
            <a:ext cx="12090400" cy="2677656"/>
          </a:xfrm>
          <a:prstGeom prst="rect">
            <a:avLst/>
          </a:prstGeom>
        </p:spPr>
        <p:txBody>
          <a:bodyPr wrap="square">
            <a:spAutoFit/>
          </a:bodyPr>
          <a:lstStyle/>
          <a:p>
            <a:pPr marL="457200">
              <a:spcAft>
                <a:spcPts val="0"/>
              </a:spcAft>
            </a:pPr>
            <a:r>
              <a:rPr lang="en-US" sz="2800" dirty="0">
                <a:latin typeface="Calibri" panose="020F0502020204030204" pitchFamily="34" charset="0"/>
                <a:ea typeface="MS Mincho"/>
                <a:cs typeface="Times New Roman" panose="02020603050405020304" pitchFamily="18" charset="0"/>
              </a:rPr>
              <a:t>Julie Castermans, ERTICO, </a:t>
            </a:r>
            <a:r>
              <a:rPr lang="en-US" sz="2800" dirty="0">
                <a:latin typeface="Calibri" panose="020F0502020204030204" pitchFamily="34" charset="0"/>
                <a:ea typeface="MS Mincho"/>
                <a:cs typeface="Times New Roman" panose="02020603050405020304" pitchFamily="18" charset="0"/>
                <a:hlinkClick r:id="rId2"/>
              </a:rPr>
              <a:t>j.castermans@mail.ertico.com</a:t>
            </a:r>
            <a:endParaRPr lang="en-US" sz="2800" dirty="0">
              <a:latin typeface="Calibri" panose="020F0502020204030204" pitchFamily="34" charset="0"/>
              <a:ea typeface="MS Mincho"/>
              <a:cs typeface="Times New Roman" panose="02020603050405020304" pitchFamily="18" charset="0"/>
            </a:endParaRPr>
          </a:p>
          <a:p>
            <a:pPr marL="457200">
              <a:spcAft>
                <a:spcPts val="0"/>
              </a:spcAft>
            </a:pPr>
            <a:r>
              <a:rPr lang="en-US" sz="2800" dirty="0">
                <a:latin typeface="Calibri" panose="020F0502020204030204" pitchFamily="34" charset="0"/>
                <a:ea typeface="MS Mincho"/>
                <a:cs typeface="Times New Roman" panose="02020603050405020304" pitchFamily="18" charset="0"/>
              </a:rPr>
              <a:t>Maria Kamargianni, UCL, </a:t>
            </a:r>
            <a:r>
              <a:rPr lang="en-US" sz="2800" u="sng" dirty="0">
                <a:solidFill>
                  <a:srgbClr val="0000FF"/>
                </a:solidFill>
                <a:latin typeface="Calibri" panose="020F0502020204030204" pitchFamily="34" charset="0"/>
                <a:ea typeface="MS Mincho"/>
                <a:cs typeface="Times New Roman" panose="02020603050405020304" pitchFamily="18" charset="0"/>
                <a:hlinkClick r:id="rId3"/>
              </a:rPr>
              <a:t>m.kamargianni@ucl.ac.uk</a:t>
            </a:r>
            <a:endParaRPr lang="nl-BE" sz="2800" dirty="0">
              <a:latin typeface="Cambria" panose="02040503050406030204" pitchFamily="18" charset="0"/>
              <a:ea typeface="MS Mincho"/>
              <a:cs typeface="Times New Roman" panose="02020603050405020304" pitchFamily="18" charset="0"/>
            </a:endParaRPr>
          </a:p>
          <a:p>
            <a:pPr marL="457200">
              <a:spcAft>
                <a:spcPts val="0"/>
              </a:spcAft>
            </a:pPr>
            <a:r>
              <a:rPr lang="en-US" sz="2800" dirty="0">
                <a:latin typeface="Calibri" panose="020F0502020204030204" pitchFamily="34" charset="0"/>
                <a:ea typeface="MS Mincho"/>
                <a:cs typeface="Times New Roman" panose="02020603050405020304" pitchFamily="18" charset="0"/>
              </a:rPr>
              <a:t>Catherine Kargas, MARCON, </a:t>
            </a:r>
            <a:r>
              <a:rPr lang="en-US" sz="2800" u="sng" dirty="0">
                <a:solidFill>
                  <a:srgbClr val="0000FF"/>
                </a:solidFill>
                <a:latin typeface="Calibri" panose="020F0502020204030204" pitchFamily="34" charset="0"/>
                <a:ea typeface="MS Mincho"/>
                <a:cs typeface="Times New Roman" panose="02020603050405020304" pitchFamily="18" charset="0"/>
                <a:hlinkClick r:id="rId4"/>
              </a:rPr>
              <a:t>ckargas@marcon-net.com</a:t>
            </a:r>
            <a:endParaRPr lang="nl-BE" sz="2800" dirty="0">
              <a:latin typeface="Cambria" panose="02040503050406030204" pitchFamily="18" charset="0"/>
              <a:ea typeface="MS Mincho"/>
              <a:cs typeface="Times New Roman" panose="02020603050405020304" pitchFamily="18" charset="0"/>
            </a:endParaRPr>
          </a:p>
          <a:p>
            <a:pPr marL="457200">
              <a:spcAft>
                <a:spcPts val="0"/>
              </a:spcAft>
            </a:pPr>
            <a:r>
              <a:rPr lang="en-US" sz="2800" dirty="0">
                <a:latin typeface="Calibri" panose="020F0502020204030204" pitchFamily="34" charset="0"/>
                <a:ea typeface="MS Mincho"/>
                <a:cs typeface="Times New Roman" panose="02020603050405020304" pitchFamily="18" charset="0"/>
              </a:rPr>
              <a:t>Gabriel Simcic, FIA, </a:t>
            </a:r>
            <a:r>
              <a:rPr lang="en-US" sz="2800" u="sng" dirty="0">
                <a:solidFill>
                  <a:srgbClr val="0000FF"/>
                </a:solidFill>
                <a:latin typeface="Calibri" panose="020F0502020204030204" pitchFamily="34" charset="0"/>
                <a:ea typeface="MS Mincho"/>
                <a:cs typeface="Times New Roman" panose="02020603050405020304" pitchFamily="18" charset="0"/>
                <a:hlinkClick r:id="rId5"/>
              </a:rPr>
              <a:t>gsimcic@fia.com</a:t>
            </a:r>
            <a:endParaRPr lang="nl-BE" sz="2800" dirty="0">
              <a:latin typeface="Cambria" panose="02040503050406030204" pitchFamily="18" charset="0"/>
              <a:ea typeface="MS Mincho"/>
              <a:cs typeface="Times New Roman" panose="02020603050405020304" pitchFamily="18" charset="0"/>
            </a:endParaRPr>
          </a:p>
          <a:p>
            <a:pPr marL="457200">
              <a:spcAft>
                <a:spcPts val="0"/>
              </a:spcAft>
            </a:pPr>
            <a:r>
              <a:rPr lang="en-US" sz="2800" dirty="0">
                <a:latin typeface="Calibri" panose="020F0502020204030204" pitchFamily="34" charset="0"/>
                <a:ea typeface="MS Mincho"/>
                <a:cs typeface="Times New Roman" panose="02020603050405020304" pitchFamily="18" charset="0"/>
              </a:rPr>
              <a:t>Jana Sochor, Chalmers University of Technology, </a:t>
            </a:r>
            <a:r>
              <a:rPr lang="en-US" sz="2800" u="sng" dirty="0">
                <a:solidFill>
                  <a:srgbClr val="0000FF"/>
                </a:solidFill>
                <a:latin typeface="Calibri" panose="020F0502020204030204" pitchFamily="34" charset="0"/>
                <a:ea typeface="MS Mincho"/>
                <a:cs typeface="Times New Roman" panose="02020603050405020304" pitchFamily="18" charset="0"/>
                <a:hlinkClick r:id="rId6"/>
              </a:rPr>
              <a:t>jana.sochor@chalmers.se</a:t>
            </a:r>
            <a:r>
              <a:rPr lang="en-US" sz="2800" dirty="0">
                <a:solidFill>
                  <a:srgbClr val="FF0000"/>
                </a:solidFill>
                <a:latin typeface="Calibri" panose="020F0502020204030204" pitchFamily="34" charset="0"/>
                <a:ea typeface="MS Mincho"/>
                <a:cs typeface="Times New Roman" panose="02020603050405020304" pitchFamily="18" charset="0"/>
              </a:rPr>
              <a:t> </a:t>
            </a:r>
            <a:endParaRPr lang="nl-BE" sz="2800" dirty="0">
              <a:latin typeface="Cambria" panose="02040503050406030204" pitchFamily="18" charset="0"/>
              <a:ea typeface="MS Mincho"/>
              <a:cs typeface="Times New Roman" panose="02020603050405020304" pitchFamily="18" charset="0"/>
            </a:endParaRPr>
          </a:p>
          <a:p>
            <a:pPr marL="457200">
              <a:spcAft>
                <a:spcPts val="0"/>
              </a:spcAft>
            </a:pPr>
            <a:r>
              <a:rPr lang="en-US" sz="2800" dirty="0">
                <a:latin typeface="Calibri" panose="020F0502020204030204" pitchFamily="34" charset="0"/>
                <a:ea typeface="MS Mincho"/>
                <a:cs typeface="Times New Roman" panose="02020603050405020304" pitchFamily="18" charset="0"/>
              </a:rPr>
              <a:t>Sue Zielinski, University of Michigan, </a:t>
            </a:r>
            <a:r>
              <a:rPr lang="en-US" sz="2800" u="sng" dirty="0">
                <a:solidFill>
                  <a:srgbClr val="0000FF"/>
                </a:solidFill>
                <a:latin typeface="Calibri" panose="020F0502020204030204" pitchFamily="34" charset="0"/>
                <a:ea typeface="MS Mincho"/>
                <a:cs typeface="Times New Roman" panose="02020603050405020304" pitchFamily="18" charset="0"/>
                <a:hlinkClick r:id="rId7"/>
              </a:rPr>
              <a:t>susanz@umich.edu</a:t>
            </a:r>
            <a:endParaRPr lang="nl-BE" sz="2800" dirty="0">
              <a:latin typeface="Cambria" panose="02040503050406030204" pitchFamily="18" charset="0"/>
              <a:ea typeface="MS Mincho"/>
              <a:cs typeface="Times New Roman" panose="02020603050405020304" pitchFamily="18" charset="0"/>
            </a:endParaRPr>
          </a:p>
        </p:txBody>
      </p:sp>
      <p:sp>
        <p:nvSpPr>
          <p:cNvPr id="6" name="Rectangle 5"/>
          <p:cNvSpPr/>
          <p:nvPr/>
        </p:nvSpPr>
        <p:spPr>
          <a:xfrm>
            <a:off x="207794" y="1907024"/>
            <a:ext cx="8956298" cy="840230"/>
          </a:xfrm>
          <a:prstGeom prst="rect">
            <a:avLst/>
          </a:prstGeom>
        </p:spPr>
        <p:txBody>
          <a:bodyPr wrap="none">
            <a:spAutoFit/>
          </a:bodyPr>
          <a:lstStyle/>
          <a:p>
            <a:pPr>
              <a:lnSpc>
                <a:spcPct val="90000"/>
              </a:lnSpc>
              <a:spcBef>
                <a:spcPct val="0"/>
              </a:spcBef>
            </a:pPr>
            <a:r>
              <a:rPr lang="en-US" sz="5400" dirty="0">
                <a:latin typeface="Helvetica" charset="0"/>
                <a:ea typeface="Helvetica" charset="0"/>
                <a:cs typeface="Helvetica" charset="0"/>
              </a:rPr>
              <a:t>Share your thoughts with us </a:t>
            </a:r>
          </a:p>
        </p:txBody>
      </p:sp>
    </p:spTree>
    <p:extLst>
      <p:ext uri="{BB962C8B-B14F-4D97-AF65-F5344CB8AC3E}">
        <p14:creationId xmlns:p14="http://schemas.microsoft.com/office/powerpoint/2010/main" xmlns="" val="253886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p:cNvSpPr txBox="1">
            <a:spLocks/>
          </p:cNvSpPr>
          <p:nvPr/>
        </p:nvSpPr>
        <p:spPr>
          <a:xfrm>
            <a:off x="4105657" y="2953428"/>
            <a:ext cx="7196327"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chemeClr val="tx1"/>
                </a:solidFill>
                <a:latin typeface="Helvetica" charset="0"/>
                <a:ea typeface="Helvetica" charset="0"/>
                <a:cs typeface="Helvetica" charset="0"/>
              </a:defRPr>
            </a:lvl1pPr>
          </a:lstStyle>
          <a:p>
            <a:r>
              <a:rPr lang="en-US" sz="5400" dirty="0"/>
              <a:t>Let’s Keep it going! </a:t>
            </a:r>
          </a:p>
        </p:txBody>
      </p:sp>
    </p:spTree>
    <p:extLst>
      <p:ext uri="{BB962C8B-B14F-4D97-AF65-F5344CB8AC3E}">
        <p14:creationId xmlns:p14="http://schemas.microsoft.com/office/powerpoint/2010/main" xmlns="" val="1728883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8682" y="271247"/>
            <a:ext cx="9265118" cy="1325563"/>
          </a:xfrm>
          <a:prstGeom prst="rect">
            <a:avLst/>
          </a:prstGeom>
        </p:spPr>
        <p:txBody>
          <a:bodyPr vert="horz" lIns="91440" tIns="45720" rIns="91440" bIns="45720" rtlCol="0" anchor="ctr">
            <a:normAutofit/>
          </a:bodyPr>
          <a:lstStyle/>
          <a:p>
            <a:r>
              <a:rPr lang="en-US" dirty="0"/>
              <a:t>Objective of the End Users WG</a:t>
            </a:r>
          </a:p>
        </p:txBody>
      </p:sp>
      <p:sp>
        <p:nvSpPr>
          <p:cNvPr id="3" name="Text Placeholder 2"/>
          <p:cNvSpPr>
            <a:spLocks noGrp="1"/>
          </p:cNvSpPr>
          <p:nvPr>
            <p:ph idx="1"/>
          </p:nvPr>
        </p:nvSpPr>
        <p:spPr>
          <a:xfrm>
            <a:off x="837838" y="2160452"/>
            <a:ext cx="10168890" cy="3206750"/>
          </a:xfrm>
          <a:prstGeom prst="rect">
            <a:avLst/>
          </a:prstGeom>
        </p:spPr>
        <p:txBody>
          <a:bodyPr vert="horz" lIns="91440" tIns="45720" rIns="91440" bIns="45720" rtlCol="0">
            <a:normAutofit/>
          </a:bodyPr>
          <a:lstStyle/>
          <a:p>
            <a:pPr marL="0" lvl="0" indent="0" algn="ctr">
              <a:buNone/>
            </a:pPr>
            <a:r>
              <a:rPr lang="en-US" i="1" dirty="0"/>
              <a:t>“Identify end </a:t>
            </a:r>
            <a:r>
              <a:rPr lang="en-US" i="1" dirty="0" smtClean="0"/>
              <a:t>user-related </a:t>
            </a:r>
            <a:r>
              <a:rPr lang="en-US" i="1" dirty="0"/>
              <a:t>best practices, gaps, opportunities and actions related to emerging MaaS systems”</a:t>
            </a:r>
          </a:p>
          <a:p>
            <a:pPr marL="0" lvl="0" indent="0" algn="ctr">
              <a:buNone/>
            </a:pPr>
            <a:endParaRPr lang="en-US" i="1" dirty="0" smtClean="0"/>
          </a:p>
          <a:p>
            <a:pPr marL="0" lvl="0" indent="0" algn="ctr">
              <a:buNone/>
            </a:pPr>
            <a:r>
              <a:rPr lang="en-US" dirty="0" smtClean="0"/>
              <a:t>Focus areas include: </a:t>
            </a:r>
            <a:r>
              <a:rPr lang="en-US" i="1" dirty="0" smtClean="0"/>
              <a:t>service and design, economics and finance, social inclusion, and environmental sustainability.</a:t>
            </a:r>
            <a:endParaRPr lang="en-US" i="1" dirty="0"/>
          </a:p>
          <a:p>
            <a:pPr marL="0" lvl="0" indent="0" algn="ctr">
              <a:buNone/>
            </a:pPr>
            <a:endParaRPr lang="en-US" i="1" dirty="0"/>
          </a:p>
        </p:txBody>
      </p:sp>
    </p:spTree>
    <p:extLst>
      <p:ext uri="{BB962C8B-B14F-4D97-AF65-F5344CB8AC3E}">
        <p14:creationId xmlns:p14="http://schemas.microsoft.com/office/powerpoint/2010/main" xmlns="" val="22355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682" y="400634"/>
            <a:ext cx="9265118" cy="1325563"/>
          </a:xfrm>
        </p:spPr>
        <p:txBody>
          <a:bodyPr/>
          <a:lstStyle/>
          <a:p>
            <a:r>
              <a:rPr lang="en-GB" dirty="0"/>
              <a:t>WG Report progress update</a:t>
            </a:r>
            <a:endParaRPr lang="nl-BE" dirty="0"/>
          </a:p>
        </p:txBody>
      </p:sp>
      <p:sp>
        <p:nvSpPr>
          <p:cNvPr id="3" name="Content Placeholder 2"/>
          <p:cNvSpPr>
            <a:spLocks noGrp="1"/>
          </p:cNvSpPr>
          <p:nvPr>
            <p:ph idx="1"/>
          </p:nvPr>
        </p:nvSpPr>
        <p:spPr>
          <a:xfrm>
            <a:off x="194310" y="1989148"/>
            <a:ext cx="4751070" cy="3868636"/>
          </a:xfrm>
        </p:spPr>
        <p:txBody>
          <a:bodyPr/>
          <a:lstStyle/>
          <a:p>
            <a:pPr marL="0" indent="0">
              <a:buNone/>
            </a:pPr>
            <a:r>
              <a:rPr lang="en-GB" dirty="0"/>
              <a:t>Draft WG Report available (projectplace)</a:t>
            </a:r>
          </a:p>
          <a:p>
            <a:pPr>
              <a:buFont typeface="Wingdings" panose="05000000000000000000" pitchFamily="2" charset="2"/>
              <a:buChar char="q"/>
            </a:pPr>
            <a:endParaRPr lang="en-GB" dirty="0"/>
          </a:p>
          <a:p>
            <a:pPr marL="0" indent="0">
              <a:buNone/>
            </a:pPr>
            <a:r>
              <a:rPr lang="en-US" dirty="0"/>
              <a:t>End user = an individual person using </a:t>
            </a:r>
            <a:r>
              <a:rPr lang="en-US" dirty="0" smtClean="0"/>
              <a:t>(traveling with) mobility services</a:t>
            </a:r>
          </a:p>
          <a:p>
            <a:pPr marL="0" indent="0">
              <a:buNone/>
            </a:pPr>
            <a:r>
              <a:rPr lang="nl-BE" dirty="0" smtClean="0"/>
              <a:t>(vs. customers, stakeholders)</a:t>
            </a:r>
            <a:endParaRPr lang="en-US" dirty="0"/>
          </a:p>
        </p:txBody>
      </p:sp>
      <p:pic>
        <p:nvPicPr>
          <p:cNvPr id="4" name="Picture 3"/>
          <p:cNvPicPr/>
          <p:nvPr/>
        </p:nvPicPr>
        <p:blipFill>
          <a:blip r:embed="rId2">
            <a:extLst>
              <a:ext uri="{28A0092B-C50C-407E-A947-70E740481C1C}">
                <a14:useLocalDpi xmlns:a14="http://schemas.microsoft.com/office/drawing/2010/main" xmlns="" val="0"/>
              </a:ext>
            </a:extLst>
          </a:blip>
          <a:srcRect/>
          <a:stretch>
            <a:fillRect/>
          </a:stretch>
        </p:blipFill>
        <p:spPr bwMode="auto">
          <a:xfrm>
            <a:off x="5153660" y="1989148"/>
            <a:ext cx="6679564" cy="3895407"/>
          </a:xfrm>
          <a:prstGeom prst="rect">
            <a:avLst/>
          </a:prstGeom>
          <a:solidFill>
            <a:srgbClr val="FFC000"/>
          </a:solidFill>
        </p:spPr>
      </p:pic>
    </p:spTree>
    <p:extLst>
      <p:ext uri="{BB962C8B-B14F-4D97-AF65-F5344CB8AC3E}">
        <p14:creationId xmlns:p14="http://schemas.microsoft.com/office/powerpoint/2010/main" xmlns="" val="326775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ublic transport traveller"/>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923344" y="569573"/>
            <a:ext cx="4782254" cy="269001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Image result for public transport travell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23344" y="3585028"/>
            <a:ext cx="4818562" cy="2423886"/>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Image result for public transport travelle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66219" y="576592"/>
            <a:ext cx="4361812" cy="2682999"/>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public transport travelle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966219" y="3585028"/>
            <a:ext cx="4361812" cy="24560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921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2225675"/>
            <a:ext cx="10515600" cy="4632325"/>
          </a:xfrm>
        </p:spPr>
        <p:txBody>
          <a:bodyPr/>
          <a:lstStyle/>
          <a:p>
            <a:pPr marL="0" indent="0">
              <a:buNone/>
            </a:pPr>
            <a:r>
              <a:rPr lang="en-GB" dirty="0"/>
              <a:t>Proposed MaaS principles</a:t>
            </a:r>
          </a:p>
          <a:p>
            <a:pPr>
              <a:buFont typeface="Wingdings" panose="05000000000000000000" pitchFamily="2" charset="2"/>
              <a:buChar char="q"/>
            </a:pPr>
            <a:endParaRPr lang="en-GB" dirty="0">
              <a:solidFill>
                <a:schemeClr val="tx1"/>
              </a:solidFill>
            </a:endParaRPr>
          </a:p>
          <a:p>
            <a:pPr lvl="1">
              <a:buFont typeface="Wingdings" panose="05000000000000000000" pitchFamily="2" charset="2"/>
              <a:buChar char="q"/>
            </a:pPr>
            <a:r>
              <a:rPr lang="en-US" dirty="0">
                <a:solidFill>
                  <a:schemeClr val="tx1"/>
                </a:solidFill>
              </a:rPr>
              <a:t> MaaS is user-centric </a:t>
            </a:r>
          </a:p>
          <a:p>
            <a:pPr lvl="1">
              <a:buFont typeface="Wingdings" panose="05000000000000000000" pitchFamily="2" charset="2"/>
              <a:buChar char="q"/>
            </a:pPr>
            <a:r>
              <a:rPr lang="en-US" dirty="0"/>
              <a:t> Users of public/private transport modes are the same people</a:t>
            </a:r>
          </a:p>
          <a:p>
            <a:pPr lvl="1">
              <a:buFont typeface="Wingdings" panose="05000000000000000000" pitchFamily="2" charset="2"/>
              <a:buChar char="q"/>
            </a:pPr>
            <a:r>
              <a:rPr lang="en-US" dirty="0"/>
              <a:t> MaaS should aim to combine public and private </a:t>
            </a:r>
            <a:r>
              <a:rPr lang="en-US" dirty="0" smtClean="0"/>
              <a:t>modes</a:t>
            </a:r>
            <a:endParaRPr lang="nl-BE" dirty="0"/>
          </a:p>
          <a:p>
            <a:pPr lvl="1">
              <a:buFont typeface="Wingdings" panose="05000000000000000000" pitchFamily="2" charset="2"/>
              <a:buChar char="q"/>
            </a:pPr>
            <a:r>
              <a:rPr lang="en-US" dirty="0"/>
              <a:t> MaaS is a ‘service promise’</a:t>
            </a:r>
          </a:p>
          <a:p>
            <a:pPr lvl="1">
              <a:buFont typeface="Wingdings" panose="05000000000000000000" pitchFamily="2" charset="2"/>
              <a:buChar char="q"/>
            </a:pPr>
            <a:r>
              <a:rPr lang="en-US" dirty="0"/>
              <a:t> MaaS is mode/service/technology agnostic</a:t>
            </a:r>
          </a:p>
          <a:p>
            <a:pPr lvl="1">
              <a:buFont typeface="Wingdings" panose="05000000000000000000" pitchFamily="2" charset="2"/>
              <a:buChar char="q"/>
            </a:pPr>
            <a:endParaRPr lang="nl-BE" dirty="0"/>
          </a:p>
        </p:txBody>
      </p:sp>
      <p:sp>
        <p:nvSpPr>
          <p:cNvPr id="4" name="Title Placeholder 1"/>
          <p:cNvSpPr>
            <a:spLocks noGrp="1"/>
          </p:cNvSpPr>
          <p:nvPr>
            <p:ph type="title"/>
          </p:nvPr>
        </p:nvSpPr>
        <p:spPr>
          <a:xfrm>
            <a:off x="2088682" y="271247"/>
            <a:ext cx="9265118" cy="1325563"/>
          </a:xfrm>
          <a:prstGeom prst="rect">
            <a:avLst/>
          </a:prstGeom>
        </p:spPr>
        <p:txBody>
          <a:bodyPr vert="horz" lIns="91440" tIns="45720" rIns="91440" bIns="45720" rtlCol="0" anchor="ctr">
            <a:normAutofit/>
          </a:bodyPr>
          <a:lstStyle/>
          <a:p>
            <a:r>
              <a:rPr lang="en-US" dirty="0"/>
              <a:t>WG Report progress update</a:t>
            </a:r>
          </a:p>
        </p:txBody>
      </p:sp>
      <p:pic>
        <p:nvPicPr>
          <p:cNvPr id="2" name="Picture 1"/>
          <p:cNvPicPr>
            <a:picLocks noChangeAspect="1"/>
          </p:cNvPicPr>
          <p:nvPr/>
        </p:nvPicPr>
        <p:blipFill>
          <a:blip r:embed="rId2"/>
          <a:stretch>
            <a:fillRect/>
          </a:stretch>
        </p:blipFill>
        <p:spPr>
          <a:xfrm>
            <a:off x="9970770" y="1223010"/>
            <a:ext cx="1623060" cy="1623060"/>
          </a:xfrm>
          <a:prstGeom prst="rect">
            <a:avLst/>
          </a:prstGeom>
        </p:spPr>
      </p:pic>
    </p:spTree>
    <p:extLst>
      <p:ext uri="{BB962C8B-B14F-4D97-AF65-F5344CB8AC3E}">
        <p14:creationId xmlns:p14="http://schemas.microsoft.com/office/powerpoint/2010/main" xmlns="" val="3178665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3830" y="1597024"/>
            <a:ext cx="11540490" cy="4632325"/>
          </a:xfrm>
          <a:prstGeom prst="rect">
            <a:avLst/>
          </a:prstGeom>
        </p:spPr>
        <p:txBody>
          <a:bodyPr vert="horz" lIns="91440" tIns="45720" rIns="91440" bIns="45720" numCol="2"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rgbClr val="353635"/>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rgbClr val="353635"/>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rgbClr val="353635"/>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rgbClr val="353635"/>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rgbClr val="353635"/>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dirty="0"/>
              <a:t>MaaS enablers:</a:t>
            </a:r>
          </a:p>
          <a:p>
            <a:pPr marL="0" indent="0">
              <a:buNone/>
            </a:pPr>
            <a:endParaRPr lang="en-GB" dirty="0"/>
          </a:p>
          <a:p>
            <a:pPr lvl="1">
              <a:buFont typeface="Wingdings" panose="05000000000000000000" pitchFamily="2" charset="2"/>
              <a:buChar char="q"/>
            </a:pPr>
            <a:r>
              <a:rPr lang="en-US" dirty="0"/>
              <a:t> Integrate / connect </a:t>
            </a:r>
            <a:endParaRPr lang="en-US" dirty="0" smtClean="0"/>
          </a:p>
          <a:p>
            <a:pPr lvl="1">
              <a:buFont typeface="Wingdings" panose="05000000000000000000" pitchFamily="2" charset="2"/>
              <a:buChar char="q"/>
            </a:pPr>
            <a:r>
              <a:rPr lang="en-US" dirty="0" smtClean="0"/>
              <a:t> Physical space</a:t>
            </a:r>
            <a:endParaRPr lang="en-US" dirty="0"/>
          </a:p>
          <a:p>
            <a:pPr lvl="1">
              <a:buFont typeface="Wingdings" panose="05000000000000000000" pitchFamily="2" charset="2"/>
              <a:buChar char="q"/>
            </a:pPr>
            <a:r>
              <a:rPr lang="en-US" dirty="0"/>
              <a:t> Remove existing barriers</a:t>
            </a:r>
          </a:p>
          <a:p>
            <a:pPr lvl="1">
              <a:buFont typeface="Wingdings" panose="05000000000000000000" pitchFamily="2" charset="2"/>
              <a:buChar char="q"/>
            </a:pPr>
            <a:r>
              <a:rPr lang="en-US" dirty="0"/>
              <a:t> Ensure usability</a:t>
            </a:r>
          </a:p>
          <a:p>
            <a:pPr lvl="1">
              <a:buFont typeface="Wingdings" panose="05000000000000000000" pitchFamily="2" charset="2"/>
              <a:buChar char="q"/>
            </a:pPr>
            <a:r>
              <a:rPr lang="en-US" dirty="0"/>
              <a:t> “App-like” and “On-demand”</a:t>
            </a:r>
          </a:p>
          <a:p>
            <a:pPr lvl="1">
              <a:buFont typeface="Wingdings" panose="05000000000000000000" pitchFamily="2" charset="2"/>
              <a:buChar char="q"/>
            </a:pPr>
            <a:r>
              <a:rPr lang="en-US" dirty="0"/>
              <a:t> Simple communications and interactions</a:t>
            </a:r>
          </a:p>
          <a:p>
            <a:pPr lvl="1">
              <a:buFont typeface="Wingdings" panose="05000000000000000000" pitchFamily="2" charset="2"/>
              <a:buChar char="q"/>
            </a:pPr>
            <a:r>
              <a:rPr lang="en-US" dirty="0"/>
              <a:t> Not just Tech but also “Human touch</a:t>
            </a:r>
            <a:r>
              <a:rPr lang="en-US" dirty="0" smtClean="0"/>
              <a:t>”</a:t>
            </a:r>
          </a:p>
          <a:p>
            <a:pPr marL="457200" lvl="1" indent="0">
              <a:buNone/>
            </a:pPr>
            <a:endParaRPr lang="en-US" dirty="0"/>
          </a:p>
          <a:p>
            <a:pPr lvl="1">
              <a:buFont typeface="Wingdings" panose="05000000000000000000" pitchFamily="2" charset="2"/>
              <a:buChar char="q"/>
            </a:pPr>
            <a:r>
              <a:rPr lang="en-US" dirty="0" smtClean="0"/>
              <a:t> “Social Feedback” </a:t>
            </a:r>
          </a:p>
          <a:p>
            <a:pPr lvl="1">
              <a:buFont typeface="Wingdings" panose="05000000000000000000" pitchFamily="2" charset="2"/>
              <a:buChar char="q"/>
            </a:pPr>
            <a:r>
              <a:rPr lang="en-US" dirty="0" smtClean="0"/>
              <a:t> Innovative business models and financing mechanisms</a:t>
            </a:r>
          </a:p>
          <a:p>
            <a:pPr lvl="1">
              <a:buFont typeface="Wingdings" panose="05000000000000000000" pitchFamily="2" charset="2"/>
              <a:buChar char="q"/>
            </a:pPr>
            <a:r>
              <a:rPr lang="en-US" dirty="0" smtClean="0"/>
              <a:t> </a:t>
            </a:r>
            <a:r>
              <a:rPr lang="en-US" dirty="0"/>
              <a:t>Use perks and rewards, including “gamification”.</a:t>
            </a:r>
          </a:p>
          <a:p>
            <a:pPr lvl="1">
              <a:buFont typeface="Wingdings" panose="05000000000000000000" pitchFamily="2" charset="2"/>
              <a:buChar char="q"/>
            </a:pPr>
            <a:r>
              <a:rPr lang="en-US" dirty="0"/>
              <a:t> Enhance and capitalise on end users’ assets – enable the end user to also be a provider / earner </a:t>
            </a:r>
          </a:p>
          <a:p>
            <a:pPr lvl="1">
              <a:buFont typeface="Wingdings" panose="05000000000000000000" pitchFamily="2" charset="2"/>
              <a:buChar char="q"/>
            </a:pPr>
            <a:r>
              <a:rPr lang="en-US" dirty="0" smtClean="0"/>
              <a:t> Social </a:t>
            </a:r>
            <a:r>
              <a:rPr lang="en-US" dirty="0"/>
              <a:t>inclusion and accessibility in MaaS</a:t>
            </a:r>
          </a:p>
          <a:p>
            <a:pPr lvl="1">
              <a:buFont typeface="Wingdings" panose="05000000000000000000" pitchFamily="2" charset="2"/>
              <a:buChar char="q"/>
            </a:pPr>
            <a:r>
              <a:rPr lang="en-US" dirty="0" smtClean="0"/>
              <a:t> </a:t>
            </a:r>
            <a:r>
              <a:rPr lang="en-US" dirty="0" err="1" smtClean="0"/>
              <a:t>Mobilise</a:t>
            </a:r>
            <a:r>
              <a:rPr lang="en-US" dirty="0" smtClean="0"/>
              <a:t> </a:t>
            </a:r>
            <a:r>
              <a:rPr lang="en-US" dirty="0"/>
              <a:t>policy / governmental incentives for end users (vs providers)</a:t>
            </a:r>
          </a:p>
          <a:p>
            <a:pPr lvl="1">
              <a:buFont typeface="Wingdings" panose="05000000000000000000" pitchFamily="2" charset="2"/>
              <a:buChar char="q"/>
            </a:pPr>
            <a:endParaRPr lang="en-US" dirty="0"/>
          </a:p>
        </p:txBody>
      </p:sp>
      <p:sp>
        <p:nvSpPr>
          <p:cNvPr id="5" name="Title Placeholder 1"/>
          <p:cNvSpPr>
            <a:spLocks noGrp="1"/>
          </p:cNvSpPr>
          <p:nvPr>
            <p:ph type="title"/>
          </p:nvPr>
        </p:nvSpPr>
        <p:spPr>
          <a:xfrm>
            <a:off x="2088682" y="271247"/>
            <a:ext cx="9265118" cy="1325563"/>
          </a:xfrm>
          <a:prstGeom prst="rect">
            <a:avLst/>
          </a:prstGeom>
        </p:spPr>
        <p:txBody>
          <a:bodyPr vert="horz" lIns="91440" tIns="45720" rIns="91440" bIns="45720" rtlCol="0" anchor="ctr">
            <a:normAutofit/>
          </a:bodyPr>
          <a:lstStyle/>
          <a:p>
            <a:r>
              <a:rPr lang="en-US" dirty="0"/>
              <a:t>WG Report progress update</a:t>
            </a:r>
          </a:p>
        </p:txBody>
      </p:sp>
    </p:spTree>
    <p:extLst>
      <p:ext uri="{BB962C8B-B14F-4D97-AF65-F5344CB8AC3E}">
        <p14:creationId xmlns:p14="http://schemas.microsoft.com/office/powerpoint/2010/main" xmlns="" val="91480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‘Bill of Rights’</a:t>
            </a:r>
            <a:endParaRPr lang="nl-BE"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smtClean="0"/>
              <a:t> Data </a:t>
            </a:r>
            <a:r>
              <a:rPr lang="en-GB" dirty="0"/>
              <a:t>protection (consent, privacy, ownership, compliance)</a:t>
            </a:r>
          </a:p>
          <a:p>
            <a:pPr>
              <a:buFont typeface="Wingdings" panose="05000000000000000000" pitchFamily="2" charset="2"/>
              <a:buChar char="q"/>
            </a:pPr>
            <a:r>
              <a:rPr lang="en-GB" dirty="0" smtClean="0"/>
              <a:t> Convenience </a:t>
            </a:r>
            <a:r>
              <a:rPr lang="en-GB" dirty="0"/>
              <a:t>and quality (service promise, assistance, mobility roaming)</a:t>
            </a:r>
          </a:p>
          <a:p>
            <a:pPr>
              <a:buFont typeface="Wingdings" panose="05000000000000000000" pitchFamily="2" charset="2"/>
              <a:buChar char="q"/>
            </a:pPr>
            <a:r>
              <a:rPr lang="en-GB" dirty="0" smtClean="0"/>
              <a:t> Accessibility </a:t>
            </a:r>
            <a:r>
              <a:rPr lang="en-GB" dirty="0"/>
              <a:t>(non-discrimination)</a:t>
            </a:r>
          </a:p>
          <a:p>
            <a:pPr>
              <a:buFont typeface="Wingdings" panose="05000000000000000000" pitchFamily="2" charset="2"/>
              <a:buChar char="q"/>
            </a:pPr>
            <a:r>
              <a:rPr lang="en-GB" dirty="0" smtClean="0"/>
              <a:t> Cost </a:t>
            </a:r>
            <a:r>
              <a:rPr lang="en-GB" dirty="0"/>
              <a:t>and financial aspects (no lock-in, monitoring and informing users about cost, value for money)</a:t>
            </a:r>
          </a:p>
          <a:p>
            <a:pPr>
              <a:buFont typeface="Wingdings" panose="05000000000000000000" pitchFamily="2" charset="2"/>
              <a:buChar char="q"/>
            </a:pPr>
            <a:r>
              <a:rPr lang="en-GB" dirty="0"/>
              <a:t> Environmental (inform users about footprint)</a:t>
            </a:r>
            <a:endParaRPr lang="nl-BE" dirty="0"/>
          </a:p>
        </p:txBody>
      </p:sp>
    </p:spTree>
    <p:extLst>
      <p:ext uri="{BB962C8B-B14F-4D97-AF65-F5344CB8AC3E}">
        <p14:creationId xmlns:p14="http://schemas.microsoft.com/office/powerpoint/2010/main" xmlns="" val="3821313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Links with Other WGs</a:t>
            </a:r>
            <a:endParaRPr lang="nl-BE"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smtClean="0"/>
              <a:t> WG1 </a:t>
            </a:r>
            <a:r>
              <a:rPr lang="en-GB" dirty="0"/>
              <a:t>(single market): Ensure “Mobility roaming”</a:t>
            </a:r>
          </a:p>
          <a:p>
            <a:pPr>
              <a:buFont typeface="Wingdings" panose="05000000000000000000" pitchFamily="2" charset="2"/>
              <a:buChar char="q"/>
            </a:pPr>
            <a:endParaRPr lang="en-GB" dirty="0"/>
          </a:p>
          <a:p>
            <a:pPr>
              <a:buFont typeface="Wingdings" panose="05000000000000000000" pitchFamily="2" charset="2"/>
              <a:buChar char="q"/>
            </a:pPr>
            <a:r>
              <a:rPr lang="en-GB" dirty="0" smtClean="0"/>
              <a:t> WG3 </a:t>
            </a:r>
            <a:r>
              <a:rPr lang="en-GB" dirty="0"/>
              <a:t>(legal and incentives):  data protection principles in the “Bill of Rights”; address implications for insurance and liability; favour end-user incentives</a:t>
            </a:r>
          </a:p>
          <a:p>
            <a:pPr>
              <a:buFont typeface="Wingdings" panose="05000000000000000000" pitchFamily="2" charset="2"/>
              <a:buChar char="q"/>
            </a:pPr>
            <a:endParaRPr lang="en-GB" dirty="0"/>
          </a:p>
          <a:p>
            <a:pPr>
              <a:buFont typeface="Wingdings" panose="05000000000000000000" pitchFamily="2" charset="2"/>
              <a:buChar char="q"/>
            </a:pPr>
            <a:r>
              <a:rPr lang="en-GB" dirty="0" smtClean="0"/>
              <a:t> WG4 </a:t>
            </a:r>
            <a:r>
              <a:rPr lang="en-GB" dirty="0"/>
              <a:t>(technical): enable “seamlessness”; ensure “cyber security”.</a:t>
            </a:r>
            <a:endParaRPr lang="nl-BE" dirty="0"/>
          </a:p>
        </p:txBody>
      </p:sp>
    </p:spTree>
    <p:extLst>
      <p:ext uri="{BB962C8B-B14F-4D97-AF65-F5344CB8AC3E}">
        <p14:creationId xmlns:p14="http://schemas.microsoft.com/office/powerpoint/2010/main" xmlns="" val="310620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a:t>
            </a:r>
            <a:endParaRPr lang="nl-BE"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smtClean="0"/>
              <a:t> Gather </a:t>
            </a:r>
            <a:r>
              <a:rPr lang="en-GB" dirty="0"/>
              <a:t>input from </a:t>
            </a:r>
            <a:r>
              <a:rPr lang="en-GB" dirty="0" smtClean="0"/>
              <a:t>(non </a:t>
            </a:r>
            <a:r>
              <a:rPr lang="en-GB" dirty="0"/>
              <a:t>end </a:t>
            </a:r>
            <a:r>
              <a:rPr lang="en-GB" dirty="0" smtClean="0"/>
              <a:t>user) </a:t>
            </a:r>
            <a:r>
              <a:rPr lang="en-GB" dirty="0"/>
              <a:t>WG MaaS Alliance </a:t>
            </a:r>
            <a:r>
              <a:rPr lang="en-GB" dirty="0" smtClean="0"/>
              <a:t>members as well as MaaS stakeholders</a:t>
            </a:r>
            <a:endParaRPr lang="en-GB" dirty="0"/>
          </a:p>
          <a:p>
            <a:pPr>
              <a:buFont typeface="Wingdings" panose="05000000000000000000" pitchFamily="2" charset="2"/>
              <a:buChar char="q"/>
            </a:pPr>
            <a:endParaRPr lang="en-GB" dirty="0"/>
          </a:p>
          <a:p>
            <a:pPr>
              <a:buFont typeface="Wingdings" panose="05000000000000000000" pitchFamily="2" charset="2"/>
              <a:buChar char="q"/>
            </a:pPr>
            <a:r>
              <a:rPr lang="en-GB" dirty="0" smtClean="0"/>
              <a:t> Update </a:t>
            </a:r>
            <a:r>
              <a:rPr lang="en-GB" dirty="0"/>
              <a:t>as new MaaS projects and services take place</a:t>
            </a:r>
          </a:p>
          <a:p>
            <a:pPr>
              <a:buFont typeface="Wingdings" panose="05000000000000000000" pitchFamily="2" charset="2"/>
              <a:buChar char="q"/>
            </a:pPr>
            <a:endParaRPr lang="en-GB" dirty="0"/>
          </a:p>
          <a:p>
            <a:pPr>
              <a:buFont typeface="Wingdings" panose="05000000000000000000" pitchFamily="2" charset="2"/>
              <a:buChar char="q"/>
            </a:pPr>
            <a:r>
              <a:rPr lang="en-GB" dirty="0" smtClean="0"/>
              <a:t> Move </a:t>
            </a:r>
            <a:r>
              <a:rPr lang="en-GB" dirty="0"/>
              <a:t>“Bill of Rights” further: endorsement of cities / MaaS operators?</a:t>
            </a:r>
            <a:endParaRPr lang="nl-BE" dirty="0"/>
          </a:p>
        </p:txBody>
      </p:sp>
    </p:spTree>
    <p:extLst>
      <p:ext uri="{BB962C8B-B14F-4D97-AF65-F5344CB8AC3E}">
        <p14:creationId xmlns:p14="http://schemas.microsoft.com/office/powerpoint/2010/main" xmlns="" val="3190366707"/>
      </p:ext>
    </p:extLst>
  </p:cSld>
  <p:clrMapOvr>
    <a:masterClrMapping/>
  </p:clrMapOvr>
</p:sld>
</file>

<file path=ppt/theme/theme1.xml><?xml version="1.0" encoding="utf-8"?>
<a:theme xmlns:a="http://schemas.openxmlformats.org/drawingml/2006/main" name="MaaS Alliance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aS-Aliance" id="{3807814F-88E3-A044-96E0-654B17DD5789}" vid="{ECD4F7F5-A957-7B4C-8579-48562F1CA2D1}"/>
    </a:ext>
  </a:extLst>
</a:theme>
</file>

<file path=ppt/theme/theme2.xml><?xml version="1.0" encoding="utf-8"?>
<a:theme xmlns:a="http://schemas.openxmlformats.org/drawingml/2006/main" name="MaaS Alliance Mai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aS-Aliance" id="{3807814F-88E3-A044-96E0-654B17DD5789}" vid="{1DA2F1FA-7515-EB4B-BDBE-5CAB3E51D96A}"/>
    </a:ext>
  </a:extLst>
</a:theme>
</file>

<file path=ppt/theme/theme3.xml><?xml version="1.0" encoding="utf-8"?>
<a:theme xmlns:a="http://schemas.openxmlformats.org/drawingml/2006/main" name="MaaS Alliance E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aS-Aliance" id="{3807814F-88E3-A044-96E0-654B17DD5789}" vid="{BDC7F4B9-6251-BB4D-90E4-63141C18E47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MaaS-Aliance</Template>
  <TotalTime>949</TotalTime>
  <Words>529</Words>
  <Application>Microsoft Office PowerPoint</Application>
  <PresentationFormat>Custom</PresentationFormat>
  <Paragraphs>70</Paragraphs>
  <Slides>11</Slides>
  <Notes>1</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MaaS Alliance Title</vt:lpstr>
      <vt:lpstr>MaaS Alliance Main</vt:lpstr>
      <vt:lpstr>MaaS Alliance End</vt:lpstr>
      <vt:lpstr>Slide 1</vt:lpstr>
      <vt:lpstr>Objective of the End Users WG</vt:lpstr>
      <vt:lpstr>WG Report progress update</vt:lpstr>
      <vt:lpstr>Slide 4</vt:lpstr>
      <vt:lpstr>WG Report progress update</vt:lpstr>
      <vt:lpstr>WG Report progress update</vt:lpstr>
      <vt:lpstr>A ‘Bill of Rights’</vt:lpstr>
      <vt:lpstr>Links with Other WGs</vt:lpstr>
      <vt:lpstr>Next Steps?</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Simcic</dc:creator>
  <cp:lastModifiedBy>mgiannini</cp:lastModifiedBy>
  <cp:revision>44</cp:revision>
  <dcterms:created xsi:type="dcterms:W3CDTF">2016-10-21T08:04:59Z</dcterms:created>
  <dcterms:modified xsi:type="dcterms:W3CDTF">2017-05-03T07:26:09Z</dcterms:modified>
</cp:coreProperties>
</file>