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0"/>
  </p:notesMasterIdLst>
  <p:handoutMasterIdLst>
    <p:handoutMasterId r:id="rId11"/>
  </p:handoutMasterIdLst>
  <p:sldIdLst>
    <p:sldId id="278" r:id="rId3"/>
    <p:sldId id="427" r:id="rId4"/>
    <p:sldId id="435" r:id="rId5"/>
    <p:sldId id="420" r:id="rId6"/>
    <p:sldId id="341" r:id="rId7"/>
    <p:sldId id="434" r:id="rId8"/>
    <p:sldId id="374"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ina Sigua" initials="IS"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E4141"/>
    <a:srgbClr val="0070C0"/>
    <a:srgbClr val="21A0D9"/>
    <a:srgbClr val="169BD6"/>
    <a:srgbClr val="36B466"/>
    <a:srgbClr val="6B6A66"/>
    <a:srgbClr val="FFFFFF"/>
    <a:srgbClr val="BEB733"/>
    <a:srgbClr val="2DA8DF"/>
    <a:srgbClr val="42B8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5612" autoAdjust="0"/>
  </p:normalViewPr>
  <p:slideViewPr>
    <p:cSldViewPr snapToGrid="0">
      <p:cViewPr varScale="1">
        <p:scale>
          <a:sx n="78" d="100"/>
          <a:sy n="78" d="100"/>
        </p:scale>
        <p:origin x="-972" y="-96"/>
      </p:cViewPr>
      <p:guideLst>
        <p:guide orient="horz" pos="2160"/>
        <p:guide pos="3840"/>
      </p:guideLst>
    </p:cSldViewPr>
  </p:slideViewPr>
  <p:outlineViewPr>
    <p:cViewPr>
      <p:scale>
        <a:sx n="33" d="100"/>
        <a:sy n="33" d="100"/>
      </p:scale>
      <p:origin x="0" y="0"/>
    </p:cViewPr>
  </p:outlineViewPr>
  <p:notesTextViewPr>
    <p:cViewPr>
      <p:scale>
        <a:sx n="300" d="100"/>
        <a:sy n="3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solidFill>
                <a:latin typeface="+mn-lt"/>
                <a:ea typeface="+mn-ea"/>
                <a:cs typeface="+mn-cs"/>
              </a:defRPr>
            </a:pPr>
            <a:r>
              <a:rPr lang="en-US" dirty="0" smtClean="0">
                <a:effectLst>
                  <a:outerShdw blurRad="38100" dist="38100" dir="2700000" algn="tl">
                    <a:srgbClr val="000000">
                      <a:alpha val="43137"/>
                    </a:srgbClr>
                  </a:outerShdw>
                </a:effectLst>
                <a:latin typeface="Sylfaen" panose="010A0502050306030303" pitchFamily="18" charset="0"/>
              </a:rPr>
              <a:t>Border Crossing</a:t>
            </a:r>
            <a:endParaRPr lang="en-US" dirty="0">
              <a:effectLst>
                <a:outerShdw blurRad="38100" dist="38100" dir="2700000" algn="tl">
                  <a:srgbClr val="000000">
                    <a:alpha val="43137"/>
                  </a:srgbClr>
                </a:outerShdw>
              </a:effectLst>
              <a:latin typeface="Sylfaen" panose="010A0502050306030303" pitchFamily="18" charset="0"/>
            </a:endParaRPr>
          </a:p>
        </c:rich>
      </c:tx>
      <c:layout/>
      <c:overlay val="0"/>
      <c:spPr>
        <a:noFill/>
        <a:ln>
          <a:noFill/>
        </a:ln>
        <a:effectLst/>
      </c:spPr>
    </c:title>
    <c:autoTitleDeleted val="0"/>
    <c:plotArea>
      <c:layout>
        <c:manualLayout>
          <c:layoutTarget val="inner"/>
          <c:xMode val="edge"/>
          <c:yMode val="edge"/>
          <c:x val="0.24276932076793076"/>
          <c:y val="0.19812965999425119"/>
          <c:w val="0.52951057221140052"/>
          <c:h val="0.72272380637632638"/>
        </c:manualLayout>
      </c:layout>
      <c:pieChart>
        <c:varyColors val="1"/>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b="1">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r>
              <a:rPr lang="en-US" dirty="0">
                <a:effectLst>
                  <a:outerShdw blurRad="38100" dist="38100" dir="2700000" algn="tl">
                    <a:srgbClr val="000000">
                      <a:alpha val="43137"/>
                    </a:srgbClr>
                  </a:outerShdw>
                </a:effectLst>
                <a:latin typeface="Sylfaen" panose="010A0502050306030303" pitchFamily="18" charset="0"/>
              </a:rPr>
              <a:t>TIR</a:t>
            </a:r>
          </a:p>
        </c:rich>
      </c:tx>
      <c:layout/>
      <c:overlay val="0"/>
      <c:spPr>
        <a:noFill/>
        <a:ln>
          <a:noFill/>
        </a:ln>
        <a:effectLst/>
      </c:spPr>
    </c:title>
    <c:autoTitleDeleted val="0"/>
    <c:plotArea>
      <c:layout/>
      <c:pieChart>
        <c:varyColors val="1"/>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1">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178574132560353"/>
          <c:y val="4.4642857142857144E-2"/>
          <c:w val="0.69335795503555009"/>
          <c:h val="0.8927034120734908"/>
        </c:manualLayout>
      </c:layout>
      <c:bar3DChart>
        <c:barDir val="bar"/>
        <c:grouping val="clustered"/>
        <c:varyColors val="0"/>
        <c:ser>
          <c:idx val="0"/>
          <c:order val="0"/>
          <c:tx>
            <c:strRef>
              <c:f>Sheet1!$B$11</c:f>
              <c:strCache>
                <c:ptCount val="1"/>
                <c:pt idx="0">
                  <c:v>Customs office destination</c:v>
                </c:pt>
              </c:strCache>
            </c:strRef>
          </c:tx>
          <c:invertIfNegative val="0"/>
          <c:cat>
            <c:strRef>
              <c:f>Sheet1!$C$10:$F$10</c:f>
              <c:strCache>
                <c:ptCount val="4"/>
                <c:pt idx="0">
                  <c:v>Ukraine</c:v>
                </c:pt>
                <c:pt idx="1">
                  <c:v>Kazakhstan</c:v>
                </c:pt>
                <c:pt idx="2">
                  <c:v>Azerbaijan</c:v>
                </c:pt>
                <c:pt idx="3">
                  <c:v>Georgia</c:v>
                </c:pt>
              </c:strCache>
            </c:strRef>
          </c:cat>
          <c:val>
            <c:numRef>
              <c:f>Sheet1!$C$11:$F$11</c:f>
              <c:numCache>
                <c:formatCode>General</c:formatCode>
                <c:ptCount val="4"/>
                <c:pt idx="0">
                  <c:v>31</c:v>
                </c:pt>
                <c:pt idx="1">
                  <c:v>5260</c:v>
                </c:pt>
                <c:pt idx="2">
                  <c:v>4665</c:v>
                </c:pt>
                <c:pt idx="3">
                  <c:v>171</c:v>
                </c:pt>
              </c:numCache>
            </c:numRef>
          </c:val>
        </c:ser>
        <c:ser>
          <c:idx val="1"/>
          <c:order val="1"/>
          <c:tx>
            <c:strRef>
              <c:f>Sheet1!$B$12</c:f>
              <c:strCache>
                <c:ptCount val="1"/>
                <c:pt idx="0">
                  <c:v>Customs office departure</c:v>
                </c:pt>
              </c:strCache>
            </c:strRef>
          </c:tx>
          <c:invertIfNegative val="0"/>
          <c:cat>
            <c:strRef>
              <c:f>Sheet1!$C$10:$F$10</c:f>
              <c:strCache>
                <c:ptCount val="4"/>
                <c:pt idx="0">
                  <c:v>Ukraine</c:v>
                </c:pt>
                <c:pt idx="1">
                  <c:v>Kazakhstan</c:v>
                </c:pt>
                <c:pt idx="2">
                  <c:v>Azerbaijan</c:v>
                </c:pt>
                <c:pt idx="3">
                  <c:v>Georgia</c:v>
                </c:pt>
              </c:strCache>
            </c:strRef>
          </c:cat>
          <c:val>
            <c:numRef>
              <c:f>Sheet1!$C$12:$F$12</c:f>
              <c:numCache>
                <c:formatCode>General</c:formatCode>
                <c:ptCount val="4"/>
                <c:pt idx="0">
                  <c:v>3376</c:v>
                </c:pt>
                <c:pt idx="1">
                  <c:v>1132</c:v>
                </c:pt>
                <c:pt idx="2">
                  <c:v>819</c:v>
                </c:pt>
                <c:pt idx="3">
                  <c:v>123</c:v>
                </c:pt>
              </c:numCache>
            </c:numRef>
          </c:val>
        </c:ser>
        <c:dLbls>
          <c:showLegendKey val="0"/>
          <c:showVal val="0"/>
          <c:showCatName val="0"/>
          <c:showSerName val="0"/>
          <c:showPercent val="0"/>
          <c:showBubbleSize val="0"/>
        </c:dLbls>
        <c:gapWidth val="150"/>
        <c:shape val="cylinder"/>
        <c:axId val="34157568"/>
        <c:axId val="122603200"/>
        <c:axId val="0"/>
      </c:bar3DChart>
      <c:catAx>
        <c:axId val="34157568"/>
        <c:scaling>
          <c:orientation val="minMax"/>
        </c:scaling>
        <c:delete val="0"/>
        <c:axPos val="l"/>
        <c:majorTickMark val="out"/>
        <c:minorTickMark val="none"/>
        <c:tickLblPos val="nextTo"/>
        <c:txPr>
          <a:bodyPr/>
          <a:lstStyle/>
          <a:p>
            <a:pPr>
              <a:defRPr sz="1400" b="1"/>
            </a:pPr>
            <a:endParaRPr lang="en-US"/>
          </a:p>
        </c:txPr>
        <c:crossAx val="122603200"/>
        <c:crosses val="autoZero"/>
        <c:auto val="1"/>
        <c:lblAlgn val="ctr"/>
        <c:lblOffset val="100"/>
        <c:noMultiLvlLbl val="0"/>
      </c:catAx>
      <c:valAx>
        <c:axId val="122603200"/>
        <c:scaling>
          <c:orientation val="minMax"/>
        </c:scaling>
        <c:delete val="0"/>
        <c:axPos val="b"/>
        <c:majorGridlines/>
        <c:numFmt formatCode="General" sourceLinked="1"/>
        <c:majorTickMark val="out"/>
        <c:minorTickMark val="none"/>
        <c:tickLblPos val="nextTo"/>
        <c:crossAx val="34157568"/>
        <c:crosses val="autoZero"/>
        <c:crossBetween val="between"/>
      </c:valAx>
    </c:plotArea>
    <c:legend>
      <c:legendPos val="r"/>
      <c:layout>
        <c:manualLayout>
          <c:xMode val="edge"/>
          <c:yMode val="edge"/>
          <c:x val="0.8259466824562498"/>
          <c:y val="0.44618180539932506"/>
          <c:w val="0.16580793495799831"/>
          <c:h val="0.26239829396325459"/>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B46F3DE-3FEA-4FA1-B2E7-8C92DD1D3330}" type="datetimeFigureOut">
              <a:rPr lang="en-US" smtClean="0"/>
              <a:t>8/24/2018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2332E3A-E5AC-4732-B40C-5612525433DE}" type="slidenum">
              <a:rPr lang="en-US" smtClean="0"/>
              <a:t>‹#›</a:t>
            </a:fld>
            <a:endParaRPr lang="en-US"/>
          </a:p>
        </p:txBody>
      </p:sp>
    </p:spTree>
    <p:extLst>
      <p:ext uri="{BB962C8B-B14F-4D97-AF65-F5344CB8AC3E}">
        <p14:creationId xmlns:p14="http://schemas.microsoft.com/office/powerpoint/2010/main" val="3953965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CFAED31-6BFD-48FB-A39C-540D4A097EA0}" type="datetimeFigureOut">
              <a:rPr lang="en-US" smtClean="0"/>
              <a:t>8/24/2018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44D5A1D-79ED-4ED9-AFF7-76B726C0A687}" type="slidenum">
              <a:rPr lang="en-US" smtClean="0"/>
              <a:t>‹#›</a:t>
            </a:fld>
            <a:endParaRPr lang="en-US"/>
          </a:p>
        </p:txBody>
      </p:sp>
    </p:spTree>
    <p:extLst>
      <p:ext uri="{BB962C8B-B14F-4D97-AF65-F5344CB8AC3E}">
        <p14:creationId xmlns:p14="http://schemas.microsoft.com/office/powerpoint/2010/main" val="948214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 data exchange on clearance of customs declarations, both export and import between Georgian and Ukraine customs administration is operational since 2010. Information used by risk management is useful especially for pre-arrival analyses. </a:t>
            </a:r>
            <a:endParaRPr lang="en-US" dirty="0"/>
          </a:p>
        </p:txBody>
      </p:sp>
      <p:sp>
        <p:nvSpPr>
          <p:cNvPr id="4" name="Slide Number Placeholder 3"/>
          <p:cNvSpPr>
            <a:spLocks noGrp="1"/>
          </p:cNvSpPr>
          <p:nvPr>
            <p:ph type="sldNum" sz="quarter" idx="10"/>
          </p:nvPr>
        </p:nvSpPr>
        <p:spPr/>
        <p:txBody>
          <a:bodyPr/>
          <a:lstStyle/>
          <a:p>
            <a:fld id="{844D5A1D-79ED-4ED9-AFF7-76B726C0A687}" type="slidenum">
              <a:rPr lang="en-US" smtClean="0"/>
              <a:t>3</a:t>
            </a:fld>
            <a:endParaRPr lang="en-US"/>
          </a:p>
        </p:txBody>
      </p:sp>
    </p:spTree>
    <p:extLst>
      <p:ext uri="{BB962C8B-B14F-4D97-AF65-F5344CB8AC3E}">
        <p14:creationId xmlns:p14="http://schemas.microsoft.com/office/powerpoint/2010/main" val="4294894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844D5A1D-79ED-4ED9-AFF7-76B726C0A687}" type="slidenum">
              <a:rPr lang="en-US" smtClean="0"/>
              <a:t>5</a:t>
            </a:fld>
            <a:endParaRPr lang="en-US"/>
          </a:p>
        </p:txBody>
      </p:sp>
    </p:spTree>
    <p:extLst>
      <p:ext uri="{BB962C8B-B14F-4D97-AF65-F5344CB8AC3E}">
        <p14:creationId xmlns:p14="http://schemas.microsoft.com/office/powerpoint/2010/main" val="3069039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7627F3-C9F1-4F5F-85E5-5FB48054B356}"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459B6-FFCD-4F45-ADE7-BE885C8280D9}" type="slidenum">
              <a:rPr lang="en-US" smtClean="0"/>
              <a:t>‹#›</a:t>
            </a:fld>
            <a:endParaRPr lang="en-US"/>
          </a:p>
        </p:txBody>
      </p:sp>
      <p:pic>
        <p:nvPicPr>
          <p:cNvPr id="7" name="Picture 2" descr="D:\My Documents\Rebranding\Brand Materials\Power Point\Power Point Master - V2\Power Point Master - V2 - A\Power Point Master - V2 - A - Master\V2 - A - Inner Page - Small.jpg"/>
          <p:cNvPicPr>
            <a:picLocks noChangeAspect="1" noChangeArrowheads="1"/>
          </p:cNvPicPr>
          <p:nvPr userDrawn="1"/>
        </p:nvPicPr>
        <p:blipFill rotWithShape="1">
          <a:blip r:embed="rId2" cstate="print"/>
          <a:srcRect l="-2" r="82859" b="82338"/>
          <a:stretch/>
        </p:blipFill>
        <p:spPr bwMode="auto">
          <a:xfrm>
            <a:off x="0" y="1"/>
            <a:ext cx="1579418" cy="1220460"/>
          </a:xfrm>
          <a:prstGeom prst="rect">
            <a:avLst/>
          </a:prstGeom>
          <a:noFill/>
        </p:spPr>
      </p:pic>
      <p:pic>
        <p:nvPicPr>
          <p:cNvPr id="8" name="Picture 2" descr="D:\My Documents\Rebranding\Brand Materials\Power Point\Power Point Master - V2\Power Point Master - V2 - A\Power Point Master - V2 - A - Master\V2 - A - Inner Page - Small.jpg"/>
          <p:cNvPicPr>
            <a:picLocks noChangeAspect="1" noChangeArrowheads="1"/>
          </p:cNvPicPr>
          <p:nvPr userDrawn="1"/>
        </p:nvPicPr>
        <p:blipFill rotWithShape="1">
          <a:blip r:embed="rId2" cstate="print"/>
          <a:srcRect l="70952" t="74286"/>
          <a:stretch/>
        </p:blipFill>
        <p:spPr bwMode="auto">
          <a:xfrm>
            <a:off x="8355390" y="4310742"/>
            <a:ext cx="3836610" cy="2547257"/>
          </a:xfrm>
          <a:prstGeom prst="rect">
            <a:avLst/>
          </a:prstGeom>
          <a:noFill/>
        </p:spPr>
      </p:pic>
      <p:cxnSp>
        <p:nvCxnSpPr>
          <p:cNvPr id="11" name="Straight Connector 10"/>
          <p:cNvCxnSpPr/>
          <p:nvPr userDrawn="1"/>
        </p:nvCxnSpPr>
        <p:spPr>
          <a:xfrm>
            <a:off x="178125" y="1310068"/>
            <a:ext cx="1191095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0" y="1"/>
            <a:ext cx="1219200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D:\My Documents\Rebranding\Brand Materials\Power Point\Power Point Master - V2\Power Point Master - V2 - A\Power Point Master - V2 - A - Master\V2 - A - Cover Page - Small - Eng.jpg"/>
          <p:cNvPicPr>
            <a:picLocks noChangeAspect="1" noChangeArrowheads="1"/>
          </p:cNvPicPr>
          <p:nvPr userDrawn="1"/>
        </p:nvPicPr>
        <p:blipFill rotWithShape="1">
          <a:blip r:embed="rId3" cstate="print"/>
          <a:srcRect r="44026" b="37306"/>
          <a:stretch/>
        </p:blipFill>
        <p:spPr bwMode="auto">
          <a:xfrm>
            <a:off x="0" y="0"/>
            <a:ext cx="6353299" cy="5350921"/>
          </a:xfrm>
          <a:prstGeom prst="rect">
            <a:avLst/>
          </a:prstGeom>
          <a:noFill/>
        </p:spPr>
      </p:pic>
      <p:pic>
        <p:nvPicPr>
          <p:cNvPr id="18" name="Picture 2" descr="D:\My Documents\Rebranding\Brand Materials\Power Point\Power Point Master - V2\Power Point Master - V2 - A\Power Point Master - V2 - A - Master\V2 - A - Cover Page - Small - Eng.jpg"/>
          <p:cNvPicPr>
            <a:picLocks noChangeAspect="1" noChangeArrowheads="1"/>
          </p:cNvPicPr>
          <p:nvPr userDrawn="1"/>
        </p:nvPicPr>
        <p:blipFill rotWithShape="1">
          <a:blip r:embed="rId3" cstate="print"/>
          <a:srcRect l="56234" t="12608" r="6840" b="67012"/>
          <a:stretch/>
        </p:blipFill>
        <p:spPr bwMode="auto">
          <a:xfrm>
            <a:off x="7060980" y="274221"/>
            <a:ext cx="4560124" cy="1892479"/>
          </a:xfrm>
          <a:prstGeom prst="rect">
            <a:avLst/>
          </a:prstGeom>
          <a:noFill/>
        </p:spPr>
      </p:pic>
    </p:spTree>
    <p:extLst>
      <p:ext uri="{BB962C8B-B14F-4D97-AF65-F5344CB8AC3E}">
        <p14:creationId xmlns:p14="http://schemas.microsoft.com/office/powerpoint/2010/main" val="357589667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7627F3-C9F1-4F5F-85E5-5FB48054B356}"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459B6-FFCD-4F45-ADE7-BE885C8280D9}" type="slidenum">
              <a:rPr lang="en-US" smtClean="0"/>
              <a:t>‹#›</a:t>
            </a:fld>
            <a:endParaRPr lang="en-US"/>
          </a:p>
        </p:txBody>
      </p:sp>
    </p:spTree>
    <p:extLst>
      <p:ext uri="{BB962C8B-B14F-4D97-AF65-F5344CB8AC3E}">
        <p14:creationId xmlns:p14="http://schemas.microsoft.com/office/powerpoint/2010/main" val="69662924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7627F3-C9F1-4F5F-85E5-5FB48054B356}"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459B6-FFCD-4F45-ADE7-BE885C8280D9}" type="slidenum">
              <a:rPr lang="en-US" smtClean="0"/>
              <a:t>‹#›</a:t>
            </a:fld>
            <a:endParaRPr lang="en-US"/>
          </a:p>
        </p:txBody>
      </p:sp>
    </p:spTree>
    <p:extLst>
      <p:ext uri="{BB962C8B-B14F-4D97-AF65-F5344CB8AC3E}">
        <p14:creationId xmlns:p14="http://schemas.microsoft.com/office/powerpoint/2010/main" val="143916573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D:\My Documents\Brand Materials\Power Point\Power Point Master - V2\Power Point Master - V2 - A\Master\V2 - A - Cover Page - Eng.jpg"/>
          <p:cNvPicPr>
            <a:picLocks noChangeAspect="1" noChangeArrowheads="1"/>
          </p:cNvPicPr>
          <p:nvPr userDrawn="1"/>
        </p:nvPicPr>
        <p:blipFill>
          <a:blip r:embed="rId2" cstate="print"/>
          <a:srcRect/>
          <a:stretch>
            <a:fillRect/>
          </a:stretch>
        </p:blipFill>
        <p:spPr bwMode="auto">
          <a:xfrm>
            <a:off x="0" y="0"/>
            <a:ext cx="12192000" cy="6873893"/>
          </a:xfrm>
          <a:prstGeom prst="rect">
            <a:avLst/>
          </a:prstGeom>
          <a:noFill/>
        </p:spPr>
      </p:pic>
      <p:sp>
        <p:nvSpPr>
          <p:cNvPr id="2" name="Title 1"/>
          <p:cNvSpPr>
            <a:spLocks noGrp="1"/>
          </p:cNvSpPr>
          <p:nvPr>
            <p:ph type="ctrTitle"/>
          </p:nvPr>
        </p:nvSpPr>
        <p:spPr>
          <a:xfrm>
            <a:off x="4572000" y="2514601"/>
            <a:ext cx="6502400" cy="1470025"/>
          </a:xfrm>
        </p:spPr>
        <p:txBody>
          <a:bodyPr/>
          <a:lstStyle>
            <a:lvl1pPr algn="r">
              <a:defRPr>
                <a:latin typeface="DINOT-Medium" pitchFamily="50"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384800" y="4114800"/>
            <a:ext cx="5689600" cy="1752600"/>
          </a:xfrm>
        </p:spPr>
        <p:txBody>
          <a:bodyPr/>
          <a:lstStyle>
            <a:lvl1pPr marL="0" indent="0" algn="r">
              <a:buNone/>
              <a:defRPr>
                <a:solidFill>
                  <a:schemeClr val="tx1">
                    <a:tint val="75000"/>
                  </a:schemeClr>
                </a:solidFill>
                <a:latin typeface="DINOT-Medium"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DINOT-Medium" pitchFamily="50" charset="0"/>
              </a:defRPr>
            </a:lvl1pPr>
          </a:lstStyle>
          <a:p>
            <a:fld id="{3181CA2E-5845-4BC2-8EF2-2B4EF7CA5DEE}" type="datetimeFigureOut">
              <a:rPr lang="en-US" smtClean="0"/>
              <a:pPr/>
              <a:t>8/24/2018</a:t>
            </a:fld>
            <a:endParaRPr lang="en-US"/>
          </a:p>
        </p:txBody>
      </p:sp>
      <p:sp>
        <p:nvSpPr>
          <p:cNvPr id="5" name="Footer Placeholder 4"/>
          <p:cNvSpPr>
            <a:spLocks noGrp="1"/>
          </p:cNvSpPr>
          <p:nvPr>
            <p:ph type="ftr" sz="quarter" idx="11"/>
          </p:nvPr>
        </p:nvSpPr>
        <p:spPr/>
        <p:txBody>
          <a:bodyPr/>
          <a:lstStyle>
            <a:lvl1pPr>
              <a:defRPr>
                <a:latin typeface="DINOT-Medium" pitchFamily="50" charset="0"/>
              </a:defRPr>
            </a:lvl1pPr>
          </a:lstStyle>
          <a:p>
            <a:endParaRPr lang="en-US"/>
          </a:p>
        </p:txBody>
      </p:sp>
      <p:sp>
        <p:nvSpPr>
          <p:cNvPr id="6" name="Slide Number Placeholder 5"/>
          <p:cNvSpPr>
            <a:spLocks noGrp="1"/>
          </p:cNvSpPr>
          <p:nvPr>
            <p:ph type="sldNum" sz="quarter" idx="12"/>
          </p:nvPr>
        </p:nvSpPr>
        <p:spPr/>
        <p:txBody>
          <a:bodyPr/>
          <a:lstStyle>
            <a:lvl1pPr>
              <a:defRPr>
                <a:latin typeface="DINOT-Medium" pitchFamily="50" charset="0"/>
              </a:defRPr>
            </a:lvl1pPr>
          </a:lstStyle>
          <a:p>
            <a:fld id="{4A6BFC28-D3F0-4556-858E-1AFC2ABECEB4}" type="slidenum">
              <a:rPr lang="en-US" smtClean="0"/>
              <a:pPr/>
              <a:t>‹#›</a:t>
            </a:fld>
            <a:endParaRPr lang="en-US"/>
          </a:p>
        </p:txBody>
      </p:sp>
    </p:spTree>
    <p:extLst>
      <p:ext uri="{BB962C8B-B14F-4D97-AF65-F5344CB8AC3E}">
        <p14:creationId xmlns:p14="http://schemas.microsoft.com/office/powerpoint/2010/main" val="1874820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1CA2E-5845-4BC2-8EF2-2B4EF7CA5DEE}" type="datetimeFigureOut">
              <a:rPr lang="en-US" smtClean="0"/>
              <a:pPr/>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BFC28-D3F0-4556-858E-1AFC2ABECEB4}" type="slidenum">
              <a:rPr lang="en-US" smtClean="0"/>
              <a:pPr/>
              <a:t>‹#›</a:t>
            </a:fld>
            <a:endParaRPr lang="en-US"/>
          </a:p>
        </p:txBody>
      </p:sp>
    </p:spTree>
    <p:extLst>
      <p:ext uri="{BB962C8B-B14F-4D97-AF65-F5344CB8AC3E}">
        <p14:creationId xmlns:p14="http://schemas.microsoft.com/office/powerpoint/2010/main" val="1625019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2" descr="D:\My Documents\Brand Materials\Power Point\Power Point Master - V2\Power Point Master - V2 - A\Master\V2 - A - Cover Page - Eng.jpg"/>
          <p:cNvPicPr>
            <a:picLocks noChangeAspect="1" noChangeArrowheads="1"/>
          </p:cNvPicPr>
          <p:nvPr userDrawn="1"/>
        </p:nvPicPr>
        <p:blipFill>
          <a:blip r:embed="rId2" cstate="print"/>
          <a:srcRect/>
          <a:stretch>
            <a:fillRect/>
          </a:stretch>
        </p:blipFill>
        <p:spPr bwMode="auto">
          <a:xfrm>
            <a:off x="0" y="0"/>
            <a:ext cx="12192000" cy="6873893"/>
          </a:xfrm>
          <a:prstGeom prst="rect">
            <a:avLst/>
          </a:prstGeom>
          <a:noFill/>
        </p:spPr>
      </p:pic>
      <p:sp>
        <p:nvSpPr>
          <p:cNvPr id="11" name="Title 1"/>
          <p:cNvSpPr>
            <a:spLocks noGrp="1"/>
          </p:cNvSpPr>
          <p:nvPr>
            <p:ph type="ctrTitle"/>
          </p:nvPr>
        </p:nvSpPr>
        <p:spPr>
          <a:xfrm>
            <a:off x="4368801" y="2514601"/>
            <a:ext cx="6705600" cy="1470025"/>
          </a:xfrm>
        </p:spPr>
        <p:txBody>
          <a:bodyPr/>
          <a:lstStyle>
            <a:lvl1pPr algn="r">
              <a:defRPr/>
            </a:lvl1pPr>
          </a:lstStyle>
          <a:p>
            <a:r>
              <a:rPr lang="en-US" smtClean="0"/>
              <a:t>Click to edit Master title style</a:t>
            </a:r>
            <a:endParaRPr lang="en-US" dirty="0"/>
          </a:p>
        </p:txBody>
      </p:sp>
      <p:sp>
        <p:nvSpPr>
          <p:cNvPr id="12" name="Subtitle 2"/>
          <p:cNvSpPr>
            <a:spLocks noGrp="1"/>
          </p:cNvSpPr>
          <p:nvPr>
            <p:ph type="subTitle" idx="1"/>
          </p:nvPr>
        </p:nvSpPr>
        <p:spPr>
          <a:xfrm>
            <a:off x="5283200" y="4267200"/>
            <a:ext cx="568960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3"/>
          <p:cNvSpPr>
            <a:spLocks noGrp="1"/>
          </p:cNvSpPr>
          <p:nvPr>
            <p:ph type="dt" sz="half" idx="10"/>
          </p:nvPr>
        </p:nvSpPr>
        <p:spPr>
          <a:xfrm>
            <a:off x="609600" y="6356351"/>
            <a:ext cx="2844800" cy="365125"/>
          </a:xfrm>
        </p:spPr>
        <p:txBody>
          <a:bodyPr/>
          <a:lstStyle/>
          <a:p>
            <a:fld id="{5A03C4AE-2B7F-41EB-B35D-13BDA50F4F8E}" type="datetimeFigureOut">
              <a:rPr lang="en-US" smtClean="0"/>
              <a:pPr/>
              <a:t>8/24/2018</a:t>
            </a:fld>
            <a:endParaRPr lang="en-US"/>
          </a:p>
        </p:txBody>
      </p:sp>
      <p:sp>
        <p:nvSpPr>
          <p:cNvPr id="14" name="Footer Placeholder 4"/>
          <p:cNvSpPr>
            <a:spLocks noGrp="1"/>
          </p:cNvSpPr>
          <p:nvPr>
            <p:ph type="ftr" sz="quarter" idx="11"/>
          </p:nvPr>
        </p:nvSpPr>
        <p:spPr>
          <a:xfrm>
            <a:off x="4165600" y="6356351"/>
            <a:ext cx="3860800" cy="365125"/>
          </a:xfrm>
        </p:spPr>
        <p:txBody>
          <a:bodyPr/>
          <a:lstStyle/>
          <a:p>
            <a:endParaRPr lang="en-US"/>
          </a:p>
        </p:txBody>
      </p:sp>
      <p:sp>
        <p:nvSpPr>
          <p:cNvPr id="15" name="Slide Number Placeholder 5"/>
          <p:cNvSpPr>
            <a:spLocks noGrp="1"/>
          </p:cNvSpPr>
          <p:nvPr>
            <p:ph type="sldNum" sz="quarter" idx="12"/>
          </p:nvPr>
        </p:nvSpPr>
        <p:spPr>
          <a:xfrm>
            <a:off x="8737600" y="6356351"/>
            <a:ext cx="2844800" cy="365125"/>
          </a:xfrm>
        </p:spPr>
        <p:txBody>
          <a:bodyPr/>
          <a:lstStyle/>
          <a:p>
            <a:fld id="{B97C5D84-C77A-47B5-A211-6A447292EA5A}" type="slidenum">
              <a:rPr lang="en-US" smtClean="0"/>
              <a:pPr/>
              <a:t>‹#›</a:t>
            </a:fld>
            <a:endParaRPr lang="en-US"/>
          </a:p>
        </p:txBody>
      </p:sp>
    </p:spTree>
    <p:extLst>
      <p:ext uri="{BB962C8B-B14F-4D97-AF65-F5344CB8AC3E}">
        <p14:creationId xmlns:p14="http://schemas.microsoft.com/office/powerpoint/2010/main" val="2376852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D002C6A-EDF9-4658-A3AF-94924C84290B}" type="datetimeFigureOut">
              <a:rPr lang="en-US"/>
              <a:pPr>
                <a:defRPr/>
              </a:pPr>
              <a:t>8/24/2018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C7CE3A4-7894-4BCD-A471-F1CF30072D44}" type="slidenum">
              <a:rPr lang="en-US"/>
              <a:pPr>
                <a:defRPr/>
              </a:pPr>
              <a:t>‹#›</a:t>
            </a:fld>
            <a:endParaRPr lang="en-US"/>
          </a:p>
        </p:txBody>
      </p:sp>
    </p:spTree>
    <p:extLst>
      <p:ext uri="{BB962C8B-B14F-4D97-AF65-F5344CB8AC3E}">
        <p14:creationId xmlns:p14="http://schemas.microsoft.com/office/powerpoint/2010/main" val="3166418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03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7627F3-C9F1-4F5F-85E5-5FB48054B356}"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459B6-FFCD-4F45-ADE7-BE885C8280D9}" type="slidenum">
              <a:rPr lang="en-US" smtClean="0"/>
              <a:t>‹#›</a:t>
            </a:fld>
            <a:endParaRPr lang="en-US"/>
          </a:p>
        </p:txBody>
      </p:sp>
    </p:spTree>
    <p:extLst>
      <p:ext uri="{BB962C8B-B14F-4D97-AF65-F5344CB8AC3E}">
        <p14:creationId xmlns:p14="http://schemas.microsoft.com/office/powerpoint/2010/main" val="352262372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7627F3-C9F1-4F5F-85E5-5FB48054B356}" type="datetimeFigureOut">
              <a:rPr lang="en-US" smtClean="0"/>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459B6-FFCD-4F45-ADE7-BE885C8280D9}" type="slidenum">
              <a:rPr lang="en-US" smtClean="0"/>
              <a:t>‹#›</a:t>
            </a:fld>
            <a:endParaRPr lang="en-US"/>
          </a:p>
        </p:txBody>
      </p:sp>
    </p:spTree>
    <p:extLst>
      <p:ext uri="{BB962C8B-B14F-4D97-AF65-F5344CB8AC3E}">
        <p14:creationId xmlns:p14="http://schemas.microsoft.com/office/powerpoint/2010/main" val="242025650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7627F3-C9F1-4F5F-85E5-5FB48054B356}" type="datetimeFigureOut">
              <a:rPr lang="en-US" smtClean="0"/>
              <a:t>8/24/2018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459B6-FFCD-4F45-ADE7-BE885C8280D9}" type="slidenum">
              <a:rPr lang="en-US" smtClean="0"/>
              <a:t>‹#›</a:t>
            </a:fld>
            <a:endParaRPr lang="en-US"/>
          </a:p>
        </p:txBody>
      </p:sp>
    </p:spTree>
    <p:extLst>
      <p:ext uri="{BB962C8B-B14F-4D97-AF65-F5344CB8AC3E}">
        <p14:creationId xmlns:p14="http://schemas.microsoft.com/office/powerpoint/2010/main" val="31109086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7627F3-C9F1-4F5F-85E5-5FB48054B356}" type="datetimeFigureOut">
              <a:rPr lang="en-US" smtClean="0"/>
              <a:t>8/24/2018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5459B6-FFCD-4F45-ADE7-BE885C8280D9}" type="slidenum">
              <a:rPr lang="en-US" smtClean="0"/>
              <a:t>‹#›</a:t>
            </a:fld>
            <a:endParaRPr lang="en-US"/>
          </a:p>
        </p:txBody>
      </p:sp>
    </p:spTree>
    <p:extLst>
      <p:ext uri="{BB962C8B-B14F-4D97-AF65-F5344CB8AC3E}">
        <p14:creationId xmlns:p14="http://schemas.microsoft.com/office/powerpoint/2010/main" val="422367750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7627F3-C9F1-4F5F-85E5-5FB48054B356}" type="datetimeFigureOut">
              <a:rPr lang="en-US" smtClean="0"/>
              <a:t>8/24/2018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5459B6-FFCD-4F45-ADE7-BE885C8280D9}" type="slidenum">
              <a:rPr lang="en-US" smtClean="0"/>
              <a:t>‹#›</a:t>
            </a:fld>
            <a:endParaRPr lang="en-US"/>
          </a:p>
        </p:txBody>
      </p:sp>
    </p:spTree>
    <p:extLst>
      <p:ext uri="{BB962C8B-B14F-4D97-AF65-F5344CB8AC3E}">
        <p14:creationId xmlns:p14="http://schemas.microsoft.com/office/powerpoint/2010/main" val="228771540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627F3-C9F1-4F5F-85E5-5FB48054B356}" type="datetimeFigureOut">
              <a:rPr lang="en-US" smtClean="0"/>
              <a:t>8/24/2018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5459B6-FFCD-4F45-ADE7-BE885C8280D9}" type="slidenum">
              <a:rPr lang="en-US" smtClean="0"/>
              <a:t>‹#›</a:t>
            </a:fld>
            <a:endParaRPr lang="en-US"/>
          </a:p>
        </p:txBody>
      </p:sp>
    </p:spTree>
    <p:extLst>
      <p:ext uri="{BB962C8B-B14F-4D97-AF65-F5344CB8AC3E}">
        <p14:creationId xmlns:p14="http://schemas.microsoft.com/office/powerpoint/2010/main" val="168247012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627F3-C9F1-4F5F-85E5-5FB48054B356}" type="datetimeFigureOut">
              <a:rPr lang="en-US" smtClean="0"/>
              <a:t>8/24/2018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459B6-FFCD-4F45-ADE7-BE885C8280D9}" type="slidenum">
              <a:rPr lang="en-US" smtClean="0"/>
              <a:t>‹#›</a:t>
            </a:fld>
            <a:endParaRPr lang="en-US"/>
          </a:p>
        </p:txBody>
      </p:sp>
    </p:spTree>
    <p:extLst>
      <p:ext uri="{BB962C8B-B14F-4D97-AF65-F5344CB8AC3E}">
        <p14:creationId xmlns:p14="http://schemas.microsoft.com/office/powerpoint/2010/main" val="307117795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627F3-C9F1-4F5F-85E5-5FB48054B356}" type="datetimeFigureOut">
              <a:rPr lang="en-US" smtClean="0"/>
              <a:t>8/24/2018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459B6-FFCD-4F45-ADE7-BE885C8280D9}" type="slidenum">
              <a:rPr lang="en-US" smtClean="0"/>
              <a:t>‹#›</a:t>
            </a:fld>
            <a:endParaRPr lang="en-US"/>
          </a:p>
        </p:txBody>
      </p:sp>
    </p:spTree>
    <p:extLst>
      <p:ext uri="{BB962C8B-B14F-4D97-AF65-F5344CB8AC3E}">
        <p14:creationId xmlns:p14="http://schemas.microsoft.com/office/powerpoint/2010/main" val="148292462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627F3-C9F1-4F5F-85E5-5FB48054B356}" type="datetimeFigureOut">
              <a:rPr lang="en-US" smtClean="0"/>
              <a:t>8/24/2018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459B6-FFCD-4F45-ADE7-BE885C8280D9}" type="slidenum">
              <a:rPr lang="en-US" smtClean="0"/>
              <a:t>‹#›</a:t>
            </a:fld>
            <a:endParaRPr lang="en-US"/>
          </a:p>
        </p:txBody>
      </p:sp>
      <p:pic>
        <p:nvPicPr>
          <p:cNvPr id="10" name="Picture 2" descr="D:\My Documents\Rebranding\Brand Materials\Power Point\Power Point Master - V2\Power Point Master - V2 - A\Power Point Master - V2 - A - Master\V2 - A - Inner Page - Small.jpg"/>
          <p:cNvPicPr>
            <a:picLocks noChangeAspect="1" noChangeArrowheads="1"/>
          </p:cNvPicPr>
          <p:nvPr/>
        </p:nvPicPr>
        <p:blipFill rotWithShape="1">
          <a:blip r:embed="rId13" cstate="print"/>
          <a:srcRect l="-2" r="82859" b="82338"/>
          <a:stretch/>
        </p:blipFill>
        <p:spPr bwMode="auto">
          <a:xfrm>
            <a:off x="0" y="1"/>
            <a:ext cx="1579418" cy="1220460"/>
          </a:xfrm>
          <a:prstGeom prst="rect">
            <a:avLst/>
          </a:prstGeom>
          <a:noFill/>
        </p:spPr>
      </p:pic>
      <p:pic>
        <p:nvPicPr>
          <p:cNvPr id="11" name="Picture 2" descr="D:\My Documents\Rebranding\Brand Materials\Power Point\Power Point Master - V2\Power Point Master - V2 - A\Power Point Master - V2 - A - Master\V2 - A - Inner Page - Small.jpg"/>
          <p:cNvPicPr>
            <a:picLocks noChangeAspect="1" noChangeArrowheads="1"/>
          </p:cNvPicPr>
          <p:nvPr/>
        </p:nvPicPr>
        <p:blipFill rotWithShape="1">
          <a:blip r:embed="rId13" cstate="print"/>
          <a:srcRect l="70952" t="74286"/>
          <a:stretch/>
        </p:blipFill>
        <p:spPr bwMode="auto">
          <a:xfrm>
            <a:off x="8355390" y="4310742"/>
            <a:ext cx="3836610" cy="2547257"/>
          </a:xfrm>
          <a:prstGeom prst="rect">
            <a:avLst/>
          </a:prstGeom>
          <a:noFill/>
        </p:spPr>
      </p:pic>
      <p:cxnSp>
        <p:nvCxnSpPr>
          <p:cNvPr id="12" name="Straight Connector 11"/>
          <p:cNvCxnSpPr/>
          <p:nvPr/>
        </p:nvCxnSpPr>
        <p:spPr>
          <a:xfrm>
            <a:off x="178125" y="1310068"/>
            <a:ext cx="1191095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925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C:\Users\User\Desktop\PP Master - New\PP Master New - V2\Inner Page - V2.jpg"/>
          <p:cNvPicPr>
            <a:picLocks noChangeAspect="1" noChangeArrowheads="1"/>
          </p:cNvPicPr>
          <p:nvPr/>
        </p:nvPicPr>
        <p:blipFill>
          <a:blip r:embed="rId7" cstate="print"/>
          <a:srcRect/>
          <a:stretch>
            <a:fillRect/>
          </a:stretch>
        </p:blipFill>
        <p:spPr bwMode="auto">
          <a:xfrm>
            <a:off x="0" y="0"/>
            <a:ext cx="12192952" cy="6858000"/>
          </a:xfrm>
          <a:prstGeom prst="rect">
            <a:avLst/>
          </a:prstGeom>
          <a:noFill/>
        </p:spPr>
      </p:pic>
      <p:sp>
        <p:nvSpPr>
          <p:cNvPr id="2" name="Title Placeholder 1"/>
          <p:cNvSpPr>
            <a:spLocks noGrp="1"/>
          </p:cNvSpPr>
          <p:nvPr>
            <p:ph type="title"/>
          </p:nvPr>
        </p:nvSpPr>
        <p:spPr>
          <a:xfrm>
            <a:off x="1930400" y="152400"/>
            <a:ext cx="9652000" cy="10668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DINOT-Medium" pitchFamily="50" charset="0"/>
              </a:defRPr>
            </a:lvl1pPr>
          </a:lstStyle>
          <a:p>
            <a:fld id="{3181CA2E-5845-4BC2-8EF2-2B4EF7CA5DEE}" type="datetimeFigureOut">
              <a:rPr lang="en-US" smtClean="0"/>
              <a:pPr/>
              <a:t>8/24/2018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DINOT-Medium" pitchFamily="50"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DINOT-Medium" pitchFamily="50" charset="0"/>
              </a:defRPr>
            </a:lvl1pPr>
          </a:lstStyle>
          <a:p>
            <a:fld id="{4A6BFC28-D3F0-4556-858E-1AFC2ABECEB4}" type="slidenum">
              <a:rPr lang="en-US" smtClean="0"/>
              <a:pPr/>
              <a:t>‹#›</a:t>
            </a:fld>
            <a:endParaRPr lang="en-US"/>
          </a:p>
        </p:txBody>
      </p:sp>
    </p:spTree>
    <p:extLst>
      <p:ext uri="{BB962C8B-B14F-4D97-AF65-F5344CB8AC3E}">
        <p14:creationId xmlns:p14="http://schemas.microsoft.com/office/powerpoint/2010/main" val="22070347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lgn="r" defTabSz="914400" rtl="0" eaLnBrk="1" latinLnBrk="0" hangingPunct="1">
        <a:spcBef>
          <a:spcPct val="0"/>
        </a:spcBef>
        <a:buNone/>
        <a:defRPr lang="en-US" sz="3800" b="1" kern="1200" dirty="0" smtClean="0">
          <a:solidFill>
            <a:srgbClr val="005392"/>
          </a:solidFill>
          <a:latin typeface="DINOT-Medium" pitchFamily="50" charset="0"/>
          <a:ea typeface="+mj-ea"/>
          <a:cs typeface="+mj-cs"/>
        </a:defRPr>
      </a:lvl1pPr>
    </p:titleStyle>
    <p:bodyStyle>
      <a:lvl1pPr marL="342900" indent="-342900" algn="l" defTabSz="914400" rtl="0" eaLnBrk="1" latinLnBrk="0" hangingPunct="1">
        <a:spcBef>
          <a:spcPct val="20000"/>
        </a:spcBef>
        <a:buFont typeface="Arial" pitchFamily="34" charset="0"/>
        <a:buChar char="•"/>
        <a:defRPr lang="en-US" sz="3200" kern="1200" dirty="0" smtClean="0">
          <a:solidFill>
            <a:schemeClr val="tx1">
              <a:lumMod val="65000"/>
              <a:lumOff val="35000"/>
            </a:schemeClr>
          </a:solidFill>
          <a:latin typeface="DINOT-Medium"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DINOT-Medium"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DINOT-Medium"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DINOT-Medium"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DINOT-Medium"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745878" y="4063312"/>
            <a:ext cx="5196577" cy="1483245"/>
          </a:xfrm>
        </p:spPr>
        <p:txBody>
          <a:bodyPr>
            <a:normAutofit fontScale="90000"/>
          </a:bodyPr>
          <a:lstStyle/>
          <a:p>
            <a:pPr algn="l"/>
            <a:r>
              <a:rPr lang="en-US" sz="3800" b="1" dirty="0" smtClean="0">
                <a:solidFill>
                  <a:srgbClr val="21A0D9"/>
                </a:solidFill>
              </a:rPr>
              <a:t/>
            </a:r>
            <a:br>
              <a:rPr lang="en-US" sz="3800" b="1" dirty="0" smtClean="0">
                <a:solidFill>
                  <a:srgbClr val="21A0D9"/>
                </a:solidFill>
              </a:rPr>
            </a:br>
            <a:r>
              <a:rPr lang="en-US" sz="3800" b="1" dirty="0" smtClean="0">
                <a:solidFill>
                  <a:srgbClr val="21A0D9"/>
                </a:solidFill>
              </a:rPr>
              <a:t/>
            </a:r>
            <a:br>
              <a:rPr lang="en-US" sz="3800" b="1" dirty="0" smtClean="0">
                <a:solidFill>
                  <a:srgbClr val="21A0D9"/>
                </a:solidFill>
              </a:rPr>
            </a:br>
            <a:r>
              <a:rPr lang="en-US" sz="3800" b="1" dirty="0">
                <a:solidFill>
                  <a:srgbClr val="21A0D9"/>
                </a:solidFill>
              </a:rPr>
              <a:t/>
            </a:r>
            <a:br>
              <a:rPr lang="en-US" sz="3800" b="1" dirty="0">
                <a:solidFill>
                  <a:srgbClr val="21A0D9"/>
                </a:solidFill>
              </a:rPr>
            </a:br>
            <a:r>
              <a:rPr lang="en-US" sz="3800" b="1" dirty="0" smtClean="0">
                <a:solidFill>
                  <a:srgbClr val="21A0D9"/>
                </a:solidFill>
              </a:rPr>
              <a:t/>
            </a:r>
            <a:br>
              <a:rPr lang="en-US" sz="3800" b="1" dirty="0" smtClean="0">
                <a:solidFill>
                  <a:srgbClr val="21A0D9"/>
                </a:solidFill>
              </a:rPr>
            </a:br>
            <a:r>
              <a:rPr lang="en-US" sz="3800" b="1" dirty="0" smtClean="0">
                <a:solidFill>
                  <a:schemeClr val="accent1">
                    <a:lumMod val="50000"/>
                  </a:schemeClr>
                </a:solidFill>
                <a:effectLst>
                  <a:outerShdw blurRad="38100" dist="38100" dir="2700000" algn="tl">
                    <a:srgbClr val="000000">
                      <a:alpha val="43137"/>
                    </a:srgbClr>
                  </a:outerShdw>
                </a:effectLst>
                <a:latin typeface="+mn-lt"/>
              </a:rPr>
              <a:t>UNECE-IRU </a:t>
            </a:r>
            <a:r>
              <a:rPr lang="en-US" sz="3800" b="1" dirty="0">
                <a:solidFill>
                  <a:schemeClr val="accent1">
                    <a:lumMod val="50000"/>
                  </a:schemeClr>
                </a:solidFill>
                <a:effectLst>
                  <a:outerShdw blurRad="38100" dist="38100" dir="2700000" algn="tl">
                    <a:srgbClr val="000000">
                      <a:alpha val="43137"/>
                    </a:srgbClr>
                  </a:outerShdw>
                </a:effectLst>
                <a:latin typeface="+mn-lt"/>
              </a:rPr>
              <a:t/>
            </a:r>
            <a:br>
              <a:rPr lang="en-US" sz="3800" b="1" dirty="0">
                <a:solidFill>
                  <a:schemeClr val="accent1">
                    <a:lumMod val="50000"/>
                  </a:schemeClr>
                </a:solidFill>
                <a:effectLst>
                  <a:outerShdw blurRad="38100" dist="38100" dir="2700000" algn="tl">
                    <a:srgbClr val="000000">
                      <a:alpha val="43137"/>
                    </a:srgbClr>
                  </a:outerShdw>
                </a:effectLst>
                <a:latin typeface="+mn-lt"/>
              </a:rPr>
            </a:br>
            <a:r>
              <a:rPr lang="en-US" sz="3800" b="1" dirty="0">
                <a:solidFill>
                  <a:schemeClr val="accent1">
                    <a:lumMod val="50000"/>
                  </a:schemeClr>
                </a:solidFill>
                <a:effectLst>
                  <a:outerShdw blurRad="38100" dist="38100" dir="2700000" algn="tl">
                    <a:srgbClr val="000000">
                      <a:alpha val="43137"/>
                    </a:srgbClr>
                  </a:outerShdw>
                </a:effectLst>
                <a:latin typeface="+mn-lt"/>
              </a:rPr>
              <a:t>TIR computerization </a:t>
            </a:r>
            <a:r>
              <a:rPr lang="en-US" sz="3800" b="1" dirty="0" smtClean="0">
                <a:solidFill>
                  <a:schemeClr val="accent1">
                    <a:lumMod val="50000"/>
                  </a:schemeClr>
                </a:solidFill>
                <a:effectLst>
                  <a:outerShdw blurRad="38100" dist="38100" dir="2700000" algn="tl">
                    <a:srgbClr val="000000">
                      <a:alpha val="43137"/>
                    </a:srgbClr>
                  </a:outerShdw>
                </a:effectLst>
                <a:latin typeface="+mn-lt"/>
              </a:rPr>
              <a:t>Project</a:t>
            </a:r>
            <a:br>
              <a:rPr lang="en-US" sz="3800" b="1" dirty="0" smtClean="0">
                <a:solidFill>
                  <a:schemeClr val="accent1">
                    <a:lumMod val="50000"/>
                  </a:schemeClr>
                </a:solidFill>
                <a:effectLst>
                  <a:outerShdw blurRad="38100" dist="38100" dir="2700000" algn="tl">
                    <a:srgbClr val="000000">
                      <a:alpha val="43137"/>
                    </a:srgbClr>
                  </a:outerShdw>
                </a:effectLst>
                <a:latin typeface="+mn-lt"/>
              </a:rPr>
            </a:br>
            <a:r>
              <a:rPr lang="en-US" sz="3800" b="1" dirty="0" smtClean="0">
                <a:solidFill>
                  <a:schemeClr val="accent1">
                    <a:lumMod val="50000"/>
                  </a:schemeClr>
                </a:solidFill>
                <a:effectLst>
                  <a:outerShdw blurRad="38100" dist="38100" dir="2700000" algn="tl">
                    <a:srgbClr val="000000">
                      <a:alpha val="43137"/>
                    </a:srgbClr>
                  </a:outerShdw>
                </a:effectLst>
                <a:latin typeface="+mn-lt"/>
              </a:rPr>
              <a:t/>
            </a:r>
            <a:br>
              <a:rPr lang="en-US" sz="3800" b="1" dirty="0" smtClean="0">
                <a:solidFill>
                  <a:schemeClr val="accent1">
                    <a:lumMod val="50000"/>
                  </a:schemeClr>
                </a:solidFill>
                <a:effectLst>
                  <a:outerShdw blurRad="38100" dist="38100" dir="2700000" algn="tl">
                    <a:srgbClr val="000000">
                      <a:alpha val="43137"/>
                    </a:srgbClr>
                  </a:outerShdw>
                </a:effectLst>
                <a:latin typeface="+mn-lt"/>
              </a:rPr>
            </a:br>
            <a:r>
              <a:rPr lang="en-US" sz="3800" b="1" i="1" dirty="0" smtClean="0">
                <a:solidFill>
                  <a:schemeClr val="accent1">
                    <a:lumMod val="50000"/>
                  </a:schemeClr>
                </a:solidFill>
                <a:effectLst>
                  <a:outerShdw blurRad="38100" dist="38100" dir="2700000" algn="tl">
                    <a:srgbClr val="000000">
                      <a:alpha val="43137"/>
                    </a:srgbClr>
                  </a:outerShdw>
                </a:effectLst>
                <a:latin typeface="+mn-lt"/>
              </a:rPr>
              <a:t>Georgia's progress, Opportunities and Challenges</a:t>
            </a:r>
            <a:endParaRPr sz="3800" b="1" i="1" dirty="0" smtClean="0">
              <a:solidFill>
                <a:schemeClr val="accent1">
                  <a:lumMod val="50000"/>
                </a:schemeClr>
              </a:solidFill>
              <a:effectLst>
                <a:outerShdw blurRad="38100" dist="38100" dir="2700000" algn="tl">
                  <a:srgbClr val="000000">
                    <a:alpha val="43137"/>
                  </a:srgbClr>
                </a:outerShdw>
              </a:effectLst>
              <a:latin typeface="+mn-lt"/>
            </a:endParaRPr>
          </a:p>
        </p:txBody>
      </p:sp>
      <p:sp>
        <p:nvSpPr>
          <p:cNvPr id="10" name="Title 1"/>
          <p:cNvSpPr txBox="1">
            <a:spLocks/>
          </p:cNvSpPr>
          <p:nvPr/>
        </p:nvSpPr>
        <p:spPr>
          <a:xfrm>
            <a:off x="5813854" y="6276109"/>
            <a:ext cx="939114" cy="58189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smtClean="0">
                <a:solidFill>
                  <a:schemeClr val="bg1"/>
                </a:solidFill>
              </a:rPr>
              <a:t>2016</a:t>
            </a:r>
            <a:endParaRPr lang="ka-GE" sz="1500" b="1" dirty="0" smtClean="0">
              <a:solidFill>
                <a:srgbClr val="21A0D9"/>
              </a:solidFill>
            </a:endParaRPr>
          </a:p>
        </p:txBody>
      </p:sp>
      <p:sp>
        <p:nvSpPr>
          <p:cNvPr id="3" name="TextBox 2"/>
          <p:cNvSpPr txBox="1"/>
          <p:nvPr/>
        </p:nvSpPr>
        <p:spPr>
          <a:xfrm>
            <a:off x="5363570" y="6276109"/>
            <a:ext cx="1719618" cy="400110"/>
          </a:xfrm>
          <a:prstGeom prst="rect">
            <a:avLst/>
          </a:prstGeom>
          <a:noFill/>
        </p:spPr>
        <p:txBody>
          <a:bodyPr wrap="square" rtlCol="0">
            <a:spAutoFit/>
          </a:bodyPr>
          <a:lstStyle/>
          <a:p>
            <a:pPr algn="ctr"/>
            <a:r>
              <a:rPr lang="en-US" sz="2000" b="1" dirty="0" smtClean="0">
                <a:solidFill>
                  <a:srgbClr val="00B050"/>
                </a:solidFill>
              </a:rPr>
              <a:t>2017</a:t>
            </a:r>
            <a:endParaRPr lang="en-US" sz="2000" b="1" dirty="0">
              <a:solidFill>
                <a:srgbClr val="00B050"/>
              </a:solidFill>
            </a:endParaRPr>
          </a:p>
        </p:txBody>
      </p:sp>
      <p:sp>
        <p:nvSpPr>
          <p:cNvPr id="2" name="Rectangle 1"/>
          <p:cNvSpPr/>
          <p:nvPr/>
        </p:nvSpPr>
        <p:spPr>
          <a:xfrm>
            <a:off x="7251510" y="2014014"/>
            <a:ext cx="4185314" cy="646331"/>
          </a:xfrm>
          <a:prstGeom prst="rect">
            <a:avLst/>
          </a:prstGeom>
        </p:spPr>
        <p:txBody>
          <a:bodyPr wrap="square">
            <a:spAutoFit/>
          </a:bodyPr>
          <a:lstStyle/>
          <a:p>
            <a:r>
              <a:rPr lang="en-US" b="1" i="1" dirty="0"/>
              <a:t>Tax and Customs Administration</a:t>
            </a:r>
          </a:p>
          <a:p>
            <a:r>
              <a:rPr lang="en-US" b="1" i="1" dirty="0"/>
              <a:t>SPS Border Control Agency of Georgia</a:t>
            </a:r>
          </a:p>
        </p:txBody>
      </p:sp>
    </p:spTree>
    <p:extLst>
      <p:ext uri="{BB962C8B-B14F-4D97-AF65-F5344CB8AC3E}">
        <p14:creationId xmlns:p14="http://schemas.microsoft.com/office/powerpoint/2010/main" val="375922665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Progress </a:t>
            </a:r>
            <a:endParaRPr lang="en-US"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231648" y="1304544"/>
            <a:ext cx="11122153" cy="4872419"/>
          </a:xfrm>
        </p:spPr>
        <p:txBody>
          <a:bodyPr>
            <a:normAutofit fontScale="85000" lnSpcReduction="20000"/>
          </a:bodyPr>
          <a:lstStyle/>
          <a:p>
            <a:pPr marL="0" indent="0">
              <a:buNone/>
            </a:pPr>
            <a:endParaRPr lang="en-US" dirty="0">
              <a:solidFill>
                <a:schemeClr val="tx2"/>
              </a:solidFill>
              <a:latin typeface="Times New Roman" panose="02020603050405020304" pitchFamily="18" charset="0"/>
              <a:cs typeface="Times New Roman" panose="02020603050405020304" pitchFamily="18" charset="0"/>
            </a:endParaRPr>
          </a:p>
          <a:p>
            <a:r>
              <a:rPr lang="en-US" sz="2400" dirty="0" smtClean="0">
                <a:solidFill>
                  <a:srgbClr val="0070C0"/>
                </a:solidFill>
                <a:latin typeface="Times New Roman" panose="02020603050405020304" pitchFamily="18" charset="0"/>
                <a:cs typeface="Times New Roman" panose="02020603050405020304" pitchFamily="18" charset="0"/>
              </a:rPr>
              <a:t>May 2017 during TIR digitalization workshop the initiative on </a:t>
            </a:r>
            <a:r>
              <a:rPr lang="en-US" sz="2400" dirty="0" err="1" smtClean="0">
                <a:solidFill>
                  <a:srgbClr val="0070C0"/>
                </a:solidFill>
                <a:latin typeface="Times New Roman" panose="02020603050405020304" pitchFamily="18" charset="0"/>
                <a:cs typeface="Times New Roman" panose="02020603050405020304" pitchFamily="18" charset="0"/>
              </a:rPr>
              <a:t>eTIR</a:t>
            </a:r>
            <a:r>
              <a:rPr lang="en-US" sz="2400" dirty="0" smtClean="0">
                <a:solidFill>
                  <a:srgbClr val="0070C0"/>
                </a:solidFill>
                <a:latin typeface="Times New Roman" panose="02020603050405020304" pitchFamily="18" charset="0"/>
                <a:cs typeface="Times New Roman" panose="02020603050405020304" pitchFamily="18" charset="0"/>
              </a:rPr>
              <a:t> multimodal corridor has been proposed by Georgian customs</a:t>
            </a:r>
          </a:p>
          <a:p>
            <a:pPr marL="0" indent="0">
              <a:buNone/>
            </a:pPr>
            <a:endParaRPr lang="en-US" sz="2400" dirty="0" smtClean="0">
              <a:solidFill>
                <a:srgbClr val="0070C0"/>
              </a:solidFill>
              <a:latin typeface="Times New Roman" panose="02020603050405020304" pitchFamily="18" charset="0"/>
              <a:cs typeface="Times New Roman" panose="02020603050405020304" pitchFamily="18" charset="0"/>
            </a:endParaRPr>
          </a:p>
          <a:p>
            <a:r>
              <a:rPr lang="en-US" sz="2400" dirty="0" smtClean="0">
                <a:solidFill>
                  <a:srgbClr val="0070C0"/>
                </a:solidFill>
                <a:latin typeface="Times New Roman" panose="02020603050405020304" pitchFamily="18" charset="0"/>
                <a:cs typeface="Times New Roman" panose="02020603050405020304" pitchFamily="18" charset="0"/>
              </a:rPr>
              <a:t> June 2017, in the framework of the WCO IT conference Director General of GRS  has officially confirmed its readiness to participate in the project.</a:t>
            </a:r>
          </a:p>
          <a:p>
            <a:endParaRPr lang="en-US" sz="2400" dirty="0" smtClean="0">
              <a:solidFill>
                <a:srgbClr val="0070C0"/>
              </a:solidFill>
              <a:latin typeface="Times New Roman" panose="02020603050405020304" pitchFamily="18" charset="0"/>
              <a:cs typeface="Times New Roman" panose="02020603050405020304" pitchFamily="18" charset="0"/>
            </a:endParaRPr>
          </a:p>
          <a:p>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M</a:t>
            </a:r>
            <a:r>
              <a:rPr lang="en-US" sz="2400" dirty="0" smtClean="0">
                <a:solidFill>
                  <a:srgbClr val="0070C0"/>
                </a:solidFill>
                <a:latin typeface="Times New Roman" panose="02020603050405020304" pitchFamily="18" charset="0"/>
                <a:cs typeface="Times New Roman" panose="02020603050405020304" pitchFamily="18" charset="0"/>
              </a:rPr>
              <a:t>arch 2018, triple </a:t>
            </a:r>
            <a:r>
              <a:rPr lang="en-US" sz="2400" dirty="0" err="1" smtClean="0">
                <a:solidFill>
                  <a:srgbClr val="0070C0"/>
                </a:solidFill>
                <a:latin typeface="Times New Roman" panose="02020603050405020304" pitchFamily="18" charset="0"/>
                <a:cs typeface="Times New Roman" panose="02020603050405020304" pitchFamily="18" charset="0"/>
              </a:rPr>
              <a:t>MoU</a:t>
            </a:r>
            <a:r>
              <a:rPr lang="en-US" sz="2400" dirty="0" smtClean="0">
                <a:solidFill>
                  <a:srgbClr val="0070C0"/>
                </a:solidFill>
                <a:latin typeface="Times New Roman" panose="02020603050405020304" pitchFamily="18" charset="0"/>
                <a:cs typeface="Times New Roman" panose="02020603050405020304" pitchFamily="18" charset="0"/>
              </a:rPr>
              <a:t> between GRS, IRU and GIRCA (National Association) has been signed, </a:t>
            </a:r>
            <a:r>
              <a:rPr lang="en-US" sz="2400" dirty="0" smtClean="0">
                <a:solidFill>
                  <a:srgbClr val="0070C0"/>
                </a:solidFill>
                <a:latin typeface="Times New Roman" panose="02020603050405020304" pitchFamily="18" charset="0"/>
                <a:cs typeface="Times New Roman" panose="02020603050405020304" pitchFamily="18" charset="0"/>
              </a:rPr>
              <a:t>serving as legal bases for participation in the project, followed </a:t>
            </a:r>
            <a:r>
              <a:rPr lang="en-US" sz="2400" dirty="0" smtClean="0">
                <a:solidFill>
                  <a:srgbClr val="0070C0"/>
                </a:solidFill>
                <a:latin typeface="Times New Roman" panose="02020603050405020304" pitchFamily="18" charset="0"/>
                <a:cs typeface="Times New Roman" panose="02020603050405020304" pitchFamily="18" charset="0"/>
              </a:rPr>
              <a:t>by </a:t>
            </a:r>
          </a:p>
          <a:p>
            <a:pPr marL="0" indent="0">
              <a:buNone/>
            </a:pPr>
            <a:endParaRPr lang="en-US" sz="2400" dirty="0" smtClean="0">
              <a:solidFill>
                <a:srgbClr val="0070C0"/>
              </a:solidFill>
              <a:latin typeface="Times New Roman" panose="02020603050405020304" pitchFamily="18" charset="0"/>
              <a:cs typeface="Times New Roman" panose="02020603050405020304" pitchFamily="18" charset="0"/>
            </a:endParaRPr>
          </a:p>
          <a:p>
            <a:r>
              <a:rPr lang="en-US" sz="2400" dirty="0" smtClean="0">
                <a:solidFill>
                  <a:srgbClr val="0070C0"/>
                </a:solidFill>
                <a:latin typeface="Times New Roman" panose="02020603050405020304" pitchFamily="18" charset="0"/>
                <a:cs typeface="Times New Roman" panose="02020603050405020304" pitchFamily="18" charset="0"/>
              </a:rPr>
              <a:t>May 2018 Main Principals of the TIR digitalization project signed by GRS, focal point appointed </a:t>
            </a:r>
            <a:endParaRPr lang="en-US" sz="2400" dirty="0" smtClean="0">
              <a:solidFill>
                <a:srgbClr val="0070C0"/>
              </a:solidFill>
              <a:latin typeface="Times New Roman" panose="02020603050405020304" pitchFamily="18" charset="0"/>
              <a:cs typeface="Times New Roman" panose="02020603050405020304" pitchFamily="18" charset="0"/>
            </a:endParaRP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dirty="0" smtClean="0">
                <a:solidFill>
                  <a:srgbClr val="0070C0"/>
                </a:solidFill>
                <a:latin typeface="Times New Roman" panose="02020603050405020304" pitchFamily="18" charset="0"/>
                <a:cs typeface="Times New Roman" panose="02020603050405020304" pitchFamily="18" charset="0"/>
              </a:rPr>
              <a:t>Amendment to </a:t>
            </a:r>
            <a:r>
              <a:rPr lang="en-US" sz="2400" dirty="0">
                <a:solidFill>
                  <a:srgbClr val="0070C0"/>
                </a:solidFill>
                <a:latin typeface="Times New Roman" panose="02020603050405020304" pitchFamily="18" charset="0"/>
                <a:cs typeface="Times New Roman" panose="02020603050405020304" pitchFamily="18" charset="0"/>
              </a:rPr>
              <a:t>the Order “On Approval Instruction for Movement and Clearance of Goods on the Customs Territory of </a:t>
            </a:r>
            <a:r>
              <a:rPr lang="en-US" sz="2400" dirty="0" smtClean="0">
                <a:solidFill>
                  <a:srgbClr val="0070C0"/>
                </a:solidFill>
                <a:latin typeface="Times New Roman" panose="02020603050405020304" pitchFamily="18" charset="0"/>
                <a:cs typeface="Times New Roman" panose="02020603050405020304" pitchFamily="18" charset="0"/>
              </a:rPr>
              <a:t>Georgia” will ensure that </a:t>
            </a:r>
            <a:r>
              <a:rPr lang="en-US" sz="24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electronic </a:t>
            </a:r>
            <a:r>
              <a:rPr lang="en-US" sz="2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messages/information fully replace the paper TIR Carnet </a:t>
            </a:r>
            <a:endParaRPr lang="en-US" sz="2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026104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flag-ukraine.png"/>
          <p:cNvPicPr>
            <a:picLocks noChangeAspect="1"/>
          </p:cNvPicPr>
          <p:nvPr/>
        </p:nvPicPr>
        <p:blipFill>
          <a:blip r:embed="rId3" cstate="print"/>
          <a:srcRect/>
          <a:stretch>
            <a:fillRect/>
          </a:stretch>
        </p:blipFill>
        <p:spPr bwMode="auto">
          <a:xfrm>
            <a:off x="1714500" y="1724025"/>
            <a:ext cx="1028700" cy="638175"/>
          </a:xfrm>
          <a:prstGeom prst="roundRect">
            <a:avLst>
              <a:gd name="adj" fmla="val 8594"/>
            </a:avLst>
          </a:prstGeom>
          <a:solidFill>
            <a:srgbClr val="FFFFFF">
              <a:shade val="85000"/>
            </a:srgbClr>
          </a:solidFill>
          <a:ln>
            <a:noFill/>
          </a:ln>
          <a:effec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4500" y="5024721"/>
            <a:ext cx="1028700" cy="1132114"/>
          </a:xfrm>
          <a:prstGeom prst="rect">
            <a:avLst/>
          </a:prstGeom>
        </p:spPr>
      </p:pic>
      <p:sp>
        <p:nvSpPr>
          <p:cNvPr id="22" name="Title 1"/>
          <p:cNvSpPr txBox="1">
            <a:spLocks/>
          </p:cNvSpPr>
          <p:nvPr/>
        </p:nvSpPr>
        <p:spPr>
          <a:xfrm>
            <a:off x="2441410" y="152400"/>
            <a:ext cx="7848600" cy="1005840"/>
          </a:xfrm>
          <a:prstGeom prst="rect">
            <a:avLst/>
          </a:prstGeom>
        </p:spPr>
        <p:txBody>
          <a:bodyPr vert="horz" lIns="91440" tIns="45720" rIns="91440" bIns="45720" rtlCol="0" anchor="ctr">
            <a:noAutofit/>
          </a:bodyPr>
          <a:lstStyle>
            <a:lvl1pPr algn="r" defTabSz="914400" rtl="0" eaLnBrk="1" latinLnBrk="0" hangingPunct="1">
              <a:spcBef>
                <a:spcPct val="0"/>
              </a:spcBef>
              <a:buNone/>
              <a:defRPr lang="en-US" sz="3800" b="1" kern="1200" dirty="0" smtClean="0">
                <a:solidFill>
                  <a:srgbClr val="005392"/>
                </a:solidFill>
                <a:latin typeface="DINOT-Medium" pitchFamily="50" charset="0"/>
                <a:ea typeface="+mj-ea"/>
                <a:cs typeface="+mj-cs"/>
              </a:defRPr>
            </a:lvl1pPr>
          </a:lstStyle>
          <a:p>
            <a:pPr algn="ctr"/>
            <a:r>
              <a:rPr lang="en-US" altLang="en-US" sz="1800" dirty="0" smtClean="0">
                <a:solidFill>
                  <a:srgbClr val="0070C0"/>
                </a:solidFill>
                <a:latin typeface="Sylfaen" panose="010A0502050306030303" pitchFamily="18" charset="0"/>
                <a:cs typeface="Times New Roman" pitchFamily="18" charset="0"/>
              </a:rPr>
              <a:t>INTERNATIONAL </a:t>
            </a:r>
            <a:r>
              <a:rPr lang="en-US" altLang="en-US" sz="1800" dirty="0">
                <a:solidFill>
                  <a:srgbClr val="0070C0"/>
                </a:solidFill>
                <a:latin typeface="Sylfaen" panose="010A0502050306030303" pitchFamily="18" charset="0"/>
                <a:cs typeface="Times New Roman" pitchFamily="18" charset="0"/>
              </a:rPr>
              <a:t>COOPERATION </a:t>
            </a:r>
            <a:r>
              <a:rPr lang="en-US" altLang="en-US" sz="1800" dirty="0" smtClean="0">
                <a:solidFill>
                  <a:srgbClr val="0070C0"/>
                </a:solidFill>
                <a:latin typeface="Sylfaen" panose="010A0502050306030303" pitchFamily="18" charset="0"/>
                <a:cs typeface="Times New Roman" pitchFamily="18" charset="0"/>
              </a:rPr>
              <a:t>AND   INFORMATION EXCHANGE</a:t>
            </a:r>
          </a:p>
          <a:p>
            <a:pPr algn="ctr"/>
            <a:r>
              <a:rPr lang="en-US" altLang="en-US" sz="1800" b="0" dirty="0" smtClean="0">
                <a:solidFill>
                  <a:srgbClr val="0070C0"/>
                </a:solidFill>
                <a:latin typeface="Sylfaen" panose="010A0502050306030303" pitchFamily="18" charset="0"/>
                <a:cs typeface="Times New Roman" pitchFamily="18" charset="0"/>
              </a:rPr>
              <a:t>Legal bases  </a:t>
            </a:r>
            <a:endParaRPr lang="en-US" altLang="en-US" sz="1800" b="0" dirty="0">
              <a:solidFill>
                <a:srgbClr val="0070C0"/>
              </a:solidFill>
              <a:latin typeface="Sylfaen" panose="010A0502050306030303" pitchFamily="18" charset="0"/>
              <a:cs typeface="Times New Roman" pitchFamily="18" charset="0"/>
            </a:endParaRPr>
          </a:p>
        </p:txBody>
      </p:sp>
      <p:sp>
        <p:nvSpPr>
          <p:cNvPr id="24" name="TextBox 23"/>
          <p:cNvSpPr txBox="1"/>
          <p:nvPr/>
        </p:nvSpPr>
        <p:spPr>
          <a:xfrm>
            <a:off x="2892590" y="1725162"/>
            <a:ext cx="7318210" cy="1077218"/>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latin typeface="Sylfaen" panose="010A0502050306030303" pitchFamily="18" charset="0"/>
              </a:rPr>
              <a:t>Protocol between the Customs authorities of Georgia and Ukraine on </a:t>
            </a:r>
            <a:r>
              <a:rPr lang="en-US" sz="1600" dirty="0" smtClean="0">
                <a:latin typeface="Sylfaen" panose="010A0502050306030303" pitchFamily="18" charset="0"/>
              </a:rPr>
              <a:t>exchange </a:t>
            </a:r>
            <a:r>
              <a:rPr lang="en-US" sz="1600" dirty="0">
                <a:latin typeface="Sylfaen" panose="010A0502050306030303" pitchFamily="18" charset="0"/>
              </a:rPr>
              <a:t>of information of goods and transport means crossing the borders of Georgia and Ukraine</a:t>
            </a:r>
          </a:p>
          <a:p>
            <a:pPr lvl="0"/>
            <a:endParaRPr lang="en-US" sz="1600" dirty="0">
              <a:latin typeface="Sylfaen" panose="010A0502050306030303" pitchFamily="18" charset="0"/>
            </a:endParaRPr>
          </a:p>
        </p:txBody>
      </p:sp>
      <p:sp>
        <p:nvSpPr>
          <p:cNvPr id="26" name="TextBox 25"/>
          <p:cNvSpPr txBox="1"/>
          <p:nvPr/>
        </p:nvSpPr>
        <p:spPr>
          <a:xfrm>
            <a:off x="2892590" y="5052614"/>
            <a:ext cx="7597940" cy="584775"/>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latin typeface="Sylfaen" panose="010A0502050306030303" pitchFamily="18" charset="0"/>
              </a:rPr>
              <a:t>GUAM Initiative on Advance Exchange of Customs Information </a:t>
            </a:r>
            <a:endParaRPr lang="en-US" sz="1600" dirty="0" smtClean="0">
              <a:latin typeface="Sylfaen" panose="010A0502050306030303" pitchFamily="18" charset="0"/>
            </a:endParaRPr>
          </a:p>
          <a:p>
            <a:r>
              <a:rPr lang="en-US" sz="1600" dirty="0" smtClean="0">
                <a:latin typeface="Sylfaen" panose="010A0502050306030303" pitchFamily="18" charset="0"/>
              </a:rPr>
              <a:t>(Georgia, Ukraine, Azerbaijan, Moldova)</a:t>
            </a:r>
            <a:endParaRPr lang="en-US" sz="1600" dirty="0">
              <a:latin typeface="Sylfaen" panose="010A0502050306030303" pitchFamily="18" charset="0"/>
            </a:endParaRPr>
          </a:p>
        </p:txBody>
      </p:sp>
      <p:sp>
        <p:nvSpPr>
          <p:cNvPr id="3" name="Title 2"/>
          <p:cNvSpPr>
            <a:spLocks noGrp="1"/>
          </p:cNvSpPr>
          <p:nvPr>
            <p:ph type="title"/>
          </p:nvPr>
        </p:nvSpPr>
        <p:spPr>
          <a:xfrm>
            <a:off x="838200" y="1403647"/>
            <a:ext cx="10515600" cy="1325563"/>
          </a:xfrm>
        </p:spPr>
        <p:txBody>
          <a:bodyPr>
            <a:normAutofit fontScale="90000"/>
          </a:bodyPr>
          <a:lstStyle/>
          <a:p>
            <a:r>
              <a:rPr lang="en-US" dirty="0" smtClean="0"/>
              <a:t/>
            </a:r>
            <a:br>
              <a:rPr lang="en-US" dirty="0" smtClean="0"/>
            </a:br>
            <a:r>
              <a:rPr lang="en-US" dirty="0"/>
              <a:t> </a:t>
            </a:r>
            <a:r>
              <a:rPr lang="en-US" dirty="0" smtClean="0"/>
              <a:t>                            </a:t>
            </a:r>
            <a:br>
              <a:rPr lang="en-US" dirty="0" smtClean="0"/>
            </a:br>
            <a:endParaRPr lang="en-US" dirty="0"/>
          </a:p>
        </p:txBody>
      </p:sp>
      <p:pic>
        <p:nvPicPr>
          <p:cNvPr id="5" name="Content Placeholder 4"/>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714500" y="4063455"/>
            <a:ext cx="1028700" cy="613320"/>
          </a:xfrm>
        </p:spPr>
      </p:pic>
      <p:sp>
        <p:nvSpPr>
          <p:cNvPr id="2" name="Rectangle 1"/>
          <p:cNvSpPr/>
          <p:nvPr/>
        </p:nvSpPr>
        <p:spPr>
          <a:xfrm>
            <a:off x="2892590" y="4048566"/>
            <a:ext cx="7597940" cy="830997"/>
          </a:xfrm>
          <a:prstGeom prst="rect">
            <a:avLst/>
          </a:prstGeom>
        </p:spPr>
        <p:txBody>
          <a:bodyPr wrap="square">
            <a:spAutoFit/>
          </a:bodyPr>
          <a:lstStyle/>
          <a:p>
            <a:pPr marL="285750" indent="-285750">
              <a:buFont typeface="Wingdings" panose="05000000000000000000" pitchFamily="2" charset="2"/>
              <a:buChar char="Ø"/>
            </a:pPr>
            <a:r>
              <a:rPr lang="en-US" sz="1600" dirty="0">
                <a:latin typeface="Sylfaen" panose="010A0502050306030303" pitchFamily="18" charset="0"/>
              </a:rPr>
              <a:t>Agreement between </a:t>
            </a:r>
            <a:r>
              <a:rPr lang="en-US" sz="1600" dirty="0" smtClean="0">
                <a:latin typeface="Sylfaen" panose="010A0502050306030303" pitchFamily="18" charset="0"/>
              </a:rPr>
              <a:t>Ministries </a:t>
            </a:r>
            <a:r>
              <a:rPr lang="en-US" sz="1600" dirty="0">
                <a:latin typeface="Sylfaen" panose="010A0502050306030303" pitchFamily="18" charset="0"/>
              </a:rPr>
              <a:t>of Finance of </a:t>
            </a:r>
            <a:r>
              <a:rPr lang="en-US" sz="1600" dirty="0" smtClean="0">
                <a:latin typeface="Sylfaen" panose="010A0502050306030303" pitchFamily="18" charset="0"/>
              </a:rPr>
              <a:t>Georgia </a:t>
            </a:r>
            <a:r>
              <a:rPr lang="en-US" sz="1600" dirty="0">
                <a:latin typeface="Sylfaen" panose="010A0502050306030303" pitchFamily="18" charset="0"/>
              </a:rPr>
              <a:t>and </a:t>
            </a:r>
            <a:r>
              <a:rPr lang="en-US" sz="1600" dirty="0" smtClean="0">
                <a:latin typeface="Sylfaen" panose="010A0502050306030303" pitchFamily="18" charset="0"/>
              </a:rPr>
              <a:t>Kazakhstan  to organize the exchange of preliminary data about transportation and goods transfer between  two countries;    </a:t>
            </a:r>
            <a:endParaRPr lang="en-US" sz="1600" dirty="0">
              <a:latin typeface="Sylfaen" panose="010A0502050306030303" pitchFamily="18" charset="0"/>
            </a:endParaRPr>
          </a:p>
        </p:txBody>
      </p:sp>
      <p:sp>
        <p:nvSpPr>
          <p:cNvPr id="13" name="TextBox 12"/>
          <p:cNvSpPr txBox="1"/>
          <p:nvPr/>
        </p:nvSpPr>
        <p:spPr>
          <a:xfrm>
            <a:off x="2892590" y="2729210"/>
            <a:ext cx="7318210" cy="584775"/>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latin typeface="Sylfaen" panose="010A0502050306030303" pitchFamily="18" charset="0"/>
              </a:rPr>
              <a:t>Agreement between Governments of Georgia and Republic of Azerbaijan on administrative assistance in customs matters </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9116" y="2802380"/>
            <a:ext cx="1032032" cy="744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311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5878"/>
          </a:xfrm>
        </p:spPr>
        <p:txBody>
          <a:bodyPr vert="horz" lIns="91440" tIns="45720" rIns="91440" bIns="45720" rtlCol="0" anchor="ctr">
            <a:normAutofit fontScale="90000"/>
          </a:bodyPr>
          <a:lstStyle/>
          <a:p>
            <a:pPr algn="r"/>
            <a:r>
              <a:rPr lang="en-US" sz="2800" b="1" dirty="0" smtClean="0">
                <a:solidFill>
                  <a:srgbClr val="0070C0"/>
                </a:solidFill>
                <a:latin typeface="Sylfaen" panose="010A0502050306030303" pitchFamily="18" charset="0"/>
                <a:cs typeface="Times New Roman" pitchFamily="18" charset="0"/>
              </a:rPr>
              <a:t>TIR statistics  for the corridor countries (2017)</a:t>
            </a:r>
            <a:br>
              <a:rPr lang="en-US" sz="2800" b="1" dirty="0" smtClean="0">
                <a:solidFill>
                  <a:srgbClr val="0070C0"/>
                </a:solidFill>
                <a:latin typeface="Sylfaen" panose="010A0502050306030303" pitchFamily="18" charset="0"/>
                <a:cs typeface="Times New Roman" pitchFamily="18" charset="0"/>
              </a:rPr>
            </a:br>
            <a:r>
              <a:rPr lang="en-US" sz="2800" b="1" dirty="0" smtClean="0">
                <a:solidFill>
                  <a:srgbClr val="0070C0"/>
                </a:solidFill>
                <a:latin typeface="Sylfaen" panose="010A0502050306030303" pitchFamily="18" charset="0"/>
                <a:cs typeface="Times New Roman" pitchFamily="18" charset="0"/>
              </a:rPr>
              <a:t>including customs offices of departure, </a:t>
            </a:r>
            <a:r>
              <a:rPr lang="en-US" sz="2800" b="1" dirty="0" err="1" smtClean="0">
                <a:solidFill>
                  <a:srgbClr val="0070C0"/>
                </a:solidFill>
                <a:latin typeface="Sylfaen" panose="010A0502050306030303" pitchFamily="18" charset="0"/>
                <a:cs typeface="Times New Roman" pitchFamily="18" charset="0"/>
              </a:rPr>
              <a:t>en</a:t>
            </a:r>
            <a:r>
              <a:rPr lang="en-US" sz="2800" b="1" dirty="0" smtClean="0">
                <a:solidFill>
                  <a:srgbClr val="0070C0"/>
                </a:solidFill>
                <a:latin typeface="Sylfaen" panose="010A0502050306030303" pitchFamily="18" charset="0"/>
                <a:cs typeface="Times New Roman" pitchFamily="18" charset="0"/>
              </a:rPr>
              <a:t>-route and destination </a:t>
            </a:r>
            <a:br>
              <a:rPr lang="en-US" sz="2800" b="1" dirty="0" smtClean="0">
                <a:solidFill>
                  <a:srgbClr val="0070C0"/>
                </a:solidFill>
                <a:latin typeface="Sylfaen" panose="010A0502050306030303" pitchFamily="18" charset="0"/>
                <a:cs typeface="Times New Roman" pitchFamily="18" charset="0"/>
              </a:rPr>
            </a:br>
            <a:endParaRPr lang="en-US" sz="2800" b="1" dirty="0">
              <a:solidFill>
                <a:srgbClr val="0070C0"/>
              </a:solidFill>
              <a:latin typeface="Sylfaen" panose="010A0502050306030303" pitchFamily="18" charset="0"/>
              <a:cs typeface="Times New Roman" pitchFamily="18" charset="0"/>
            </a:endParaRPr>
          </a:p>
        </p:txBody>
      </p:sp>
      <p:graphicFrame>
        <p:nvGraphicFramePr>
          <p:cNvPr id="6" name="Chart 5"/>
          <p:cNvGraphicFramePr/>
          <p:nvPr>
            <p:extLst>
              <p:ext uri="{D42A27DB-BD31-4B8C-83A1-F6EECF244321}">
                <p14:modId xmlns:p14="http://schemas.microsoft.com/office/powerpoint/2010/main" val="2364930101"/>
              </p:ext>
            </p:extLst>
          </p:nvPr>
        </p:nvGraphicFramePr>
        <p:xfrm>
          <a:off x="838200" y="1528704"/>
          <a:ext cx="5063321" cy="429654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426464" y="5842337"/>
            <a:ext cx="5315711" cy="707886"/>
          </a:xfrm>
          <a:prstGeom prst="rect">
            <a:avLst/>
          </a:prstGeom>
          <a:noFill/>
        </p:spPr>
        <p:txBody>
          <a:bodyPr wrap="square" rtlCol="0">
            <a:spAutoFit/>
          </a:bodyPr>
          <a:lstStyle/>
          <a:p>
            <a:r>
              <a:rPr lang="en-US" sz="2000" b="1" dirty="0" smtClean="0">
                <a:latin typeface="Sylfaen" panose="010A0502050306030303" pitchFamily="18" charset="0"/>
              </a:rPr>
              <a:t>Total :15 577</a:t>
            </a:r>
            <a:endParaRPr lang="en-US" sz="2000" b="1" dirty="0">
              <a:latin typeface="Sylfaen" panose="010A0502050306030303" pitchFamily="18" charset="0"/>
            </a:endParaRPr>
          </a:p>
          <a:p>
            <a:r>
              <a:rPr lang="en-US" sz="2000" b="1" dirty="0" smtClean="0">
                <a:solidFill>
                  <a:srgbClr val="FF0000"/>
                </a:solidFill>
                <a:latin typeface="Sylfaen" panose="010A0502050306030303" pitchFamily="18" charset="0"/>
              </a:rPr>
              <a:t>31% of all TIR operations  in Georgia</a:t>
            </a:r>
            <a:endParaRPr lang="en-US" sz="2000" b="1" dirty="0">
              <a:solidFill>
                <a:srgbClr val="FF0000"/>
              </a:solidFill>
              <a:latin typeface="Sylfaen" panose="010A0502050306030303" pitchFamily="18" charset="0"/>
            </a:endParaRPr>
          </a:p>
        </p:txBody>
      </p:sp>
      <p:graphicFrame>
        <p:nvGraphicFramePr>
          <p:cNvPr id="5" name="Chart 4"/>
          <p:cNvGraphicFramePr/>
          <p:nvPr>
            <p:extLst>
              <p:ext uri="{D42A27DB-BD31-4B8C-83A1-F6EECF244321}">
                <p14:modId xmlns:p14="http://schemas.microsoft.com/office/powerpoint/2010/main" val="244346204"/>
              </p:ext>
            </p:extLst>
          </p:nvPr>
        </p:nvGraphicFramePr>
        <p:xfrm>
          <a:off x="6132575" y="1836639"/>
          <a:ext cx="4487057" cy="40056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2345859272"/>
              </p:ext>
            </p:extLst>
          </p:nvPr>
        </p:nvGraphicFramePr>
        <p:xfrm>
          <a:off x="426720" y="1341120"/>
          <a:ext cx="11094720" cy="42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629797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2055814"/>
            <a:ext cx="12192000" cy="4537075"/>
          </a:xfrm>
          <a:prstGeom prst="rect">
            <a:avLst/>
          </a:prstGeom>
          <a:noFill/>
          <a:ln w="9525">
            <a:noFill/>
            <a:miter lim="800000"/>
            <a:headEnd/>
            <a:tailEnd/>
          </a:ln>
          <a:effectLst/>
        </p:spPr>
        <p:txBody>
          <a:bodyPr/>
          <a:lstStyle/>
          <a:p>
            <a:pPr fontAlgn="auto">
              <a:spcBef>
                <a:spcPct val="20000"/>
              </a:spcBef>
              <a:spcAft>
                <a:spcPts val="0"/>
              </a:spcAft>
              <a:buClr>
                <a:schemeClr val="hlink"/>
              </a:buClr>
              <a:buSzPct val="65000"/>
              <a:buFont typeface="Wingdings" pitchFamily="2" charset="2"/>
              <a:buNone/>
              <a:defRPr/>
            </a:pPr>
            <a:endParaRPr lang="en-US" sz="800" b="1" dirty="0">
              <a:effectLst>
                <a:outerShdw blurRad="38100" dist="38100" dir="2700000" algn="tl">
                  <a:srgbClr val="000000"/>
                </a:outerShdw>
              </a:effectLst>
              <a:latin typeface="Times New Roman" pitchFamily="18" charset="0"/>
              <a:cs typeface="Times New Roman" pitchFamily="18" charset="0"/>
            </a:endParaRPr>
          </a:p>
        </p:txBody>
      </p:sp>
      <p:sp>
        <p:nvSpPr>
          <p:cNvPr id="5" name="Rectangle 6"/>
          <p:cNvSpPr>
            <a:spLocks noChangeArrowheads="1"/>
          </p:cNvSpPr>
          <p:nvPr/>
        </p:nvSpPr>
        <p:spPr bwMode="auto">
          <a:xfrm>
            <a:off x="0" y="6237288"/>
            <a:ext cx="12192000" cy="620712"/>
          </a:xfrm>
          <a:prstGeom prst="rect">
            <a:avLst/>
          </a:prstGeom>
          <a:noFill/>
          <a:ln w="9525">
            <a:noFill/>
            <a:miter lim="800000"/>
            <a:headEnd/>
            <a:tailEnd/>
          </a:ln>
          <a:effectLst/>
        </p:spPr>
        <p:txBody>
          <a:bodyPr anchor="ctr"/>
          <a:lstStyle/>
          <a:p>
            <a:pPr fontAlgn="auto">
              <a:spcBef>
                <a:spcPts val="0"/>
              </a:spcBef>
              <a:spcAft>
                <a:spcPts val="0"/>
              </a:spcAft>
              <a:defRPr/>
            </a:pPr>
            <a:endParaRPr lang="ru-RU" sz="800" b="1" dirty="0">
              <a:effectLst>
                <a:outerShdw blurRad="38100" dist="38100" dir="2700000" algn="tl">
                  <a:srgbClr val="000000"/>
                </a:outerShdw>
              </a:effectLst>
              <a:latin typeface="Times New Roman" pitchFamily="18" charset="0"/>
              <a:cs typeface="Times New Roman" pitchFamily="18" charset="0"/>
            </a:endParaRPr>
          </a:p>
        </p:txBody>
      </p:sp>
      <p:sp>
        <p:nvSpPr>
          <p:cNvPr id="6" name="Rectangle 7"/>
          <p:cNvSpPr>
            <a:spLocks noChangeArrowheads="1"/>
          </p:cNvSpPr>
          <p:nvPr/>
        </p:nvSpPr>
        <p:spPr bwMode="auto">
          <a:xfrm>
            <a:off x="2946401" y="-242888"/>
            <a:ext cx="9006417" cy="1843088"/>
          </a:xfrm>
          <a:prstGeom prst="rect">
            <a:avLst/>
          </a:prstGeom>
          <a:noFill/>
          <a:ln w="9525">
            <a:noFill/>
            <a:miter lim="800000"/>
            <a:headEnd/>
            <a:tailEnd/>
          </a:ln>
        </p:spPr>
        <p:txBody>
          <a:bodyPr anchor="ctr"/>
          <a:lstStyle/>
          <a:p>
            <a:pPr>
              <a:lnSpc>
                <a:spcPct val="150000"/>
              </a:lnSpc>
            </a:pPr>
            <a:endParaRPr lang="en-US" sz="1400" b="1" dirty="0">
              <a:latin typeface="Times New Roman" pitchFamily="18" charset="0"/>
              <a:cs typeface="Times New Roman" pitchFamily="18" charset="0"/>
            </a:endParaRPr>
          </a:p>
          <a:p>
            <a:pPr>
              <a:lnSpc>
                <a:spcPct val="150000"/>
              </a:lnSpc>
            </a:pPr>
            <a:endParaRPr lang="en-US" sz="1400" b="1" dirty="0">
              <a:latin typeface="Times New Roman" pitchFamily="18" charset="0"/>
              <a:cs typeface="Times New Roman" pitchFamily="18" charset="0"/>
            </a:endParaRPr>
          </a:p>
        </p:txBody>
      </p:sp>
      <p:pic>
        <p:nvPicPr>
          <p:cNvPr id="7" name="Picture 124" descr="georgia_;;map"/>
          <p:cNvPicPr>
            <a:picLocks noChangeAspect="1" noChangeArrowheads="1"/>
          </p:cNvPicPr>
          <p:nvPr/>
        </p:nvPicPr>
        <p:blipFill>
          <a:blip r:embed="rId3" cstate="print"/>
          <a:srcRect/>
          <a:stretch>
            <a:fillRect/>
          </a:stretch>
        </p:blipFill>
        <p:spPr bwMode="auto">
          <a:xfrm>
            <a:off x="0" y="1679576"/>
            <a:ext cx="12192000" cy="4492625"/>
          </a:xfrm>
          <a:prstGeom prst="rect">
            <a:avLst/>
          </a:prstGeom>
          <a:noFill/>
          <a:ln w="9525">
            <a:noFill/>
            <a:miter lim="800000"/>
            <a:headEnd/>
            <a:tailEnd/>
          </a:ln>
        </p:spPr>
      </p:pic>
      <p:sp>
        <p:nvSpPr>
          <p:cNvPr id="12" name="Text Box 131"/>
          <p:cNvSpPr txBox="1">
            <a:spLocks noChangeArrowheads="1"/>
          </p:cNvSpPr>
          <p:nvPr/>
        </p:nvSpPr>
        <p:spPr bwMode="auto">
          <a:xfrm>
            <a:off x="2844801" y="4800600"/>
            <a:ext cx="1729316" cy="215900"/>
          </a:xfrm>
          <a:prstGeom prst="rect">
            <a:avLst/>
          </a:prstGeom>
          <a:noFill/>
          <a:ln w="9525">
            <a:noFill/>
            <a:miter lim="800000"/>
            <a:headEnd/>
            <a:tailEnd/>
          </a:ln>
        </p:spPr>
        <p:txBody>
          <a:bodyPr>
            <a:spAutoFit/>
          </a:bodyPr>
          <a:lstStyle/>
          <a:p>
            <a:r>
              <a:rPr lang="en-US" sz="800" b="1" dirty="0">
                <a:latin typeface="Times New Roman" pitchFamily="18" charset="0"/>
                <a:cs typeface="Times New Roman" pitchFamily="18" charset="0"/>
              </a:rPr>
              <a:t>BATUMI SEA PORT</a:t>
            </a:r>
            <a:endParaRPr lang="ru-RU" sz="800" b="1" dirty="0">
              <a:latin typeface="Times New Roman" pitchFamily="18" charset="0"/>
              <a:cs typeface="Times New Roman" pitchFamily="18" charset="0"/>
            </a:endParaRPr>
          </a:p>
        </p:txBody>
      </p:sp>
      <p:sp>
        <p:nvSpPr>
          <p:cNvPr id="14" name="Text Box 133"/>
          <p:cNvSpPr txBox="1">
            <a:spLocks noChangeArrowheads="1"/>
          </p:cNvSpPr>
          <p:nvPr/>
        </p:nvSpPr>
        <p:spPr bwMode="auto">
          <a:xfrm>
            <a:off x="2990851" y="4019550"/>
            <a:ext cx="1276349" cy="215444"/>
          </a:xfrm>
          <a:prstGeom prst="rect">
            <a:avLst/>
          </a:prstGeom>
          <a:noFill/>
          <a:ln w="9525">
            <a:noFill/>
            <a:miter lim="800000"/>
            <a:headEnd/>
            <a:tailEnd/>
          </a:ln>
        </p:spPr>
        <p:txBody>
          <a:bodyPr>
            <a:spAutoFit/>
          </a:bodyPr>
          <a:lstStyle/>
          <a:p>
            <a:r>
              <a:rPr lang="en-US" sz="800" b="1">
                <a:latin typeface="Times New Roman" pitchFamily="18" charset="0"/>
                <a:cs typeface="Times New Roman" pitchFamily="18" charset="0"/>
              </a:rPr>
              <a:t>POTI SEA PORT</a:t>
            </a:r>
            <a:endParaRPr lang="ru-RU" sz="800" b="1">
              <a:latin typeface="Times New Roman" pitchFamily="18" charset="0"/>
              <a:cs typeface="Times New Roman" pitchFamily="18" charset="0"/>
            </a:endParaRPr>
          </a:p>
        </p:txBody>
      </p:sp>
      <p:sp>
        <p:nvSpPr>
          <p:cNvPr id="16" name="Text Box 135"/>
          <p:cNvSpPr txBox="1">
            <a:spLocks noChangeArrowheads="1"/>
          </p:cNvSpPr>
          <p:nvPr/>
        </p:nvSpPr>
        <p:spPr bwMode="auto">
          <a:xfrm>
            <a:off x="8612717" y="5849938"/>
            <a:ext cx="1344083" cy="215900"/>
          </a:xfrm>
          <a:prstGeom prst="rect">
            <a:avLst/>
          </a:prstGeom>
          <a:noFill/>
          <a:ln w="9525">
            <a:noFill/>
            <a:miter lim="800000"/>
            <a:headEnd/>
            <a:tailEnd/>
          </a:ln>
        </p:spPr>
        <p:txBody>
          <a:bodyPr>
            <a:spAutoFit/>
          </a:bodyPr>
          <a:lstStyle/>
          <a:p>
            <a:r>
              <a:rPr lang="en-US" sz="800" b="1">
                <a:latin typeface="Times New Roman" pitchFamily="18" charset="0"/>
                <a:cs typeface="Times New Roman" pitchFamily="18" charset="0"/>
              </a:rPr>
              <a:t>SADAKHLO</a:t>
            </a:r>
            <a:endParaRPr lang="ru-RU" sz="800" b="1">
              <a:latin typeface="Times New Roman" pitchFamily="18" charset="0"/>
              <a:cs typeface="Times New Roman" pitchFamily="18" charset="0"/>
            </a:endParaRPr>
          </a:p>
        </p:txBody>
      </p:sp>
      <p:sp>
        <p:nvSpPr>
          <p:cNvPr id="18" name="Text Box 137"/>
          <p:cNvSpPr txBox="1">
            <a:spLocks noChangeArrowheads="1"/>
          </p:cNvSpPr>
          <p:nvPr/>
        </p:nvSpPr>
        <p:spPr bwMode="auto">
          <a:xfrm>
            <a:off x="8737600" y="5715000"/>
            <a:ext cx="1729317" cy="215900"/>
          </a:xfrm>
          <a:prstGeom prst="rect">
            <a:avLst/>
          </a:prstGeom>
          <a:noFill/>
          <a:ln w="9525">
            <a:noFill/>
            <a:miter lim="800000"/>
            <a:headEnd/>
            <a:tailEnd/>
          </a:ln>
        </p:spPr>
        <p:txBody>
          <a:bodyPr>
            <a:spAutoFit/>
          </a:bodyPr>
          <a:lstStyle/>
          <a:p>
            <a:r>
              <a:rPr lang="en-US" sz="800" b="1">
                <a:latin typeface="Times New Roman" pitchFamily="18" charset="0"/>
                <a:cs typeface="Times New Roman" pitchFamily="18" charset="0"/>
              </a:rPr>
              <a:t>RED BRIDGE</a:t>
            </a:r>
            <a:endParaRPr lang="ru-RU" sz="800" b="1">
              <a:latin typeface="Times New Roman" pitchFamily="18" charset="0"/>
              <a:cs typeface="Times New Roman" pitchFamily="18" charset="0"/>
            </a:endParaRPr>
          </a:p>
        </p:txBody>
      </p:sp>
      <p:sp>
        <p:nvSpPr>
          <p:cNvPr id="21" name="Text Box 140"/>
          <p:cNvSpPr txBox="1">
            <a:spLocks noChangeArrowheads="1"/>
          </p:cNvSpPr>
          <p:nvPr/>
        </p:nvSpPr>
        <p:spPr bwMode="auto">
          <a:xfrm>
            <a:off x="9931400" y="5422900"/>
            <a:ext cx="1447800" cy="215900"/>
          </a:xfrm>
          <a:prstGeom prst="rect">
            <a:avLst/>
          </a:prstGeom>
          <a:noFill/>
          <a:ln w="9525">
            <a:noFill/>
            <a:miter lim="800000"/>
            <a:headEnd/>
            <a:tailEnd/>
          </a:ln>
        </p:spPr>
        <p:txBody>
          <a:bodyPr>
            <a:spAutoFit/>
          </a:bodyPr>
          <a:lstStyle/>
          <a:p>
            <a:r>
              <a:rPr lang="en-US" sz="800" b="1">
                <a:latin typeface="Times New Roman" pitchFamily="18" charset="0"/>
                <a:cs typeface="Times New Roman" pitchFamily="18" charset="0"/>
              </a:rPr>
              <a:t>MTKVARI</a:t>
            </a:r>
            <a:endParaRPr lang="ru-RU" sz="800" b="1">
              <a:latin typeface="Times New Roman" pitchFamily="18" charset="0"/>
              <a:cs typeface="Times New Roman" pitchFamily="18" charset="0"/>
            </a:endParaRPr>
          </a:p>
        </p:txBody>
      </p:sp>
      <p:sp>
        <p:nvSpPr>
          <p:cNvPr id="22" name="Text Box 141"/>
          <p:cNvSpPr txBox="1">
            <a:spLocks noChangeArrowheads="1"/>
          </p:cNvSpPr>
          <p:nvPr/>
        </p:nvSpPr>
        <p:spPr bwMode="auto">
          <a:xfrm>
            <a:off x="9245600" y="5334000"/>
            <a:ext cx="1729317" cy="215900"/>
          </a:xfrm>
          <a:prstGeom prst="rect">
            <a:avLst/>
          </a:prstGeom>
          <a:noFill/>
          <a:ln w="9525">
            <a:noFill/>
            <a:miter lim="800000"/>
            <a:headEnd/>
            <a:tailEnd/>
          </a:ln>
        </p:spPr>
        <p:txBody>
          <a:bodyPr>
            <a:spAutoFit/>
          </a:bodyPr>
          <a:lstStyle/>
          <a:p>
            <a:r>
              <a:rPr lang="en-US" sz="800" b="1" dirty="0">
                <a:latin typeface="Times New Roman" pitchFamily="18" charset="0"/>
                <a:cs typeface="Times New Roman" pitchFamily="18" charset="0"/>
              </a:rPr>
              <a:t>GARDABANI</a:t>
            </a:r>
            <a:endParaRPr lang="ru-RU" sz="800" b="1" dirty="0">
              <a:latin typeface="Times New Roman" pitchFamily="18" charset="0"/>
              <a:cs typeface="Times New Roman" pitchFamily="18" charset="0"/>
            </a:endParaRPr>
          </a:p>
        </p:txBody>
      </p:sp>
      <p:sp>
        <p:nvSpPr>
          <p:cNvPr id="23" name="Text Box 142"/>
          <p:cNvSpPr txBox="1">
            <a:spLocks noChangeArrowheads="1"/>
          </p:cNvSpPr>
          <p:nvPr/>
        </p:nvSpPr>
        <p:spPr bwMode="auto">
          <a:xfrm>
            <a:off x="10668000" y="4935538"/>
            <a:ext cx="1390651" cy="215900"/>
          </a:xfrm>
          <a:prstGeom prst="rect">
            <a:avLst/>
          </a:prstGeom>
          <a:noFill/>
          <a:ln w="9525">
            <a:noFill/>
            <a:miter lim="800000"/>
            <a:headEnd/>
            <a:tailEnd/>
          </a:ln>
        </p:spPr>
        <p:txBody>
          <a:bodyPr>
            <a:spAutoFit/>
          </a:bodyPr>
          <a:lstStyle/>
          <a:p>
            <a:r>
              <a:rPr lang="en-US" sz="800" b="1">
                <a:latin typeface="Times New Roman" pitchFamily="18" charset="0"/>
                <a:cs typeface="Times New Roman" pitchFamily="18" charset="0"/>
              </a:rPr>
              <a:t>LAGODEEKHI</a:t>
            </a:r>
            <a:endParaRPr lang="ru-RU" sz="800" b="1">
              <a:latin typeface="Times New Roman" pitchFamily="18" charset="0"/>
              <a:cs typeface="Times New Roman" pitchFamily="18" charset="0"/>
            </a:endParaRPr>
          </a:p>
        </p:txBody>
      </p:sp>
      <p:sp>
        <p:nvSpPr>
          <p:cNvPr id="25" name="Text Box 145"/>
          <p:cNvSpPr txBox="1">
            <a:spLocks noChangeArrowheads="1"/>
          </p:cNvSpPr>
          <p:nvPr/>
        </p:nvSpPr>
        <p:spPr bwMode="auto">
          <a:xfrm>
            <a:off x="1916515" y="5182564"/>
            <a:ext cx="711200" cy="215444"/>
          </a:xfrm>
          <a:prstGeom prst="rect">
            <a:avLst/>
          </a:prstGeom>
          <a:noFill/>
          <a:ln w="9525">
            <a:noFill/>
            <a:miter lim="800000"/>
            <a:headEnd/>
            <a:tailEnd/>
          </a:ln>
        </p:spPr>
        <p:txBody>
          <a:bodyPr wrap="square">
            <a:spAutoFit/>
          </a:bodyPr>
          <a:lstStyle/>
          <a:p>
            <a:r>
              <a:rPr lang="en-US" sz="800" b="1" dirty="0">
                <a:latin typeface="Times New Roman" pitchFamily="18" charset="0"/>
                <a:cs typeface="Times New Roman" pitchFamily="18" charset="0"/>
              </a:rPr>
              <a:t>SARPI</a:t>
            </a:r>
            <a:endParaRPr lang="ru-RU" sz="800" b="1" dirty="0">
              <a:latin typeface="Times New Roman" pitchFamily="18" charset="0"/>
              <a:cs typeface="Times New Roman" pitchFamily="18" charset="0"/>
            </a:endParaRPr>
          </a:p>
        </p:txBody>
      </p:sp>
      <p:sp>
        <p:nvSpPr>
          <p:cNvPr id="27" name="Text Box 147"/>
          <p:cNvSpPr txBox="1">
            <a:spLocks noChangeArrowheads="1"/>
          </p:cNvSpPr>
          <p:nvPr/>
        </p:nvSpPr>
        <p:spPr bwMode="auto">
          <a:xfrm>
            <a:off x="2844800" y="4941888"/>
            <a:ext cx="1524000" cy="215444"/>
          </a:xfrm>
          <a:prstGeom prst="rect">
            <a:avLst/>
          </a:prstGeom>
          <a:noFill/>
          <a:ln w="9525">
            <a:noFill/>
            <a:miter lim="800000"/>
            <a:headEnd/>
            <a:tailEnd/>
          </a:ln>
        </p:spPr>
        <p:txBody>
          <a:bodyPr wrap="square">
            <a:spAutoFit/>
          </a:bodyPr>
          <a:lstStyle/>
          <a:p>
            <a:r>
              <a:rPr lang="en-US" sz="800" b="1" dirty="0">
                <a:latin typeface="Times New Roman" pitchFamily="18" charset="0"/>
                <a:cs typeface="Times New Roman" pitchFamily="18" charset="0"/>
              </a:rPr>
              <a:t>BATUMI AIRPORT</a:t>
            </a:r>
            <a:endParaRPr lang="ru-RU" sz="800" b="1" dirty="0">
              <a:latin typeface="Times New Roman" pitchFamily="18" charset="0"/>
              <a:cs typeface="Times New Roman" pitchFamily="18" charset="0"/>
            </a:endParaRPr>
          </a:p>
        </p:txBody>
      </p:sp>
      <p:sp>
        <p:nvSpPr>
          <p:cNvPr id="29" name="Text Box 149"/>
          <p:cNvSpPr txBox="1">
            <a:spLocks noChangeArrowheads="1"/>
          </p:cNvSpPr>
          <p:nvPr/>
        </p:nvSpPr>
        <p:spPr bwMode="auto">
          <a:xfrm>
            <a:off x="6096000" y="5638800"/>
            <a:ext cx="1540933" cy="215900"/>
          </a:xfrm>
          <a:prstGeom prst="rect">
            <a:avLst/>
          </a:prstGeom>
          <a:noFill/>
          <a:ln w="9525">
            <a:noFill/>
            <a:miter lim="800000"/>
            <a:headEnd/>
            <a:tailEnd/>
          </a:ln>
        </p:spPr>
        <p:txBody>
          <a:bodyPr>
            <a:spAutoFit/>
          </a:bodyPr>
          <a:lstStyle/>
          <a:p>
            <a:r>
              <a:rPr lang="en-US" sz="800" b="1">
                <a:latin typeface="Times New Roman" pitchFamily="18" charset="0"/>
                <a:cs typeface="Times New Roman" pitchFamily="18" charset="0"/>
              </a:rPr>
              <a:t>NINOTSMINDA</a:t>
            </a:r>
            <a:endParaRPr lang="ru-RU" sz="800" b="1">
              <a:latin typeface="Times New Roman" pitchFamily="18" charset="0"/>
              <a:cs typeface="Times New Roman" pitchFamily="18" charset="0"/>
            </a:endParaRPr>
          </a:p>
        </p:txBody>
      </p:sp>
      <p:sp>
        <p:nvSpPr>
          <p:cNvPr id="31" name="Text Box 151"/>
          <p:cNvSpPr txBox="1">
            <a:spLocks noChangeArrowheads="1"/>
          </p:cNvSpPr>
          <p:nvPr/>
        </p:nvSpPr>
        <p:spPr bwMode="auto">
          <a:xfrm>
            <a:off x="6908800" y="6043283"/>
            <a:ext cx="1320800" cy="215900"/>
          </a:xfrm>
          <a:prstGeom prst="rect">
            <a:avLst/>
          </a:prstGeom>
          <a:noFill/>
          <a:ln w="9525">
            <a:noFill/>
            <a:miter lim="800000"/>
            <a:headEnd/>
            <a:tailEnd/>
          </a:ln>
        </p:spPr>
        <p:txBody>
          <a:bodyPr>
            <a:spAutoFit/>
          </a:bodyPr>
          <a:lstStyle/>
          <a:p>
            <a:r>
              <a:rPr lang="en-US" sz="800" b="1" dirty="0">
                <a:latin typeface="Times New Roman" pitchFamily="18" charset="0"/>
                <a:cs typeface="Times New Roman" pitchFamily="18" charset="0"/>
              </a:rPr>
              <a:t>GUGUTI</a:t>
            </a:r>
            <a:endParaRPr lang="ru-RU" sz="800" b="1" dirty="0">
              <a:latin typeface="Times New Roman" pitchFamily="18" charset="0"/>
              <a:cs typeface="Times New Roman" pitchFamily="18" charset="0"/>
            </a:endParaRPr>
          </a:p>
        </p:txBody>
      </p:sp>
      <p:sp>
        <p:nvSpPr>
          <p:cNvPr id="33" name="Text Box 153"/>
          <p:cNvSpPr txBox="1">
            <a:spLocks noChangeArrowheads="1"/>
          </p:cNvSpPr>
          <p:nvPr/>
        </p:nvSpPr>
        <p:spPr bwMode="auto">
          <a:xfrm>
            <a:off x="8665634" y="4953000"/>
            <a:ext cx="1697567" cy="215900"/>
          </a:xfrm>
          <a:prstGeom prst="rect">
            <a:avLst/>
          </a:prstGeom>
          <a:noFill/>
          <a:ln w="9525">
            <a:noFill/>
            <a:miter lim="800000"/>
            <a:headEnd/>
            <a:tailEnd/>
          </a:ln>
        </p:spPr>
        <p:txBody>
          <a:bodyPr>
            <a:spAutoFit/>
          </a:bodyPr>
          <a:lstStyle/>
          <a:p>
            <a:r>
              <a:rPr lang="en-US" sz="800" b="1">
                <a:latin typeface="Times New Roman" pitchFamily="18" charset="0"/>
                <a:cs typeface="Times New Roman" pitchFamily="18" charset="0"/>
              </a:rPr>
              <a:t>AIRPORT TBILISI</a:t>
            </a:r>
            <a:endParaRPr lang="ru-RU" sz="800" b="1">
              <a:latin typeface="Times New Roman" pitchFamily="18" charset="0"/>
              <a:cs typeface="Times New Roman" pitchFamily="18" charset="0"/>
            </a:endParaRPr>
          </a:p>
        </p:txBody>
      </p:sp>
      <p:sp>
        <p:nvSpPr>
          <p:cNvPr id="35" name="Text Box 155"/>
          <p:cNvSpPr txBox="1">
            <a:spLocks noChangeArrowheads="1"/>
          </p:cNvSpPr>
          <p:nvPr/>
        </p:nvSpPr>
        <p:spPr bwMode="auto">
          <a:xfrm>
            <a:off x="8001000" y="3000375"/>
            <a:ext cx="1151467" cy="215900"/>
          </a:xfrm>
          <a:prstGeom prst="rect">
            <a:avLst/>
          </a:prstGeom>
          <a:noFill/>
          <a:ln w="9525">
            <a:noFill/>
            <a:miter lim="800000"/>
            <a:headEnd/>
            <a:tailEnd/>
          </a:ln>
        </p:spPr>
        <p:txBody>
          <a:bodyPr>
            <a:spAutoFit/>
          </a:bodyPr>
          <a:lstStyle/>
          <a:p>
            <a:r>
              <a:rPr lang="en-US" sz="800" b="1">
                <a:latin typeface="Times New Roman" pitchFamily="18" charset="0"/>
                <a:cs typeface="Times New Roman" pitchFamily="18" charset="0"/>
              </a:rPr>
              <a:t>KAZBEGI</a:t>
            </a:r>
            <a:endParaRPr lang="ru-RU" sz="800" b="1">
              <a:latin typeface="Times New Roman" pitchFamily="18" charset="0"/>
              <a:cs typeface="Times New Roman" pitchFamily="18" charset="0"/>
            </a:endParaRPr>
          </a:p>
        </p:txBody>
      </p:sp>
      <p:sp>
        <p:nvSpPr>
          <p:cNvPr id="37" name="Text Box 163"/>
          <p:cNvSpPr txBox="1">
            <a:spLocks noChangeArrowheads="1"/>
          </p:cNvSpPr>
          <p:nvPr/>
        </p:nvSpPr>
        <p:spPr bwMode="auto">
          <a:xfrm>
            <a:off x="5348818" y="5468938"/>
            <a:ext cx="1153583" cy="215900"/>
          </a:xfrm>
          <a:prstGeom prst="rect">
            <a:avLst/>
          </a:prstGeom>
          <a:noFill/>
          <a:ln w="9525">
            <a:noFill/>
            <a:miter lim="800000"/>
            <a:headEnd/>
            <a:tailEnd/>
          </a:ln>
        </p:spPr>
        <p:txBody>
          <a:bodyPr>
            <a:spAutoFit/>
          </a:bodyPr>
          <a:lstStyle/>
          <a:p>
            <a:r>
              <a:rPr lang="en-US" sz="800" b="1" dirty="0" err="1" smtClean="0">
                <a:latin typeface="Times New Roman" pitchFamily="18" charset="0"/>
                <a:cs typeface="Times New Roman" pitchFamily="18" charset="0"/>
              </a:rPr>
              <a:t>Kartsakhi</a:t>
            </a:r>
            <a:r>
              <a:rPr lang="en-US" sz="800" b="1" dirty="0" smtClean="0">
                <a:latin typeface="Times New Roman" pitchFamily="18" charset="0"/>
                <a:cs typeface="Times New Roman" pitchFamily="18" charset="0"/>
              </a:rPr>
              <a:t>-Railway</a:t>
            </a:r>
            <a:endParaRPr lang="ru-RU" sz="800" b="1" dirty="0">
              <a:latin typeface="Times New Roman" pitchFamily="18" charset="0"/>
              <a:cs typeface="Times New Roman" pitchFamily="18" charset="0"/>
            </a:endParaRPr>
          </a:p>
        </p:txBody>
      </p:sp>
      <p:sp>
        <p:nvSpPr>
          <p:cNvPr id="39" name="Text Box 165"/>
          <p:cNvSpPr txBox="1">
            <a:spLocks noChangeArrowheads="1"/>
          </p:cNvSpPr>
          <p:nvPr/>
        </p:nvSpPr>
        <p:spPr bwMode="auto">
          <a:xfrm>
            <a:off x="4965701" y="3944938"/>
            <a:ext cx="1536700" cy="215900"/>
          </a:xfrm>
          <a:prstGeom prst="rect">
            <a:avLst/>
          </a:prstGeom>
          <a:noFill/>
          <a:ln w="9525">
            <a:noFill/>
            <a:miter lim="800000"/>
            <a:headEnd/>
            <a:tailEnd/>
          </a:ln>
        </p:spPr>
        <p:txBody>
          <a:bodyPr>
            <a:spAutoFit/>
          </a:bodyPr>
          <a:lstStyle/>
          <a:p>
            <a:r>
              <a:rPr lang="en-US" sz="800" b="1">
                <a:latin typeface="Times New Roman" pitchFamily="18" charset="0"/>
                <a:cs typeface="Times New Roman" pitchFamily="18" charset="0"/>
              </a:rPr>
              <a:t>AIRPORT KUTAISI</a:t>
            </a:r>
            <a:endParaRPr lang="ru-RU" sz="800" b="1">
              <a:latin typeface="Times New Roman" pitchFamily="18" charset="0"/>
              <a:cs typeface="Times New Roman" pitchFamily="18" charset="0"/>
            </a:endParaRPr>
          </a:p>
        </p:txBody>
      </p:sp>
      <p:sp>
        <p:nvSpPr>
          <p:cNvPr id="41" name="Text Box 167"/>
          <p:cNvSpPr txBox="1">
            <a:spLocks noChangeArrowheads="1"/>
          </p:cNvSpPr>
          <p:nvPr/>
        </p:nvSpPr>
        <p:spPr bwMode="auto">
          <a:xfrm>
            <a:off x="7301442" y="5654700"/>
            <a:ext cx="1246717" cy="215900"/>
          </a:xfrm>
          <a:prstGeom prst="rect">
            <a:avLst/>
          </a:prstGeom>
          <a:noFill/>
          <a:ln w="9525">
            <a:noFill/>
            <a:miter lim="800000"/>
            <a:headEnd/>
            <a:tailEnd/>
          </a:ln>
        </p:spPr>
        <p:txBody>
          <a:bodyPr>
            <a:spAutoFit/>
          </a:bodyPr>
          <a:lstStyle/>
          <a:p>
            <a:r>
              <a:rPr lang="en-US" sz="800" b="1" dirty="0">
                <a:latin typeface="Times New Roman" pitchFamily="18" charset="0"/>
                <a:cs typeface="Times New Roman" pitchFamily="18" charset="0"/>
              </a:rPr>
              <a:t>AKHKERPI</a:t>
            </a:r>
            <a:endParaRPr lang="ru-RU" sz="800" b="1" dirty="0">
              <a:latin typeface="Times New Roman" pitchFamily="18" charset="0"/>
              <a:cs typeface="Times New Roman" pitchFamily="18" charset="0"/>
            </a:endParaRPr>
          </a:p>
        </p:txBody>
      </p:sp>
      <p:sp>
        <p:nvSpPr>
          <p:cNvPr id="43" name="Text Box 169"/>
          <p:cNvSpPr txBox="1">
            <a:spLocks noChangeArrowheads="1"/>
          </p:cNvSpPr>
          <p:nvPr/>
        </p:nvSpPr>
        <p:spPr bwMode="auto">
          <a:xfrm>
            <a:off x="10668000" y="5727700"/>
            <a:ext cx="1441451" cy="215900"/>
          </a:xfrm>
          <a:prstGeom prst="rect">
            <a:avLst/>
          </a:prstGeom>
          <a:noFill/>
          <a:ln w="9525">
            <a:noFill/>
            <a:miter lim="800000"/>
            <a:headEnd/>
            <a:tailEnd/>
          </a:ln>
        </p:spPr>
        <p:txBody>
          <a:bodyPr>
            <a:spAutoFit/>
          </a:bodyPr>
          <a:lstStyle/>
          <a:p>
            <a:r>
              <a:rPr lang="en-US" sz="800" b="1">
                <a:latin typeface="Times New Roman" pitchFamily="18" charset="0"/>
                <a:cs typeface="Times New Roman" pitchFamily="18" charset="0"/>
              </a:rPr>
              <a:t>SAMTATSKARO</a:t>
            </a:r>
            <a:endParaRPr lang="ru-RU" sz="800" b="1">
              <a:latin typeface="Times New Roman" pitchFamily="18" charset="0"/>
              <a:cs typeface="Times New Roman" pitchFamily="18" charset="0"/>
            </a:endParaRPr>
          </a:p>
        </p:txBody>
      </p:sp>
      <p:sp>
        <p:nvSpPr>
          <p:cNvPr id="45" name="TextBox 53"/>
          <p:cNvSpPr txBox="1">
            <a:spLocks noChangeArrowheads="1"/>
          </p:cNvSpPr>
          <p:nvPr/>
        </p:nvSpPr>
        <p:spPr bwMode="auto">
          <a:xfrm>
            <a:off x="2844800" y="3868738"/>
            <a:ext cx="1016000" cy="215900"/>
          </a:xfrm>
          <a:prstGeom prst="rect">
            <a:avLst/>
          </a:prstGeom>
          <a:noFill/>
          <a:ln w="9525">
            <a:noFill/>
            <a:miter lim="800000"/>
            <a:headEnd/>
            <a:tailEnd/>
          </a:ln>
        </p:spPr>
        <p:txBody>
          <a:bodyPr>
            <a:spAutoFit/>
          </a:bodyPr>
          <a:lstStyle/>
          <a:p>
            <a:r>
              <a:rPr lang="en-US" sz="800" b="1">
                <a:latin typeface="Times New Roman" pitchFamily="18" charset="0"/>
                <a:cs typeface="Times New Roman" pitchFamily="18" charset="0"/>
              </a:rPr>
              <a:t>KULEVI</a:t>
            </a:r>
          </a:p>
        </p:txBody>
      </p:sp>
      <p:sp>
        <p:nvSpPr>
          <p:cNvPr id="47" name="TextBox 53"/>
          <p:cNvSpPr txBox="1">
            <a:spLocks noChangeArrowheads="1"/>
          </p:cNvSpPr>
          <p:nvPr/>
        </p:nvSpPr>
        <p:spPr bwMode="auto">
          <a:xfrm>
            <a:off x="3759200" y="3868738"/>
            <a:ext cx="914400" cy="215900"/>
          </a:xfrm>
          <a:prstGeom prst="rect">
            <a:avLst/>
          </a:prstGeom>
          <a:noFill/>
          <a:ln w="9525">
            <a:noFill/>
            <a:miter lim="800000"/>
            <a:headEnd/>
            <a:tailEnd/>
          </a:ln>
        </p:spPr>
        <p:txBody>
          <a:bodyPr>
            <a:spAutoFit/>
          </a:bodyPr>
          <a:lstStyle/>
          <a:p>
            <a:r>
              <a:rPr lang="en-US" sz="800" b="1" dirty="0">
                <a:latin typeface="Times New Roman" pitchFamily="18" charset="0"/>
                <a:cs typeface="Times New Roman" pitchFamily="18" charset="0"/>
              </a:rPr>
              <a:t>SENAKI</a:t>
            </a:r>
          </a:p>
        </p:txBody>
      </p:sp>
      <p:sp>
        <p:nvSpPr>
          <p:cNvPr id="49" name="Text Box 165"/>
          <p:cNvSpPr txBox="1">
            <a:spLocks noChangeArrowheads="1"/>
          </p:cNvSpPr>
          <p:nvPr/>
        </p:nvSpPr>
        <p:spPr bwMode="auto">
          <a:xfrm>
            <a:off x="190501" y="1735138"/>
            <a:ext cx="1536700" cy="215900"/>
          </a:xfrm>
          <a:prstGeom prst="rect">
            <a:avLst/>
          </a:prstGeom>
          <a:noFill/>
          <a:ln w="9525">
            <a:noFill/>
            <a:miter lim="800000"/>
            <a:headEnd/>
            <a:tailEnd/>
          </a:ln>
        </p:spPr>
        <p:txBody>
          <a:bodyPr>
            <a:spAutoFit/>
          </a:bodyPr>
          <a:lstStyle/>
          <a:p>
            <a:r>
              <a:rPr lang="en-US" sz="800" b="1">
                <a:latin typeface="Times New Roman" pitchFamily="18" charset="0"/>
                <a:cs typeface="Times New Roman" pitchFamily="18" charset="0"/>
              </a:rPr>
              <a:t>GANTIADI</a:t>
            </a:r>
            <a:endParaRPr lang="ru-RU" sz="800" b="1">
              <a:latin typeface="Times New Roman" pitchFamily="18" charset="0"/>
              <a:cs typeface="Times New Roman" pitchFamily="18" charset="0"/>
            </a:endParaRPr>
          </a:p>
        </p:txBody>
      </p:sp>
      <p:sp>
        <p:nvSpPr>
          <p:cNvPr id="51" name="Text Box 155"/>
          <p:cNvSpPr txBox="1">
            <a:spLocks noChangeArrowheads="1"/>
          </p:cNvSpPr>
          <p:nvPr/>
        </p:nvSpPr>
        <p:spPr bwMode="auto">
          <a:xfrm>
            <a:off x="7078133" y="3455988"/>
            <a:ext cx="1151467" cy="215900"/>
          </a:xfrm>
          <a:prstGeom prst="rect">
            <a:avLst/>
          </a:prstGeom>
          <a:noFill/>
          <a:ln w="9525">
            <a:noFill/>
            <a:miter lim="800000"/>
            <a:headEnd/>
            <a:tailEnd/>
          </a:ln>
        </p:spPr>
        <p:txBody>
          <a:bodyPr>
            <a:spAutoFit/>
          </a:bodyPr>
          <a:lstStyle/>
          <a:p>
            <a:r>
              <a:rPr lang="en-US" sz="800" b="1">
                <a:latin typeface="Times New Roman" pitchFamily="18" charset="0"/>
                <a:cs typeface="Times New Roman" pitchFamily="18" charset="0"/>
              </a:rPr>
              <a:t>ROKI</a:t>
            </a:r>
            <a:endParaRPr lang="ru-RU" sz="800" b="1">
              <a:latin typeface="Times New Roman" pitchFamily="18" charset="0"/>
              <a:cs typeface="Times New Roman" pitchFamily="18" charset="0"/>
            </a:endParaRPr>
          </a:p>
        </p:txBody>
      </p:sp>
      <p:sp>
        <p:nvSpPr>
          <p:cNvPr id="64" name="Slide Number Placeholder 6"/>
          <p:cNvSpPr>
            <a:spLocks noGrp="1"/>
          </p:cNvSpPr>
          <p:nvPr>
            <p:ph type="sldNum" sz="quarter" idx="12"/>
          </p:nvPr>
        </p:nvSpPr>
        <p:spPr>
          <a:xfrm>
            <a:off x="8737600" y="6356351"/>
            <a:ext cx="2844800" cy="365125"/>
          </a:xfrm>
        </p:spPr>
        <p:txBody>
          <a:bodyPr/>
          <a:lstStyle/>
          <a:p>
            <a:fld id="{4A6BFC28-D3F0-4556-858E-1AFC2ABECEB4}" type="slidenum">
              <a:rPr lang="en-US" smtClean="0">
                <a:latin typeface="Sylfaen" panose="010A0502050306030303" pitchFamily="18" charset="0"/>
              </a:rPr>
              <a:pPr/>
              <a:t>5</a:t>
            </a:fld>
            <a:endParaRPr lang="en-US" dirty="0">
              <a:latin typeface="Sylfaen" panose="010A0502050306030303" pitchFamily="18" charset="0"/>
            </a:endParaRPr>
          </a:p>
        </p:txBody>
      </p:sp>
      <p:sp>
        <p:nvSpPr>
          <p:cNvPr id="2" name="Rectangle 1"/>
          <p:cNvSpPr/>
          <p:nvPr/>
        </p:nvSpPr>
        <p:spPr>
          <a:xfrm>
            <a:off x="2272115" y="348916"/>
            <a:ext cx="9632018" cy="1569660"/>
          </a:xfrm>
          <a:prstGeom prst="rect">
            <a:avLst/>
          </a:prstGeom>
        </p:spPr>
        <p:txBody>
          <a:bodyPr wrap="square">
            <a:spAutoFit/>
          </a:bodyPr>
          <a:lstStyle/>
          <a:p>
            <a:r>
              <a:rPr lang="en-US" sz="3200" b="1" dirty="0" smtClean="0">
                <a:solidFill>
                  <a:srgbClr val="0070C0"/>
                </a:solidFill>
                <a:effectLst>
                  <a:outerShdw blurRad="38100" dist="38100" dir="2700000" algn="tl">
                    <a:srgbClr val="000000">
                      <a:alpha val="43137"/>
                    </a:srgbClr>
                  </a:outerShdw>
                </a:effectLst>
                <a:latin typeface="Sylfaen" panose="010A0502050306030303" pitchFamily="18" charset="0"/>
                <a:ea typeface="+mj-ea"/>
                <a:cs typeface="Times New Roman" pitchFamily="18" charset="0"/>
              </a:rPr>
              <a:t>Customs Offices of Exit and Entry  </a:t>
            </a:r>
            <a:r>
              <a:rPr lang="en-US" sz="3200" b="1" dirty="0">
                <a:solidFill>
                  <a:srgbClr val="0070C0"/>
                </a:solidFill>
                <a:effectLst>
                  <a:outerShdw blurRad="38100" dist="38100" dir="2700000" algn="tl">
                    <a:srgbClr val="000000">
                      <a:alpha val="43137"/>
                    </a:srgbClr>
                  </a:outerShdw>
                </a:effectLst>
                <a:latin typeface="Sylfaen" panose="010A0502050306030303" pitchFamily="18" charset="0"/>
                <a:ea typeface="+mj-ea"/>
                <a:cs typeface="Times New Roman" pitchFamily="18" charset="0"/>
              </a:rPr>
              <a:t>that will be </a:t>
            </a:r>
            <a:endParaRPr lang="en-US" sz="3200" b="1" dirty="0" smtClean="0">
              <a:solidFill>
                <a:srgbClr val="0070C0"/>
              </a:solidFill>
              <a:effectLst>
                <a:outerShdw blurRad="38100" dist="38100" dir="2700000" algn="tl">
                  <a:srgbClr val="000000">
                    <a:alpha val="43137"/>
                  </a:srgbClr>
                </a:outerShdw>
              </a:effectLst>
              <a:latin typeface="Sylfaen" panose="010A0502050306030303" pitchFamily="18" charset="0"/>
              <a:ea typeface="+mj-ea"/>
              <a:cs typeface="Times New Roman" pitchFamily="18" charset="0"/>
            </a:endParaRPr>
          </a:p>
          <a:p>
            <a:r>
              <a:rPr lang="en-US" sz="3200" b="1" dirty="0" smtClean="0">
                <a:solidFill>
                  <a:srgbClr val="0070C0"/>
                </a:solidFill>
                <a:effectLst>
                  <a:outerShdw blurRad="38100" dist="38100" dir="2700000" algn="tl">
                    <a:srgbClr val="000000">
                      <a:alpha val="43137"/>
                    </a:srgbClr>
                  </a:outerShdw>
                </a:effectLst>
                <a:latin typeface="Sylfaen" panose="010A0502050306030303" pitchFamily="18" charset="0"/>
                <a:ea typeface="+mj-ea"/>
                <a:cs typeface="Times New Roman" pitchFamily="18" charset="0"/>
              </a:rPr>
              <a:t>involved   in </a:t>
            </a:r>
            <a:r>
              <a:rPr lang="en-US" sz="3200" b="1" dirty="0">
                <a:solidFill>
                  <a:srgbClr val="0070C0"/>
                </a:solidFill>
                <a:effectLst>
                  <a:outerShdw blurRad="38100" dist="38100" dir="2700000" algn="tl">
                    <a:srgbClr val="000000">
                      <a:alpha val="43137"/>
                    </a:srgbClr>
                  </a:outerShdw>
                </a:effectLst>
                <a:latin typeface="Sylfaen" panose="010A0502050306030303" pitchFamily="18" charset="0"/>
                <a:ea typeface="+mj-ea"/>
                <a:cs typeface="Times New Roman" pitchFamily="18" charset="0"/>
              </a:rPr>
              <a:t>the </a:t>
            </a:r>
            <a:r>
              <a:rPr lang="en-US" sz="3200" b="1" dirty="0" smtClean="0">
                <a:solidFill>
                  <a:srgbClr val="0070C0"/>
                </a:solidFill>
                <a:effectLst>
                  <a:outerShdw blurRad="38100" dist="38100" dir="2700000" algn="tl">
                    <a:srgbClr val="000000">
                      <a:alpha val="43137"/>
                    </a:srgbClr>
                  </a:outerShdw>
                </a:effectLst>
                <a:latin typeface="Sylfaen" panose="010A0502050306030303" pitchFamily="18" charset="0"/>
                <a:ea typeface="+mj-ea"/>
                <a:cs typeface="Times New Roman" pitchFamily="18" charset="0"/>
              </a:rPr>
              <a:t>corridor- </a:t>
            </a:r>
            <a:r>
              <a:rPr lang="en-US" sz="3200" b="1" dirty="0" smtClean="0">
                <a:solidFill>
                  <a:srgbClr val="CE4141"/>
                </a:solidFill>
                <a:effectLst>
                  <a:outerShdw blurRad="38100" dist="38100" dir="2700000" algn="tl">
                    <a:srgbClr val="000000">
                      <a:alpha val="43137"/>
                    </a:srgbClr>
                  </a:outerShdw>
                </a:effectLst>
                <a:latin typeface="Sylfaen" panose="010A0502050306030303" pitchFamily="18" charset="0"/>
                <a:ea typeface="+mj-ea"/>
                <a:cs typeface="Times New Roman" pitchFamily="18" charset="0"/>
              </a:rPr>
              <a:t>6 Customs Crossing Points</a:t>
            </a:r>
          </a:p>
          <a:p>
            <a:endParaRPr lang="en-US" sz="3200" b="1" dirty="0">
              <a:solidFill>
                <a:srgbClr val="FF0000"/>
              </a:solidFill>
              <a:effectLst>
                <a:outerShdw blurRad="38100" dist="38100" dir="2700000" algn="tl">
                  <a:srgbClr val="000000">
                    <a:alpha val="43137"/>
                  </a:srgbClr>
                </a:outerShdw>
              </a:effectLst>
              <a:latin typeface="Sylfaen" panose="010A0502050306030303" pitchFamily="18" charset="0"/>
              <a:ea typeface="+mj-ea"/>
              <a:cs typeface="Times New Roman" pitchFamily="18" charset="0"/>
            </a:endParaRPr>
          </a:p>
        </p:txBody>
      </p:sp>
      <p:sp>
        <p:nvSpPr>
          <p:cNvPr id="61" name="AutoShape 162"/>
          <p:cNvSpPr>
            <a:spLocks noChangeArrowheads="1"/>
          </p:cNvSpPr>
          <p:nvPr/>
        </p:nvSpPr>
        <p:spPr bwMode="auto">
          <a:xfrm>
            <a:off x="2700866" y="4108451"/>
            <a:ext cx="287867" cy="215900"/>
          </a:xfrm>
          <a:prstGeom prst="flowChartSummingJunction">
            <a:avLst/>
          </a:prstGeom>
          <a:solidFill>
            <a:srgbClr val="00B050"/>
          </a:solidFill>
          <a:ln w="9525">
            <a:solidFill>
              <a:schemeClr val="tx1"/>
            </a:solidFill>
            <a:round/>
            <a:headEnd/>
            <a:tailEnd/>
          </a:ln>
        </p:spPr>
        <p:txBody>
          <a:bodyPr wrap="none" anchor="ctr"/>
          <a:lstStyle/>
          <a:p>
            <a:endParaRPr lang="en-US" sz="800" b="1">
              <a:latin typeface="Times New Roman" pitchFamily="18" charset="0"/>
              <a:cs typeface="Times New Roman" pitchFamily="18" charset="0"/>
            </a:endParaRPr>
          </a:p>
        </p:txBody>
      </p:sp>
      <p:sp>
        <p:nvSpPr>
          <p:cNvPr id="65" name="AutoShape 162"/>
          <p:cNvSpPr>
            <a:spLocks noChangeArrowheads="1"/>
          </p:cNvSpPr>
          <p:nvPr/>
        </p:nvSpPr>
        <p:spPr bwMode="auto">
          <a:xfrm>
            <a:off x="2709332" y="4800600"/>
            <a:ext cx="287867" cy="215900"/>
          </a:xfrm>
          <a:prstGeom prst="flowChartSummingJunction">
            <a:avLst/>
          </a:prstGeom>
          <a:solidFill>
            <a:srgbClr val="00B050"/>
          </a:solidFill>
          <a:ln w="9525">
            <a:solidFill>
              <a:schemeClr val="tx1"/>
            </a:solidFill>
            <a:round/>
            <a:headEnd/>
            <a:tailEnd/>
          </a:ln>
        </p:spPr>
        <p:txBody>
          <a:bodyPr wrap="none" anchor="ctr"/>
          <a:lstStyle/>
          <a:p>
            <a:endParaRPr lang="en-US" sz="800" b="1">
              <a:latin typeface="Times New Roman" pitchFamily="18" charset="0"/>
              <a:cs typeface="Times New Roman" pitchFamily="18" charset="0"/>
            </a:endParaRPr>
          </a:p>
        </p:txBody>
      </p:sp>
      <p:sp>
        <p:nvSpPr>
          <p:cNvPr id="66" name="AutoShape 162"/>
          <p:cNvSpPr>
            <a:spLocks noChangeArrowheads="1"/>
          </p:cNvSpPr>
          <p:nvPr/>
        </p:nvSpPr>
        <p:spPr bwMode="auto">
          <a:xfrm>
            <a:off x="11162627" y="4804528"/>
            <a:ext cx="287867" cy="215900"/>
          </a:xfrm>
          <a:prstGeom prst="flowChartSummingJunction">
            <a:avLst/>
          </a:prstGeom>
          <a:solidFill>
            <a:srgbClr val="00B050"/>
          </a:solidFill>
          <a:ln w="9525">
            <a:solidFill>
              <a:schemeClr val="tx1"/>
            </a:solidFill>
            <a:round/>
            <a:headEnd/>
            <a:tailEnd/>
          </a:ln>
        </p:spPr>
        <p:txBody>
          <a:bodyPr wrap="none" anchor="ctr"/>
          <a:lstStyle/>
          <a:p>
            <a:endParaRPr lang="en-US" sz="800" b="1">
              <a:latin typeface="Times New Roman" pitchFamily="18" charset="0"/>
              <a:cs typeface="Times New Roman" pitchFamily="18" charset="0"/>
            </a:endParaRPr>
          </a:p>
        </p:txBody>
      </p:sp>
      <p:sp>
        <p:nvSpPr>
          <p:cNvPr id="67" name="AutoShape 162"/>
          <p:cNvSpPr>
            <a:spLocks noChangeArrowheads="1"/>
          </p:cNvSpPr>
          <p:nvPr/>
        </p:nvSpPr>
        <p:spPr bwMode="auto">
          <a:xfrm>
            <a:off x="9029221" y="5507832"/>
            <a:ext cx="287867" cy="215900"/>
          </a:xfrm>
          <a:prstGeom prst="flowChartSummingJunction">
            <a:avLst/>
          </a:prstGeom>
          <a:solidFill>
            <a:srgbClr val="00B050"/>
          </a:solidFill>
          <a:ln w="9525">
            <a:solidFill>
              <a:schemeClr val="tx1"/>
            </a:solidFill>
            <a:round/>
            <a:headEnd/>
            <a:tailEnd/>
          </a:ln>
        </p:spPr>
        <p:txBody>
          <a:bodyPr wrap="none" anchor="ctr"/>
          <a:lstStyle/>
          <a:p>
            <a:endParaRPr lang="en-US" sz="800" b="1">
              <a:latin typeface="Times New Roman" pitchFamily="18" charset="0"/>
              <a:cs typeface="Times New Roman" pitchFamily="18" charset="0"/>
            </a:endParaRPr>
          </a:p>
        </p:txBody>
      </p:sp>
      <p:sp>
        <p:nvSpPr>
          <p:cNvPr id="36" name="AutoShape 162"/>
          <p:cNvSpPr>
            <a:spLocks noChangeArrowheads="1"/>
          </p:cNvSpPr>
          <p:nvPr/>
        </p:nvSpPr>
        <p:spPr bwMode="auto">
          <a:xfrm>
            <a:off x="7924123" y="3219641"/>
            <a:ext cx="287867" cy="215900"/>
          </a:xfrm>
          <a:prstGeom prst="flowChartSummingJunction">
            <a:avLst/>
          </a:prstGeom>
          <a:solidFill>
            <a:srgbClr val="00B050"/>
          </a:solidFill>
          <a:ln w="9525">
            <a:solidFill>
              <a:schemeClr val="tx1"/>
            </a:solidFill>
            <a:round/>
            <a:headEnd/>
            <a:tailEnd/>
          </a:ln>
        </p:spPr>
        <p:txBody>
          <a:bodyPr wrap="none" anchor="ctr"/>
          <a:lstStyle/>
          <a:p>
            <a:endParaRPr lang="en-US" sz="800" b="1">
              <a:latin typeface="Times New Roman" pitchFamily="18" charset="0"/>
              <a:cs typeface="Times New Roman" pitchFamily="18" charset="0"/>
            </a:endParaRPr>
          </a:p>
        </p:txBody>
      </p:sp>
      <p:sp>
        <p:nvSpPr>
          <p:cNvPr id="34" name="AutoShape 162"/>
          <p:cNvSpPr>
            <a:spLocks noChangeArrowheads="1"/>
          </p:cNvSpPr>
          <p:nvPr/>
        </p:nvSpPr>
        <p:spPr bwMode="auto">
          <a:xfrm>
            <a:off x="2421465" y="5157978"/>
            <a:ext cx="287867" cy="215900"/>
          </a:xfrm>
          <a:prstGeom prst="flowChartSummingJunction">
            <a:avLst/>
          </a:prstGeom>
          <a:solidFill>
            <a:srgbClr val="00B050"/>
          </a:solidFill>
          <a:ln w="9525">
            <a:solidFill>
              <a:schemeClr val="tx1"/>
            </a:solidFill>
            <a:round/>
            <a:headEnd/>
            <a:tailEnd/>
          </a:ln>
        </p:spPr>
        <p:txBody>
          <a:bodyPr wrap="none" anchor="ctr"/>
          <a:lstStyle/>
          <a:p>
            <a:endParaRPr lang="en-US" sz="800" b="1">
              <a:latin typeface="Times New Roman" pitchFamily="18" charset="0"/>
              <a:cs typeface="Times New Roman" pitchFamily="18" charset="0"/>
            </a:endParaRPr>
          </a:p>
        </p:txBody>
      </p:sp>
    </p:spTree>
    <p:extLst>
      <p:ext uri="{BB962C8B-B14F-4D97-AF65-F5344CB8AC3E}">
        <p14:creationId xmlns:p14="http://schemas.microsoft.com/office/powerpoint/2010/main" val="39714385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grpId="0" nodeType="withEffect">
                                  <p:stCondLst>
                                    <p:cond delay="0"/>
                                  </p:stCondLst>
                                  <p:endCondLst>
                                    <p:cond evt="onNext" delay="0">
                                      <p:tgtEl>
                                        <p:sldTgt/>
                                      </p:tgtEl>
                                    </p:cond>
                                  </p:endCondLst>
                                  <p:childTnLst>
                                    <p:set>
                                      <p:cBhvr>
                                        <p:cTn id="6" dur="1" fill="hold">
                                          <p:stCondLst>
                                            <p:cond delay="0"/>
                                          </p:stCondLst>
                                        </p:cTn>
                                        <p:tgtEl>
                                          <p:spTgt spid="61"/>
                                        </p:tgtEl>
                                        <p:attrNameLst>
                                          <p:attrName>style.visibility</p:attrName>
                                        </p:attrNameLst>
                                      </p:cBhvr>
                                      <p:to>
                                        <p:strVal val="visible"/>
                                      </p:to>
                                    </p:set>
                                    <p:anim calcmode="lin" valueType="num">
                                      <p:cBhvr>
                                        <p:cTn id="7" dur="5000" fill="hold"/>
                                        <p:tgtEl>
                                          <p:spTgt spid="61"/>
                                        </p:tgtEl>
                                        <p:attrNameLst>
                                          <p:attrName>ppt_w</p:attrName>
                                        </p:attrNameLst>
                                      </p:cBhvr>
                                      <p:tavLst>
                                        <p:tav tm="0" fmla="#ppt_w*sin(2.5*pi*$)">
                                          <p:val>
                                            <p:fltVal val="0"/>
                                          </p:val>
                                        </p:tav>
                                        <p:tav tm="100000">
                                          <p:val>
                                            <p:fltVal val="1"/>
                                          </p:val>
                                        </p:tav>
                                      </p:tavLst>
                                    </p:anim>
                                    <p:anim calcmode="lin" valueType="num">
                                      <p:cBhvr>
                                        <p:cTn id="8" dur="5000" fill="hold"/>
                                        <p:tgtEl>
                                          <p:spTgt spid="61"/>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grpId="0" nodeType="withEffect">
                                  <p:stCondLst>
                                    <p:cond delay="0"/>
                                  </p:stCondLst>
                                  <p:endCondLst>
                                    <p:cond evt="onNext" delay="0">
                                      <p:tgtEl>
                                        <p:sldTgt/>
                                      </p:tgtEl>
                                    </p:cond>
                                  </p:endCondLst>
                                  <p:childTnLst>
                                    <p:set>
                                      <p:cBhvr>
                                        <p:cTn id="10" dur="1" fill="hold">
                                          <p:stCondLst>
                                            <p:cond delay="0"/>
                                          </p:stCondLst>
                                        </p:cTn>
                                        <p:tgtEl>
                                          <p:spTgt spid="65"/>
                                        </p:tgtEl>
                                        <p:attrNameLst>
                                          <p:attrName>style.visibility</p:attrName>
                                        </p:attrNameLst>
                                      </p:cBhvr>
                                      <p:to>
                                        <p:strVal val="visible"/>
                                      </p:to>
                                    </p:set>
                                    <p:anim calcmode="lin" valueType="num">
                                      <p:cBhvr>
                                        <p:cTn id="11" dur="5000" fill="hold"/>
                                        <p:tgtEl>
                                          <p:spTgt spid="65"/>
                                        </p:tgtEl>
                                        <p:attrNameLst>
                                          <p:attrName>ppt_w</p:attrName>
                                        </p:attrNameLst>
                                      </p:cBhvr>
                                      <p:tavLst>
                                        <p:tav tm="0" fmla="#ppt_w*sin(2.5*pi*$)">
                                          <p:val>
                                            <p:fltVal val="0"/>
                                          </p:val>
                                        </p:tav>
                                        <p:tav tm="100000">
                                          <p:val>
                                            <p:fltVal val="1"/>
                                          </p:val>
                                        </p:tav>
                                      </p:tavLst>
                                    </p:anim>
                                    <p:anim calcmode="lin" valueType="num">
                                      <p:cBhvr>
                                        <p:cTn id="12" dur="5000" fill="hold"/>
                                        <p:tgtEl>
                                          <p:spTgt spid="65"/>
                                        </p:tgtEl>
                                        <p:attrNameLst>
                                          <p:attrName>ppt_h</p:attrName>
                                        </p:attrNameLst>
                                      </p:cBhvr>
                                      <p:tavLst>
                                        <p:tav tm="0">
                                          <p:val>
                                            <p:strVal val="#ppt_h"/>
                                          </p:val>
                                        </p:tav>
                                        <p:tav tm="100000">
                                          <p:val>
                                            <p:strVal val="#ppt_h"/>
                                          </p:val>
                                        </p:tav>
                                      </p:tavLst>
                                    </p:anim>
                                  </p:childTnLst>
                                </p:cTn>
                              </p:par>
                              <p:par>
                                <p:cTn id="13" presetID="19" presetClass="entr" presetSubtype="10" repeatCount="indefinite" fill="hold" grpId="0" nodeType="withEffect">
                                  <p:stCondLst>
                                    <p:cond delay="0"/>
                                  </p:stCondLst>
                                  <p:endCondLst>
                                    <p:cond evt="onNext" delay="0">
                                      <p:tgtEl>
                                        <p:sldTgt/>
                                      </p:tgtEl>
                                    </p:cond>
                                  </p:endCondLst>
                                  <p:childTnLst>
                                    <p:set>
                                      <p:cBhvr>
                                        <p:cTn id="14" dur="1" fill="hold">
                                          <p:stCondLst>
                                            <p:cond delay="0"/>
                                          </p:stCondLst>
                                        </p:cTn>
                                        <p:tgtEl>
                                          <p:spTgt spid="66"/>
                                        </p:tgtEl>
                                        <p:attrNameLst>
                                          <p:attrName>style.visibility</p:attrName>
                                        </p:attrNameLst>
                                      </p:cBhvr>
                                      <p:to>
                                        <p:strVal val="visible"/>
                                      </p:to>
                                    </p:set>
                                    <p:anim calcmode="lin" valueType="num">
                                      <p:cBhvr>
                                        <p:cTn id="15" dur="5000" fill="hold"/>
                                        <p:tgtEl>
                                          <p:spTgt spid="66"/>
                                        </p:tgtEl>
                                        <p:attrNameLst>
                                          <p:attrName>ppt_w</p:attrName>
                                        </p:attrNameLst>
                                      </p:cBhvr>
                                      <p:tavLst>
                                        <p:tav tm="0" fmla="#ppt_w*sin(2.5*pi*$)">
                                          <p:val>
                                            <p:fltVal val="0"/>
                                          </p:val>
                                        </p:tav>
                                        <p:tav tm="100000">
                                          <p:val>
                                            <p:fltVal val="1"/>
                                          </p:val>
                                        </p:tav>
                                      </p:tavLst>
                                    </p:anim>
                                    <p:anim calcmode="lin" valueType="num">
                                      <p:cBhvr>
                                        <p:cTn id="16" dur="5000" fill="hold"/>
                                        <p:tgtEl>
                                          <p:spTgt spid="66"/>
                                        </p:tgtEl>
                                        <p:attrNameLst>
                                          <p:attrName>ppt_h</p:attrName>
                                        </p:attrNameLst>
                                      </p:cBhvr>
                                      <p:tavLst>
                                        <p:tav tm="0">
                                          <p:val>
                                            <p:strVal val="#ppt_h"/>
                                          </p:val>
                                        </p:tav>
                                        <p:tav tm="100000">
                                          <p:val>
                                            <p:strVal val="#ppt_h"/>
                                          </p:val>
                                        </p:tav>
                                      </p:tavLst>
                                    </p:anim>
                                  </p:childTnLst>
                                </p:cTn>
                              </p:par>
                              <p:par>
                                <p:cTn id="17" presetID="19" presetClass="entr" presetSubtype="10" repeatCount="indefinite" fill="hold" grpId="0" nodeType="withEffect">
                                  <p:stCondLst>
                                    <p:cond delay="0"/>
                                  </p:stCondLst>
                                  <p:endCondLst>
                                    <p:cond evt="onNext" delay="0">
                                      <p:tgtEl>
                                        <p:sldTgt/>
                                      </p:tgtEl>
                                    </p:cond>
                                  </p:endCondLst>
                                  <p:childTnLst>
                                    <p:set>
                                      <p:cBhvr>
                                        <p:cTn id="18" dur="1" fill="hold">
                                          <p:stCondLst>
                                            <p:cond delay="0"/>
                                          </p:stCondLst>
                                        </p:cTn>
                                        <p:tgtEl>
                                          <p:spTgt spid="67"/>
                                        </p:tgtEl>
                                        <p:attrNameLst>
                                          <p:attrName>style.visibility</p:attrName>
                                        </p:attrNameLst>
                                      </p:cBhvr>
                                      <p:to>
                                        <p:strVal val="visible"/>
                                      </p:to>
                                    </p:set>
                                    <p:anim calcmode="lin" valueType="num">
                                      <p:cBhvr>
                                        <p:cTn id="19" dur="5000" fill="hold"/>
                                        <p:tgtEl>
                                          <p:spTgt spid="67"/>
                                        </p:tgtEl>
                                        <p:attrNameLst>
                                          <p:attrName>ppt_w</p:attrName>
                                        </p:attrNameLst>
                                      </p:cBhvr>
                                      <p:tavLst>
                                        <p:tav tm="0" fmla="#ppt_w*sin(2.5*pi*$)">
                                          <p:val>
                                            <p:fltVal val="0"/>
                                          </p:val>
                                        </p:tav>
                                        <p:tav tm="100000">
                                          <p:val>
                                            <p:fltVal val="1"/>
                                          </p:val>
                                        </p:tav>
                                      </p:tavLst>
                                    </p:anim>
                                    <p:anim calcmode="lin" valueType="num">
                                      <p:cBhvr>
                                        <p:cTn id="20" dur="5000" fill="hold"/>
                                        <p:tgtEl>
                                          <p:spTgt spid="67"/>
                                        </p:tgtEl>
                                        <p:attrNameLst>
                                          <p:attrName>ppt_h</p:attrName>
                                        </p:attrNameLst>
                                      </p:cBhvr>
                                      <p:tavLst>
                                        <p:tav tm="0">
                                          <p:val>
                                            <p:strVal val="#ppt_h"/>
                                          </p:val>
                                        </p:tav>
                                        <p:tav tm="100000">
                                          <p:val>
                                            <p:strVal val="#ppt_h"/>
                                          </p:val>
                                        </p:tav>
                                      </p:tavLst>
                                    </p:anim>
                                  </p:childTnLst>
                                </p:cTn>
                              </p:par>
                              <p:par>
                                <p:cTn id="21" presetID="19" presetClass="entr" presetSubtype="10" repeatCount="indefinite" fill="hold" grpId="0" nodeType="withEffect">
                                  <p:stCondLst>
                                    <p:cond delay="0"/>
                                  </p:stCondLst>
                                  <p:endCondLst>
                                    <p:cond evt="onNext" delay="0">
                                      <p:tgtEl>
                                        <p:sldTgt/>
                                      </p:tgtEl>
                                    </p:cond>
                                  </p:endCondLst>
                                  <p:childTnLst>
                                    <p:set>
                                      <p:cBhvr>
                                        <p:cTn id="22" dur="1" fill="hold">
                                          <p:stCondLst>
                                            <p:cond delay="0"/>
                                          </p:stCondLst>
                                        </p:cTn>
                                        <p:tgtEl>
                                          <p:spTgt spid="36"/>
                                        </p:tgtEl>
                                        <p:attrNameLst>
                                          <p:attrName>style.visibility</p:attrName>
                                        </p:attrNameLst>
                                      </p:cBhvr>
                                      <p:to>
                                        <p:strVal val="visible"/>
                                      </p:to>
                                    </p:set>
                                    <p:anim calcmode="lin" valueType="num">
                                      <p:cBhvr>
                                        <p:cTn id="23" dur="5000" fill="hold"/>
                                        <p:tgtEl>
                                          <p:spTgt spid="36"/>
                                        </p:tgtEl>
                                        <p:attrNameLst>
                                          <p:attrName>ppt_w</p:attrName>
                                        </p:attrNameLst>
                                      </p:cBhvr>
                                      <p:tavLst>
                                        <p:tav tm="0" fmla="#ppt_w*sin(2.5*pi*$)">
                                          <p:val>
                                            <p:fltVal val="0"/>
                                          </p:val>
                                        </p:tav>
                                        <p:tav tm="100000">
                                          <p:val>
                                            <p:fltVal val="1"/>
                                          </p:val>
                                        </p:tav>
                                      </p:tavLst>
                                    </p:anim>
                                    <p:anim calcmode="lin" valueType="num">
                                      <p:cBhvr>
                                        <p:cTn id="24" dur="5000" fill="hold"/>
                                        <p:tgtEl>
                                          <p:spTgt spid="36"/>
                                        </p:tgtEl>
                                        <p:attrNameLst>
                                          <p:attrName>ppt_h</p:attrName>
                                        </p:attrNameLst>
                                      </p:cBhvr>
                                      <p:tavLst>
                                        <p:tav tm="0">
                                          <p:val>
                                            <p:strVal val="#ppt_h"/>
                                          </p:val>
                                        </p:tav>
                                        <p:tav tm="100000">
                                          <p:val>
                                            <p:strVal val="#ppt_h"/>
                                          </p:val>
                                        </p:tav>
                                      </p:tavLst>
                                    </p:anim>
                                  </p:childTnLst>
                                </p:cTn>
                              </p:par>
                              <p:par>
                                <p:cTn id="25" presetID="19" presetClass="entr" presetSubtype="10" repeatCount="indefinite" fill="hold" grpId="0" nodeType="withEffect">
                                  <p:stCondLst>
                                    <p:cond delay="0"/>
                                  </p:stCondLst>
                                  <p:endCondLst>
                                    <p:cond evt="onNext" delay="0">
                                      <p:tgtEl>
                                        <p:sldTgt/>
                                      </p:tgtEl>
                                    </p:cond>
                                  </p:endCondLst>
                                  <p:childTnLst>
                                    <p:set>
                                      <p:cBhvr>
                                        <p:cTn id="26" dur="1" fill="hold">
                                          <p:stCondLst>
                                            <p:cond delay="0"/>
                                          </p:stCondLst>
                                        </p:cTn>
                                        <p:tgtEl>
                                          <p:spTgt spid="34"/>
                                        </p:tgtEl>
                                        <p:attrNameLst>
                                          <p:attrName>style.visibility</p:attrName>
                                        </p:attrNameLst>
                                      </p:cBhvr>
                                      <p:to>
                                        <p:strVal val="visible"/>
                                      </p:to>
                                    </p:set>
                                    <p:anim calcmode="lin" valueType="num">
                                      <p:cBhvr>
                                        <p:cTn id="27" dur="5000" fill="hold"/>
                                        <p:tgtEl>
                                          <p:spTgt spid="34"/>
                                        </p:tgtEl>
                                        <p:attrNameLst>
                                          <p:attrName>ppt_w</p:attrName>
                                        </p:attrNameLst>
                                      </p:cBhvr>
                                      <p:tavLst>
                                        <p:tav tm="0" fmla="#ppt_w*sin(2.5*pi*$)">
                                          <p:val>
                                            <p:fltVal val="0"/>
                                          </p:val>
                                        </p:tav>
                                        <p:tav tm="100000">
                                          <p:val>
                                            <p:fltVal val="1"/>
                                          </p:val>
                                        </p:tav>
                                      </p:tavLst>
                                    </p:anim>
                                    <p:anim calcmode="lin" valueType="num">
                                      <p:cBhvr>
                                        <p:cTn id="28" dur="50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5" grpId="0" animBg="1"/>
      <p:bldP spid="66" grpId="0" animBg="1"/>
      <p:bldP spid="67" grpId="0" animBg="1"/>
      <p:bldP spid="36"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ka-GE" dirty="0" smtClean="0"/>
              <a:t>    </a:t>
            </a:r>
            <a:r>
              <a:rPr lang="en-US"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Where </a:t>
            </a:r>
            <a:r>
              <a:rPr lang="en-US"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we stand </a:t>
            </a:r>
          </a:p>
        </p:txBody>
      </p:sp>
      <p:sp>
        <p:nvSpPr>
          <p:cNvPr id="3" name="Content Placeholder 2"/>
          <p:cNvSpPr>
            <a:spLocks noGrp="1"/>
          </p:cNvSpPr>
          <p:nvPr>
            <p:ph idx="1"/>
          </p:nvPr>
        </p:nvSpPr>
        <p:spPr>
          <a:xfrm>
            <a:off x="1021080" y="1884267"/>
            <a:ext cx="10515600" cy="4351338"/>
          </a:xfrm>
        </p:spPr>
        <p:txBody>
          <a:bodyPr>
            <a:normAutofit/>
          </a:bodyPr>
          <a:lstStyle/>
          <a:p>
            <a:pPr marL="0" indent="0">
              <a:buNone/>
            </a:pPr>
            <a:r>
              <a:rPr lang="en-US" dirty="0" smtClean="0">
                <a:latin typeface="Sylfaen" panose="010A0502050306030303" pitchFamily="18" charset="0"/>
              </a:rPr>
              <a:t>Georgia </a:t>
            </a:r>
            <a:r>
              <a:rPr lang="en-US" dirty="0">
                <a:latin typeface="Sylfaen" panose="010A0502050306030303" pitchFamily="18" charset="0"/>
              </a:rPr>
              <a:t>started working on the messages implementation. </a:t>
            </a:r>
            <a:endParaRPr lang="en-US" dirty="0" smtClean="0">
              <a:latin typeface="Sylfaen" panose="010A0502050306030303" pitchFamily="18" charset="0"/>
            </a:endParaRPr>
          </a:p>
          <a:p>
            <a:pPr marL="0" indent="0">
              <a:buNone/>
            </a:pPr>
            <a:r>
              <a:rPr lang="en-US" dirty="0" smtClean="0">
                <a:latin typeface="Sylfaen" panose="010A0502050306030303" pitchFamily="18" charset="0"/>
              </a:rPr>
              <a:t>Target </a:t>
            </a:r>
            <a:r>
              <a:rPr lang="en-US" dirty="0">
                <a:latin typeface="Sylfaen" panose="010A0502050306030303" pitchFamily="18" charset="0"/>
              </a:rPr>
              <a:t>date for development all messages before putting into test version: end of Summer 2018 </a:t>
            </a:r>
            <a:r>
              <a:rPr lang="en-US" dirty="0" smtClean="0">
                <a:latin typeface="Sylfaen" panose="010A0502050306030303" pitchFamily="18" charset="0"/>
              </a:rPr>
              <a:t> </a:t>
            </a:r>
          </a:p>
          <a:p>
            <a:pPr marL="0" indent="0">
              <a:buNone/>
            </a:pPr>
            <a:r>
              <a:rPr lang="en-US" dirty="0" smtClean="0">
                <a:latin typeface="Sylfaen" panose="010A0502050306030303" pitchFamily="18" charset="0"/>
              </a:rPr>
              <a:t>End </a:t>
            </a:r>
            <a:r>
              <a:rPr lang="en-US" dirty="0">
                <a:latin typeface="Sylfaen" panose="010A0502050306030303" pitchFamily="18" charset="0"/>
              </a:rPr>
              <a:t>of </a:t>
            </a:r>
            <a:r>
              <a:rPr lang="en-US" dirty="0" smtClean="0">
                <a:latin typeface="Sylfaen" panose="010A0502050306030303" pitchFamily="18" charset="0"/>
              </a:rPr>
              <a:t>September </a:t>
            </a:r>
            <a:r>
              <a:rPr lang="en-US" dirty="0">
                <a:latin typeface="Sylfaen" panose="010A0502050306030303" pitchFamily="18" charset="0"/>
              </a:rPr>
              <a:t>to move from test to </a:t>
            </a:r>
            <a:r>
              <a:rPr lang="en-US" dirty="0" smtClean="0">
                <a:latin typeface="Sylfaen" panose="010A0502050306030303" pitchFamily="18" charset="0"/>
              </a:rPr>
              <a:t>production</a:t>
            </a:r>
            <a:endParaRPr lang="en-US" dirty="0" smtClean="0">
              <a:latin typeface="Sylfaen" panose="010A0502050306030303" pitchFamily="18" charset="0"/>
            </a:endParaRPr>
          </a:p>
          <a:p>
            <a:pPr marL="0" indent="0">
              <a:buNone/>
            </a:pPr>
            <a:endParaRPr lang="en-US" dirty="0">
              <a:latin typeface="Sylfaen" panose="010A0502050306030303" pitchFamily="18" charset="0"/>
            </a:endParaRPr>
          </a:p>
          <a:p>
            <a:pPr marL="0" indent="0">
              <a:buNone/>
            </a:pPr>
            <a:endParaRPr lang="ka-GE" dirty="0">
              <a:latin typeface="Sylfaen" panose="010A0502050306030303" pitchFamily="18" charset="0"/>
            </a:endParaRP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1304" y="3899889"/>
            <a:ext cx="2045310" cy="1362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432964" y="4199108"/>
            <a:ext cx="1120520" cy="1446550"/>
          </a:xfrm>
          <a:prstGeom prst="rect">
            <a:avLst/>
          </a:prstGeom>
        </p:spPr>
        <p:txBody>
          <a:bodyPr wrap="square">
            <a:spAutoFit/>
          </a:bodyPr>
          <a:lstStyle/>
          <a:p>
            <a:pPr lvl="0">
              <a:spcBef>
                <a:spcPct val="0"/>
              </a:spcBef>
            </a:pPr>
            <a:r>
              <a:rPr lang="fr-CH" altLang="en-US" sz="8800" b="1" dirty="0">
                <a:solidFill>
                  <a:srgbClr val="FF0000"/>
                </a:solidFill>
                <a:latin typeface="Monotype Corsiva" pitchFamily="66" charset="0"/>
              </a:rPr>
              <a:t>e</a:t>
            </a:r>
            <a:endParaRPr lang="en-US" altLang="en-US" sz="8800" b="1" dirty="0">
              <a:solidFill>
                <a:srgbClr val="FF0000"/>
              </a:solidFill>
              <a:latin typeface="Monotype Corsiva" pitchFamily="66"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271" y="3889248"/>
            <a:ext cx="5389532" cy="175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97255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77510" y="3043277"/>
            <a:ext cx="6731330" cy="553998"/>
          </a:xfrm>
          <a:prstGeom prst="rect">
            <a:avLst/>
          </a:prstGeom>
          <a:noFill/>
        </p:spPr>
        <p:txBody>
          <a:bodyPr wrap="none" rtlCol="0">
            <a:spAutoFit/>
          </a:bodyPr>
          <a:lstStyle/>
          <a:p>
            <a:r>
              <a:rPr lang="en-US" sz="3000" b="1" dirty="0">
                <a:solidFill>
                  <a:srgbClr val="00B050"/>
                </a:solidFill>
                <a:effectLst>
                  <a:outerShdw blurRad="38100" dist="38100" dir="2700000" algn="tl">
                    <a:srgbClr val="000000">
                      <a:alpha val="43137"/>
                    </a:srgbClr>
                  </a:outerShdw>
                </a:effectLst>
                <a:latin typeface="Sylfaen" panose="010A0502050306030303" pitchFamily="18" charset="0"/>
              </a:rPr>
              <a:t>THANK YOU FOR YOUR ATTENTION</a:t>
            </a:r>
          </a:p>
        </p:txBody>
      </p:sp>
      <p:sp>
        <p:nvSpPr>
          <p:cNvPr id="21" name="Rectangle 20"/>
          <p:cNvSpPr/>
          <p:nvPr/>
        </p:nvSpPr>
        <p:spPr>
          <a:xfrm>
            <a:off x="1116724" y="5629012"/>
            <a:ext cx="4572000" cy="830997"/>
          </a:xfrm>
          <a:prstGeom prst="rect">
            <a:avLst/>
          </a:prstGeom>
        </p:spPr>
        <p:txBody>
          <a:bodyPr>
            <a:spAutoFit/>
          </a:bodyPr>
          <a:lstStyle/>
          <a:p>
            <a:r>
              <a:rPr lang="en-US" sz="1600" b="1" dirty="0" smtClean="0">
                <a:solidFill>
                  <a:prstClr val="black">
                    <a:lumMod val="75000"/>
                    <a:lumOff val="25000"/>
                  </a:prstClr>
                </a:solidFill>
                <a:latin typeface="Sylfaen" panose="010A0502050306030303" pitchFamily="18" charset="0"/>
              </a:rPr>
              <a:t>Irina Sigua</a:t>
            </a:r>
          </a:p>
          <a:p>
            <a:r>
              <a:rPr lang="en-US" sz="1600" b="1" dirty="0" smtClean="0">
                <a:solidFill>
                  <a:prstClr val="black">
                    <a:lumMod val="75000"/>
                    <a:lumOff val="25000"/>
                  </a:prstClr>
                </a:solidFill>
                <a:latin typeface="Sylfaen" panose="010A0502050306030303" pitchFamily="18" charset="0"/>
              </a:rPr>
              <a:t>Advisor Department for International Relations</a:t>
            </a:r>
          </a:p>
          <a:p>
            <a:r>
              <a:rPr lang="en-US" sz="1600" b="1" dirty="0" smtClean="0">
                <a:solidFill>
                  <a:prstClr val="black">
                    <a:lumMod val="75000"/>
                    <a:lumOff val="25000"/>
                  </a:prstClr>
                </a:solidFill>
                <a:latin typeface="Sylfaen" panose="010A0502050306030303" pitchFamily="18" charset="0"/>
              </a:rPr>
              <a:t>Georgia Revenue Service</a:t>
            </a:r>
            <a:endParaRPr lang="en-US" sz="1600" b="1" dirty="0">
              <a:solidFill>
                <a:srgbClr val="0070C0"/>
              </a:solidFill>
              <a:latin typeface="Sylfaen" panose="010A0502050306030303" pitchFamily="18" charset="0"/>
            </a:endParaRPr>
          </a:p>
        </p:txBody>
      </p:sp>
      <p:sp>
        <p:nvSpPr>
          <p:cNvPr id="2" name="Slide Number Placeholder 1"/>
          <p:cNvSpPr>
            <a:spLocks noGrp="1"/>
          </p:cNvSpPr>
          <p:nvPr>
            <p:ph type="sldNum" sz="quarter" idx="12"/>
          </p:nvPr>
        </p:nvSpPr>
        <p:spPr/>
        <p:txBody>
          <a:bodyPr/>
          <a:lstStyle/>
          <a:p>
            <a:fld id="{4A6BFC28-D3F0-4556-858E-1AFC2ABECEB4}" type="slidenum">
              <a:rPr lang="en-US" smtClean="0">
                <a:solidFill>
                  <a:prstClr val="black">
                    <a:tint val="75000"/>
                  </a:prstClr>
                </a:solidFill>
                <a:latin typeface="Sylfaen" panose="010A0502050306030303" pitchFamily="18" charset="0"/>
              </a:rPr>
              <a:pPr/>
              <a:t>7</a:t>
            </a:fld>
            <a:endParaRPr lang="en-US">
              <a:solidFill>
                <a:prstClr val="black">
                  <a:tint val="75000"/>
                </a:prstClr>
              </a:solidFill>
              <a:latin typeface="Sylfaen" panose="010A0502050306030303" pitchFamily="18" charset="0"/>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80885376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Power Point Master - V2 - A - E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9061</TotalTime>
  <Words>391</Words>
  <Application>Microsoft Office PowerPoint</Application>
  <PresentationFormat>Custom</PresentationFormat>
  <Paragraphs>67</Paragraphs>
  <Slides>7</Slides>
  <Notes>2</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Power Point Master - V2 - A - Eng</vt:lpstr>
      <vt:lpstr>    UNECE-IRU  TIR computerization Project  Georgia's progress, Opportunities and Challenges</vt:lpstr>
      <vt:lpstr>     Progress </vt:lpstr>
      <vt:lpstr>                               </vt:lpstr>
      <vt:lpstr>TIR statistics  for the corridor countries (2017) including customs offices of departure, en-route and destination  </vt:lpstr>
      <vt:lpstr>PowerPoint Presentation</vt:lpstr>
      <vt:lpstr>     Where we stand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Paata Tsagareishvili</dc:creator>
  <cp:lastModifiedBy>Irina Sigua</cp:lastModifiedBy>
  <cp:revision>585</cp:revision>
  <dcterms:created xsi:type="dcterms:W3CDTF">2015-03-02T07:44:18Z</dcterms:created>
  <dcterms:modified xsi:type="dcterms:W3CDTF">2018-08-24T11:02:29Z</dcterms:modified>
</cp:coreProperties>
</file>