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handoutMasterIdLst>
    <p:handoutMasterId r:id="rId11"/>
  </p:handoutMasterIdLst>
  <p:sldIdLst>
    <p:sldId id="291" r:id="rId3"/>
    <p:sldId id="294" r:id="rId4"/>
    <p:sldId id="293" r:id="rId5"/>
    <p:sldId id="295" r:id="rId6"/>
    <p:sldId id="296" r:id="rId7"/>
    <p:sldId id="292" r:id="rId8"/>
    <p:sldId id="290" r:id="rId9"/>
  </p:sldIdLst>
  <p:sldSz cx="9144000" cy="6858000" type="screen4x3"/>
  <p:notesSz cx="7023100" cy="93091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829" autoAdjust="0"/>
  </p:normalViewPr>
  <p:slideViewPr>
    <p:cSldViewPr>
      <p:cViewPr varScale="1">
        <p:scale>
          <a:sx n="61" d="100"/>
          <a:sy n="61" d="100"/>
        </p:scale>
        <p:origin x="165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C29473-FA57-4687-83FF-A63CFE822B5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525EE3-B6F1-46F0-ACFA-AF49D2AB5DEE}">
      <dgm:prSet phldrT="[Текст]"/>
      <dgm:spPr/>
      <dgm:t>
        <a:bodyPr/>
        <a:lstStyle/>
        <a:p>
          <a:r>
            <a:rPr lang="en-US" b="1" dirty="0"/>
            <a:t>Risk Management in customs</a:t>
          </a:r>
          <a:endParaRPr lang="ru-RU" b="1" dirty="0"/>
        </a:p>
      </dgm:t>
    </dgm:pt>
    <dgm:pt modelId="{BC1F8925-53BA-4F44-AEA5-E4013A3837A7}" type="parTrans" cxnId="{8E53DA57-DD6C-4E58-8D5B-23817E9DA31E}">
      <dgm:prSet/>
      <dgm:spPr/>
      <dgm:t>
        <a:bodyPr/>
        <a:lstStyle/>
        <a:p>
          <a:endParaRPr lang="ru-RU"/>
        </a:p>
      </dgm:t>
    </dgm:pt>
    <dgm:pt modelId="{8D36CDF8-BA7C-450C-8367-EBA4DE09CC53}" type="sibTrans" cxnId="{8E53DA57-DD6C-4E58-8D5B-23817E9DA31E}">
      <dgm:prSet/>
      <dgm:spPr/>
      <dgm:t>
        <a:bodyPr/>
        <a:lstStyle/>
        <a:p>
          <a:endParaRPr lang="ru-RU"/>
        </a:p>
      </dgm:t>
    </dgm:pt>
    <dgm:pt modelId="{6F3F8688-8665-44FE-A2F6-3ED377D31FF8}">
      <dgm:prSet phldrT="[Текст]"/>
      <dgm:spPr/>
      <dgm:t>
        <a:bodyPr/>
        <a:lstStyle/>
        <a:p>
          <a:r>
            <a:rPr lang="en-US" b="1" dirty="0"/>
            <a:t>Transit &amp; transport</a:t>
          </a:r>
          <a:endParaRPr lang="ru-RU" b="1" dirty="0"/>
        </a:p>
      </dgm:t>
    </dgm:pt>
    <dgm:pt modelId="{E094CC91-3514-41CE-BF17-6B1465A60609}" type="parTrans" cxnId="{F404E9B6-BAF6-4A49-AE83-7939B4B68AD0}">
      <dgm:prSet/>
      <dgm:spPr/>
      <dgm:t>
        <a:bodyPr/>
        <a:lstStyle/>
        <a:p>
          <a:endParaRPr lang="ru-RU"/>
        </a:p>
      </dgm:t>
    </dgm:pt>
    <dgm:pt modelId="{B3EE1ECB-9107-4059-B2D4-CD616FB8A343}" type="sibTrans" cxnId="{F404E9B6-BAF6-4A49-AE83-7939B4B68AD0}">
      <dgm:prSet/>
      <dgm:spPr/>
      <dgm:t>
        <a:bodyPr/>
        <a:lstStyle/>
        <a:p>
          <a:endParaRPr lang="ru-RU"/>
        </a:p>
      </dgm:t>
    </dgm:pt>
    <dgm:pt modelId="{FF3FB19D-316F-4EB0-BF6A-27BCEBF04933}">
      <dgm:prSet phldrT="[Текст]"/>
      <dgm:spPr/>
      <dgm:t>
        <a:bodyPr/>
        <a:lstStyle/>
        <a:p>
          <a:r>
            <a:rPr lang="en-US" b="1" dirty="0"/>
            <a:t>Private sector in regional trade facilitation</a:t>
          </a:r>
          <a:endParaRPr lang="ru-RU" b="1" dirty="0"/>
        </a:p>
      </dgm:t>
    </dgm:pt>
    <dgm:pt modelId="{EE5AB3D9-4FC0-49C7-8B49-95B42875FAAD}" type="parTrans" cxnId="{B39F9343-FFD7-414F-BDEA-271B0E34EDB1}">
      <dgm:prSet/>
      <dgm:spPr/>
      <dgm:t>
        <a:bodyPr/>
        <a:lstStyle/>
        <a:p>
          <a:endParaRPr lang="ru-RU"/>
        </a:p>
      </dgm:t>
    </dgm:pt>
    <dgm:pt modelId="{B69D3A07-8BA5-4ECD-BE0A-EC5E3A2ED664}" type="sibTrans" cxnId="{B39F9343-FFD7-414F-BDEA-271B0E34EDB1}">
      <dgm:prSet/>
      <dgm:spPr/>
      <dgm:t>
        <a:bodyPr/>
        <a:lstStyle/>
        <a:p>
          <a:endParaRPr lang="ru-RU"/>
        </a:p>
      </dgm:t>
    </dgm:pt>
    <dgm:pt modelId="{2A458A10-D0A9-466D-A604-64C67A1B5B72}" type="pres">
      <dgm:prSet presAssocID="{6EC29473-FA57-4687-83FF-A63CFE822B59}" presName="Name0" presStyleCnt="0">
        <dgm:presLayoutVars>
          <dgm:chMax val="7"/>
          <dgm:chPref val="7"/>
          <dgm:dir/>
        </dgm:presLayoutVars>
      </dgm:prSet>
      <dgm:spPr/>
    </dgm:pt>
    <dgm:pt modelId="{384BB959-18D7-4539-9F9A-22B5A20DCF9C}" type="pres">
      <dgm:prSet presAssocID="{6EC29473-FA57-4687-83FF-A63CFE822B59}" presName="Name1" presStyleCnt="0"/>
      <dgm:spPr/>
    </dgm:pt>
    <dgm:pt modelId="{74806324-F42B-4FBF-B72B-3DA23E5FCD12}" type="pres">
      <dgm:prSet presAssocID="{6EC29473-FA57-4687-83FF-A63CFE822B59}" presName="cycle" presStyleCnt="0"/>
      <dgm:spPr/>
    </dgm:pt>
    <dgm:pt modelId="{2F282272-410D-4D13-8623-471D798B5A2A}" type="pres">
      <dgm:prSet presAssocID="{6EC29473-FA57-4687-83FF-A63CFE822B59}" presName="srcNode" presStyleLbl="node1" presStyleIdx="0" presStyleCnt="3"/>
      <dgm:spPr/>
    </dgm:pt>
    <dgm:pt modelId="{56B241B8-45BB-4D82-BB0F-BDB533C51BE5}" type="pres">
      <dgm:prSet presAssocID="{6EC29473-FA57-4687-83FF-A63CFE822B59}" presName="conn" presStyleLbl="parChTrans1D2" presStyleIdx="0" presStyleCnt="1"/>
      <dgm:spPr/>
    </dgm:pt>
    <dgm:pt modelId="{1D498C3B-A561-431D-9E78-79A384FE8D26}" type="pres">
      <dgm:prSet presAssocID="{6EC29473-FA57-4687-83FF-A63CFE822B59}" presName="extraNode" presStyleLbl="node1" presStyleIdx="0" presStyleCnt="3"/>
      <dgm:spPr/>
    </dgm:pt>
    <dgm:pt modelId="{85FD8F7D-4B94-4313-B298-8ADA619C4CC3}" type="pres">
      <dgm:prSet presAssocID="{6EC29473-FA57-4687-83FF-A63CFE822B59}" presName="dstNode" presStyleLbl="node1" presStyleIdx="0" presStyleCnt="3"/>
      <dgm:spPr/>
    </dgm:pt>
    <dgm:pt modelId="{0E6FBBC9-25DA-4922-BCBE-015CF5EC0CFC}" type="pres">
      <dgm:prSet presAssocID="{A5525EE3-B6F1-46F0-ACFA-AF49D2AB5DEE}" presName="text_1" presStyleLbl="node1" presStyleIdx="0" presStyleCnt="3">
        <dgm:presLayoutVars>
          <dgm:bulletEnabled val="1"/>
        </dgm:presLayoutVars>
      </dgm:prSet>
      <dgm:spPr/>
    </dgm:pt>
    <dgm:pt modelId="{F9F2C241-A6C0-47F8-8ACA-6065F75C7BC8}" type="pres">
      <dgm:prSet presAssocID="{A5525EE3-B6F1-46F0-ACFA-AF49D2AB5DEE}" presName="accent_1" presStyleCnt="0"/>
      <dgm:spPr/>
    </dgm:pt>
    <dgm:pt modelId="{7E101310-5458-42D3-900E-3EFD062E1FCF}" type="pres">
      <dgm:prSet presAssocID="{A5525EE3-B6F1-46F0-ACFA-AF49D2AB5DEE}" presName="accentRepeatNode" presStyleLbl="solidFgAcc1" presStyleIdx="0" presStyleCnt="3"/>
      <dgm:spPr/>
    </dgm:pt>
    <dgm:pt modelId="{2A73F43F-2F69-4A13-993E-74EBCC6708F7}" type="pres">
      <dgm:prSet presAssocID="{6F3F8688-8665-44FE-A2F6-3ED377D31FF8}" presName="text_2" presStyleLbl="node1" presStyleIdx="1" presStyleCnt="3">
        <dgm:presLayoutVars>
          <dgm:bulletEnabled val="1"/>
        </dgm:presLayoutVars>
      </dgm:prSet>
      <dgm:spPr/>
    </dgm:pt>
    <dgm:pt modelId="{0E432E31-5671-4FAB-80A7-6177CCE4782F}" type="pres">
      <dgm:prSet presAssocID="{6F3F8688-8665-44FE-A2F6-3ED377D31FF8}" presName="accent_2" presStyleCnt="0"/>
      <dgm:spPr/>
    </dgm:pt>
    <dgm:pt modelId="{B0BB7835-9A19-4A9F-B0E7-A9877B28BBC5}" type="pres">
      <dgm:prSet presAssocID="{6F3F8688-8665-44FE-A2F6-3ED377D31FF8}" presName="accentRepeatNode" presStyleLbl="solidFgAcc1" presStyleIdx="1" presStyleCnt="3"/>
      <dgm:spPr/>
    </dgm:pt>
    <dgm:pt modelId="{35793873-0960-4154-ACAA-D078C9717786}" type="pres">
      <dgm:prSet presAssocID="{FF3FB19D-316F-4EB0-BF6A-27BCEBF04933}" presName="text_3" presStyleLbl="node1" presStyleIdx="2" presStyleCnt="3">
        <dgm:presLayoutVars>
          <dgm:bulletEnabled val="1"/>
        </dgm:presLayoutVars>
      </dgm:prSet>
      <dgm:spPr/>
    </dgm:pt>
    <dgm:pt modelId="{E0162762-9131-46F5-B138-907158144AD1}" type="pres">
      <dgm:prSet presAssocID="{FF3FB19D-316F-4EB0-BF6A-27BCEBF04933}" presName="accent_3" presStyleCnt="0"/>
      <dgm:spPr/>
    </dgm:pt>
    <dgm:pt modelId="{7F9D8366-25DB-49B0-A2EB-6AACE6814F67}" type="pres">
      <dgm:prSet presAssocID="{FF3FB19D-316F-4EB0-BF6A-27BCEBF04933}" presName="accentRepeatNode" presStyleLbl="solidFgAcc1" presStyleIdx="2" presStyleCnt="3"/>
      <dgm:spPr/>
    </dgm:pt>
  </dgm:ptLst>
  <dgm:cxnLst>
    <dgm:cxn modelId="{3441645C-4C82-4CB8-8B86-A1B0AFCD95C8}" type="presOf" srcId="{6F3F8688-8665-44FE-A2F6-3ED377D31FF8}" destId="{2A73F43F-2F69-4A13-993E-74EBCC6708F7}" srcOrd="0" destOrd="0" presId="urn:microsoft.com/office/officeart/2008/layout/VerticalCurvedList"/>
    <dgm:cxn modelId="{B39F9343-FFD7-414F-BDEA-271B0E34EDB1}" srcId="{6EC29473-FA57-4687-83FF-A63CFE822B59}" destId="{FF3FB19D-316F-4EB0-BF6A-27BCEBF04933}" srcOrd="2" destOrd="0" parTransId="{EE5AB3D9-4FC0-49C7-8B49-95B42875FAAD}" sibTransId="{B69D3A07-8BA5-4ECD-BE0A-EC5E3A2ED664}"/>
    <dgm:cxn modelId="{0E781D4A-B4EC-4D55-AABC-B60170BE9FF4}" type="presOf" srcId="{A5525EE3-B6F1-46F0-ACFA-AF49D2AB5DEE}" destId="{0E6FBBC9-25DA-4922-BCBE-015CF5EC0CFC}" srcOrd="0" destOrd="0" presId="urn:microsoft.com/office/officeart/2008/layout/VerticalCurvedList"/>
    <dgm:cxn modelId="{8E53DA57-DD6C-4E58-8D5B-23817E9DA31E}" srcId="{6EC29473-FA57-4687-83FF-A63CFE822B59}" destId="{A5525EE3-B6F1-46F0-ACFA-AF49D2AB5DEE}" srcOrd="0" destOrd="0" parTransId="{BC1F8925-53BA-4F44-AEA5-E4013A3837A7}" sibTransId="{8D36CDF8-BA7C-450C-8367-EBA4DE09CC53}"/>
    <dgm:cxn modelId="{BDE4467D-2FE3-4B1B-B299-8A9AE6882F94}" type="presOf" srcId="{8D36CDF8-BA7C-450C-8367-EBA4DE09CC53}" destId="{56B241B8-45BB-4D82-BB0F-BDB533C51BE5}" srcOrd="0" destOrd="0" presId="urn:microsoft.com/office/officeart/2008/layout/VerticalCurvedList"/>
    <dgm:cxn modelId="{F404E9B6-BAF6-4A49-AE83-7939B4B68AD0}" srcId="{6EC29473-FA57-4687-83FF-A63CFE822B59}" destId="{6F3F8688-8665-44FE-A2F6-3ED377D31FF8}" srcOrd="1" destOrd="0" parTransId="{E094CC91-3514-41CE-BF17-6B1465A60609}" sibTransId="{B3EE1ECB-9107-4059-B2D4-CD616FB8A343}"/>
    <dgm:cxn modelId="{97CBB7C7-438C-45F6-BFFB-69EB74FE1AE2}" type="presOf" srcId="{FF3FB19D-316F-4EB0-BF6A-27BCEBF04933}" destId="{35793873-0960-4154-ACAA-D078C9717786}" srcOrd="0" destOrd="0" presId="urn:microsoft.com/office/officeart/2008/layout/VerticalCurvedList"/>
    <dgm:cxn modelId="{100AB2D0-CF01-4148-B2AC-664C75BB981A}" type="presOf" srcId="{6EC29473-FA57-4687-83FF-A63CFE822B59}" destId="{2A458A10-D0A9-466D-A604-64C67A1B5B72}" srcOrd="0" destOrd="0" presId="urn:microsoft.com/office/officeart/2008/layout/VerticalCurvedList"/>
    <dgm:cxn modelId="{99DC6402-D5A1-467E-8AB4-E8089D2321CF}" type="presParOf" srcId="{2A458A10-D0A9-466D-A604-64C67A1B5B72}" destId="{384BB959-18D7-4539-9F9A-22B5A20DCF9C}" srcOrd="0" destOrd="0" presId="urn:microsoft.com/office/officeart/2008/layout/VerticalCurvedList"/>
    <dgm:cxn modelId="{E9F92C79-CE13-4D48-BD6D-7B33F9D4C058}" type="presParOf" srcId="{384BB959-18D7-4539-9F9A-22B5A20DCF9C}" destId="{74806324-F42B-4FBF-B72B-3DA23E5FCD12}" srcOrd="0" destOrd="0" presId="urn:microsoft.com/office/officeart/2008/layout/VerticalCurvedList"/>
    <dgm:cxn modelId="{56FA3CFC-B765-4044-BC68-DACB55653AC3}" type="presParOf" srcId="{74806324-F42B-4FBF-B72B-3DA23E5FCD12}" destId="{2F282272-410D-4D13-8623-471D798B5A2A}" srcOrd="0" destOrd="0" presId="urn:microsoft.com/office/officeart/2008/layout/VerticalCurvedList"/>
    <dgm:cxn modelId="{93C0CD12-9A6D-45F2-A582-C6E11377AA3C}" type="presParOf" srcId="{74806324-F42B-4FBF-B72B-3DA23E5FCD12}" destId="{56B241B8-45BB-4D82-BB0F-BDB533C51BE5}" srcOrd="1" destOrd="0" presId="urn:microsoft.com/office/officeart/2008/layout/VerticalCurvedList"/>
    <dgm:cxn modelId="{030301A0-E43C-448C-BD55-5ADBE6AE4993}" type="presParOf" srcId="{74806324-F42B-4FBF-B72B-3DA23E5FCD12}" destId="{1D498C3B-A561-431D-9E78-79A384FE8D26}" srcOrd="2" destOrd="0" presId="urn:microsoft.com/office/officeart/2008/layout/VerticalCurvedList"/>
    <dgm:cxn modelId="{75A51EC4-1BD5-46AA-8D75-114A5EF1616B}" type="presParOf" srcId="{74806324-F42B-4FBF-B72B-3DA23E5FCD12}" destId="{85FD8F7D-4B94-4313-B298-8ADA619C4CC3}" srcOrd="3" destOrd="0" presId="urn:microsoft.com/office/officeart/2008/layout/VerticalCurvedList"/>
    <dgm:cxn modelId="{D2AA7533-5CEB-493F-9CA4-3F74FAC5AC73}" type="presParOf" srcId="{384BB959-18D7-4539-9F9A-22B5A20DCF9C}" destId="{0E6FBBC9-25DA-4922-BCBE-015CF5EC0CFC}" srcOrd="1" destOrd="0" presId="urn:microsoft.com/office/officeart/2008/layout/VerticalCurvedList"/>
    <dgm:cxn modelId="{2787B782-64F1-4AC4-AFCE-DB304F9D9064}" type="presParOf" srcId="{384BB959-18D7-4539-9F9A-22B5A20DCF9C}" destId="{F9F2C241-A6C0-47F8-8ACA-6065F75C7BC8}" srcOrd="2" destOrd="0" presId="urn:microsoft.com/office/officeart/2008/layout/VerticalCurvedList"/>
    <dgm:cxn modelId="{2CF99997-810D-4F55-88B6-90BA1125EA7A}" type="presParOf" srcId="{F9F2C241-A6C0-47F8-8ACA-6065F75C7BC8}" destId="{7E101310-5458-42D3-900E-3EFD062E1FCF}" srcOrd="0" destOrd="0" presId="urn:microsoft.com/office/officeart/2008/layout/VerticalCurvedList"/>
    <dgm:cxn modelId="{BAB95F1A-5FB0-4457-B0BC-CD63AE25D928}" type="presParOf" srcId="{384BB959-18D7-4539-9F9A-22B5A20DCF9C}" destId="{2A73F43F-2F69-4A13-993E-74EBCC6708F7}" srcOrd="3" destOrd="0" presId="urn:microsoft.com/office/officeart/2008/layout/VerticalCurvedList"/>
    <dgm:cxn modelId="{D86CE1C6-C684-4A0F-B817-97EA06A594F1}" type="presParOf" srcId="{384BB959-18D7-4539-9F9A-22B5A20DCF9C}" destId="{0E432E31-5671-4FAB-80A7-6177CCE4782F}" srcOrd="4" destOrd="0" presId="urn:microsoft.com/office/officeart/2008/layout/VerticalCurvedList"/>
    <dgm:cxn modelId="{26449011-B2B2-4073-A3C4-5698B5417B78}" type="presParOf" srcId="{0E432E31-5671-4FAB-80A7-6177CCE4782F}" destId="{B0BB7835-9A19-4A9F-B0E7-A9877B28BBC5}" srcOrd="0" destOrd="0" presId="urn:microsoft.com/office/officeart/2008/layout/VerticalCurvedList"/>
    <dgm:cxn modelId="{A63C657F-6AE0-4210-B6B9-6C5921B167F1}" type="presParOf" srcId="{384BB959-18D7-4539-9F9A-22B5A20DCF9C}" destId="{35793873-0960-4154-ACAA-D078C9717786}" srcOrd="5" destOrd="0" presId="urn:microsoft.com/office/officeart/2008/layout/VerticalCurvedList"/>
    <dgm:cxn modelId="{5BD93347-1AA8-4726-ACCB-95DFDFCD87B7}" type="presParOf" srcId="{384BB959-18D7-4539-9F9A-22B5A20DCF9C}" destId="{E0162762-9131-46F5-B138-907158144AD1}" srcOrd="6" destOrd="0" presId="urn:microsoft.com/office/officeart/2008/layout/VerticalCurvedList"/>
    <dgm:cxn modelId="{81AF23FA-1BE7-4254-914A-1A1FBED9E858}" type="presParOf" srcId="{E0162762-9131-46F5-B138-907158144AD1}" destId="{7F9D8366-25DB-49B0-A2EB-6AACE6814F6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B241B8-45BB-4D82-BB0F-BDB533C51BE5}">
      <dsp:nvSpPr>
        <dsp:cNvPr id="0" name=""/>
        <dsp:cNvSpPr/>
      </dsp:nvSpPr>
      <dsp:spPr>
        <a:xfrm>
          <a:off x="-4324925" y="-663450"/>
          <a:ext cx="5152776" cy="5152776"/>
        </a:xfrm>
        <a:prstGeom prst="blockArc">
          <a:avLst>
            <a:gd name="adj1" fmla="val 18900000"/>
            <a:gd name="adj2" fmla="val 2700000"/>
            <a:gd name="adj3" fmla="val 419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6FBBC9-25DA-4922-BCBE-015CF5EC0CFC}">
      <dsp:nvSpPr>
        <dsp:cNvPr id="0" name=""/>
        <dsp:cNvSpPr/>
      </dsp:nvSpPr>
      <dsp:spPr>
        <a:xfrm>
          <a:off x="532402" y="382587"/>
          <a:ext cx="4065959" cy="765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735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Risk Management in customs</a:t>
          </a:r>
          <a:endParaRPr lang="ru-RU" sz="2200" b="1" kern="1200" dirty="0"/>
        </a:p>
      </dsp:txBody>
      <dsp:txXfrm>
        <a:off x="532402" y="382587"/>
        <a:ext cx="4065959" cy="765175"/>
      </dsp:txXfrm>
    </dsp:sp>
    <dsp:sp modelId="{7E101310-5458-42D3-900E-3EFD062E1FCF}">
      <dsp:nvSpPr>
        <dsp:cNvPr id="0" name=""/>
        <dsp:cNvSpPr/>
      </dsp:nvSpPr>
      <dsp:spPr>
        <a:xfrm>
          <a:off x="54168" y="286940"/>
          <a:ext cx="956468" cy="9564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73F43F-2F69-4A13-993E-74EBCC6708F7}">
      <dsp:nvSpPr>
        <dsp:cNvPr id="0" name=""/>
        <dsp:cNvSpPr/>
      </dsp:nvSpPr>
      <dsp:spPr>
        <a:xfrm>
          <a:off x="810544" y="1530350"/>
          <a:ext cx="3787818" cy="765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735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Transit &amp; transport</a:t>
          </a:r>
          <a:endParaRPr lang="ru-RU" sz="2200" b="1" kern="1200" dirty="0"/>
        </a:p>
      </dsp:txBody>
      <dsp:txXfrm>
        <a:off x="810544" y="1530350"/>
        <a:ext cx="3787818" cy="765175"/>
      </dsp:txXfrm>
    </dsp:sp>
    <dsp:sp modelId="{B0BB7835-9A19-4A9F-B0E7-A9877B28BBC5}">
      <dsp:nvSpPr>
        <dsp:cNvPr id="0" name=""/>
        <dsp:cNvSpPr/>
      </dsp:nvSpPr>
      <dsp:spPr>
        <a:xfrm>
          <a:off x="332309" y="1434703"/>
          <a:ext cx="956468" cy="9564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793873-0960-4154-ACAA-D078C9717786}">
      <dsp:nvSpPr>
        <dsp:cNvPr id="0" name=""/>
        <dsp:cNvSpPr/>
      </dsp:nvSpPr>
      <dsp:spPr>
        <a:xfrm>
          <a:off x="532402" y="2678112"/>
          <a:ext cx="4065959" cy="765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735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Private sector in regional trade facilitation</a:t>
          </a:r>
          <a:endParaRPr lang="ru-RU" sz="2200" b="1" kern="1200" dirty="0"/>
        </a:p>
      </dsp:txBody>
      <dsp:txXfrm>
        <a:off x="532402" y="2678112"/>
        <a:ext cx="4065959" cy="765175"/>
      </dsp:txXfrm>
    </dsp:sp>
    <dsp:sp modelId="{7F9D8366-25DB-49B0-A2EB-6AACE6814F67}">
      <dsp:nvSpPr>
        <dsp:cNvPr id="0" name=""/>
        <dsp:cNvSpPr/>
      </dsp:nvSpPr>
      <dsp:spPr>
        <a:xfrm>
          <a:off x="54168" y="2582465"/>
          <a:ext cx="956468" cy="9564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1"/>
            <a:ext cx="304334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B67F8EAA-1F63-46A5-BC02-F7D3F839B898}" type="datetimeFigureOut">
              <a:rPr lang="de-DE" smtClean="0"/>
              <a:t>30.08.2018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DF831290-7F2F-46E0-98AC-5DD759A7FC7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464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20B1CD6E-2559-4B12-A656-D527B0A65755}" type="datetimeFigureOut">
              <a:rPr lang="de-DE" smtClean="0"/>
              <a:t>30.08.2018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4"/>
            <a:ext cx="5618480" cy="4189095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87810A44-EB98-4123-BF27-9BB07CCFEA0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8750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1"/>
                </a:solidFill>
              </a:rPr>
              <a:t>Our cooperation partners as well as other implementing agencies are realigning their work accordingly and already take advantage of these new opportunities.</a:t>
            </a:r>
          </a:p>
          <a:p>
            <a:r>
              <a:rPr lang="en-US" dirty="0"/>
              <a:t>Digital transformation started in 2015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10A44-EB98-4123-BF27-9BB07CCFEA03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5190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Titelmasterformat durch Klicken bearbeiten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4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9A486679-F272-4D94-88F3-5B03F4AD4BE8}" type="datetime1">
              <a:rPr lang="de-DE"/>
              <a:pPr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862683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Titelmasterformat durch Klicken bearbeiten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4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E964BF16-DCE1-4424-BAA8-715A7C74294C}" type="datetime1">
              <a:rPr lang="de-DE"/>
              <a:pPr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242714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Titelmasterformat durch Klicken bearbeiten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4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AA1AA9A1-BD4C-4558-BCB9-F35BE484DAB2}" type="datetime1">
              <a:rPr lang="de-DE"/>
              <a:pPr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110199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Titelmasterformat durch Klicken bearbeiten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2"/>
          </p:nvPr>
        </p:nvSpPr>
        <p:spPr>
          <a:xfrm>
            <a:off x="6786000" y="2448001"/>
            <a:ext cx="2358000" cy="2052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8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4780540C-A46A-4F32-8445-76F07216DF39}" type="datetime1">
              <a:rPr lang="de-DE"/>
              <a:pPr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989887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großes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Titelmasterformat durch Klicken bearbeiten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2"/>
          </p:nvPr>
        </p:nvSpPr>
        <p:spPr>
          <a:xfrm>
            <a:off x="6786000" y="2448001"/>
            <a:ext cx="2358000" cy="3348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DCF392DB-4499-490D-8B54-DC3DD3E52F0D}" type="datetime1">
              <a:rPr lang="de-DE"/>
              <a:pPr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155034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Sub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de-DE" noProof="0"/>
              <a:t>Titelmasterformat durch Klicken bearbeiten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2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272270A9-84CE-476E-84DC-F8B44A5FD280}" type="datetime1">
              <a:rPr lang="de-DE"/>
              <a:pPr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448084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de-DE" noProof="0"/>
              <a:t>Titelmasterformat durch Klicken bearbeiten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683999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2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014B1A5A-2D32-42AF-97A5-0ACD661B0162}" type="datetime1">
              <a:rPr lang="de-DE"/>
              <a:pPr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718151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de-DE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4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company presentation 2012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3178110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fr-FR"/>
              <a:t>company presentation 2012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defTabSz="914400" eaLnBrk="0" hangingPunct="0">
              <a:defRPr sz="2200" b="1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73677E-E9D0-42E8-AD06-C62312B3FE30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3542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/>
              <a:t>Образец заголовка</a:t>
            </a:r>
            <a:endParaRPr lang="de-DE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</p:txBody>
      </p:sp>
      <p:sp>
        <p:nvSpPr>
          <p:cNvPr id="4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company presentation 2012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426234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Titelmasterformat durch Klicken bearbeiten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4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FD6A9647-4934-408A-803C-CB2B97FFF86C}" type="datetime1">
              <a:rPr lang="de-DE"/>
              <a:pPr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614379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Titelmasterformat durch Klicken bearbeiten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2"/>
          </p:nvPr>
        </p:nvSpPr>
        <p:spPr>
          <a:xfrm>
            <a:off x="6786000" y="2448001"/>
            <a:ext cx="2358000" cy="2052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8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BE1ADFE5-6830-4811-A363-95E6C33E5775}" type="datetime1">
              <a:rPr lang="de-DE"/>
              <a:pPr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58877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großes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Titelmasterformat durch Klicken bearbeiten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2"/>
          </p:nvPr>
        </p:nvSpPr>
        <p:spPr>
          <a:xfrm>
            <a:off x="6786000" y="2448001"/>
            <a:ext cx="2358000" cy="3348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41CFA328-11A2-4DD7-8F3D-05A4750973BF}" type="datetime1">
              <a:rPr lang="de-DE"/>
              <a:pPr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948440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Sub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de-DE" noProof="0"/>
              <a:t>Titelmasterformat durch Klicken bearbeiten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2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61565A0F-EFBB-4F7F-BBDA-4379D89F64D9}" type="datetime1">
              <a:rPr lang="de-DE"/>
              <a:pPr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435047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de-DE" noProof="0"/>
              <a:t>Titelmasterformat durch Klicken bearbeiten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683999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2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CFE78779-01C9-4D4D-8B42-ECD191789404}" type="datetime1">
              <a:rPr lang="de-DE"/>
              <a:pPr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39436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de-DE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4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company presentation 2012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defTabSz="457200" eaLnBrk="1" hangingPunct="1"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369205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fr-FR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fr-FR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company presentation 2012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9363B1B-13FA-4CC5-A194-B225B7C44590}" type="slidenum">
              <a:rPr lang="fr-FR" altLang="de-DE">
                <a:solidFill>
                  <a:srgbClr val="000000"/>
                </a:solidFill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r-FR" altLang="de-DE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1714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fr-FR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fr-FR"/>
              <a:t>company presentation 2012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EEB0262-3ECF-45FD-B9CF-EF50B8AE82A4}" type="slidenum">
              <a:rPr lang="fr-FR">
                <a:solidFill>
                  <a:srgbClr val="000000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7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Grafik 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482725"/>
            <a:ext cx="77755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 durch Klicken hinzufügen</a:t>
            </a:r>
          </a:p>
        </p:txBody>
      </p:sp>
      <p:pic>
        <p:nvPicPr>
          <p:cNvPr id="4100" name="Grafik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8288" y="304800"/>
            <a:ext cx="2106612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Grafik 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51525"/>
            <a:ext cx="91440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2447925"/>
            <a:ext cx="7775575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Erste Ebene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7704138" y="6581775"/>
            <a:ext cx="9271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1000" b="0">
                <a:solidFill>
                  <a:srgbClr val="6E6452"/>
                </a:solidFill>
                <a:latin typeface="Arial Narrow" pitchFamily="34" charset="0"/>
              </a:rPr>
              <a:t>Seite </a:t>
            </a:r>
            <a:fld id="{A1E1E8C9-1B0C-4DAD-832B-E8F2057DEABE}" type="slidenum">
              <a:rPr lang="de-DE" sz="1000" b="0">
                <a:solidFill>
                  <a:srgbClr val="6E6452"/>
                </a:solidFill>
                <a:latin typeface="Arial Narrow" pitchFamily="34" charset="0"/>
              </a:rPr>
              <a:pPr>
                <a:defRPr/>
              </a:pPr>
              <a:t>‹#›</a:t>
            </a:fld>
            <a:endParaRPr lang="de-DE" sz="1000" b="0">
              <a:solidFill>
                <a:srgbClr val="6E6452"/>
              </a:solidFill>
              <a:latin typeface="Arial Narrow" pitchFamily="34" charset="0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62263" y="6581775"/>
            <a:ext cx="341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 defTabSz="914400" eaLnBrk="0" hangingPunct="0">
              <a:defRPr sz="1000" b="1" spc="70" baseline="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16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9450" y="6581775"/>
            <a:ext cx="1295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defTabSz="914400" eaLnBrk="0" hangingPunct="0">
              <a:defRPr sz="1000" b="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AAB13A-C8DC-4831-9CC4-CFA65E2A8603}" type="datetime1">
              <a:rPr lang="de-DE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505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9" r:id="rId8"/>
    <p:sldLayoutId id="2147483683" r:id="rId9"/>
  </p:sldLayoutIdLst>
  <p:transition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58775" indent="-358775" algn="l" rtl="0" eaLnBrk="0" fontAlgn="base" hangingPunct="0">
        <a:spcBef>
          <a:spcPts val="400"/>
        </a:spcBef>
        <a:spcAft>
          <a:spcPts val="800"/>
        </a:spcAft>
        <a:buClr>
          <a:srgbClr val="C80F0F"/>
        </a:buClr>
        <a:buFont typeface="Arial" pitchFamily="34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  <a:ea typeface="+mn-ea"/>
          <a:cs typeface="+mn-cs"/>
        </a:defRPr>
      </a:lvl1pPr>
      <a:lvl2pPr marL="719138" indent="-358775" algn="l" rtl="0" eaLnBrk="0" fontAlgn="base" hangingPunct="0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</a:defRPr>
      </a:lvl2pPr>
      <a:lvl3pPr marL="1079500" indent="-358775" algn="l" rtl="0" eaLnBrk="0" fontAlgn="base" hangingPunct="0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</a:defRPr>
      </a:lvl3pPr>
      <a:lvl4pPr marL="1439863" indent="-358775" algn="l" rtl="0" eaLnBrk="0" fontAlgn="base" hangingPunct="0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</a:defRPr>
      </a:lvl4pPr>
      <a:lvl5pPr marL="1798638" indent="-358775" algn="l" rtl="0" eaLnBrk="0" fontAlgn="base" hangingPunct="0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</a:defRPr>
      </a:lvl5pPr>
      <a:lvl6pPr marL="216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6pPr>
      <a:lvl7pPr marL="25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7pPr>
      <a:lvl8pPr marL="28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8pPr>
      <a:lvl9pPr marL="32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Grafik 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482725"/>
            <a:ext cx="77755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 durch Klicken hinzufügen</a:t>
            </a:r>
          </a:p>
        </p:txBody>
      </p:sp>
      <p:pic>
        <p:nvPicPr>
          <p:cNvPr id="3076" name="Grafik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8288" y="304800"/>
            <a:ext cx="2106612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Grafik 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51525"/>
            <a:ext cx="91440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2447925"/>
            <a:ext cx="7775575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Erste Ebene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7704138" y="6581775"/>
            <a:ext cx="9271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1000" b="0">
                <a:solidFill>
                  <a:srgbClr val="6E6452"/>
                </a:solidFill>
                <a:latin typeface="Arial Narrow" pitchFamily="34" charset="0"/>
              </a:rPr>
              <a:t>Seite </a:t>
            </a:r>
            <a:fld id="{A4AE66D6-D78D-44A4-914B-04DCFF58E698}" type="slidenum">
              <a:rPr lang="de-DE" sz="1000" b="0">
                <a:solidFill>
                  <a:srgbClr val="6E6452"/>
                </a:solidFill>
                <a:latin typeface="Arial Narrow" pitchFamily="34" charset="0"/>
              </a:rPr>
              <a:pPr>
                <a:defRPr/>
              </a:pPr>
              <a:t>‹#›</a:t>
            </a:fld>
            <a:endParaRPr lang="de-DE" sz="1000" b="0">
              <a:solidFill>
                <a:srgbClr val="6E6452"/>
              </a:solidFill>
              <a:latin typeface="Arial Narrow" pitchFamily="34" charset="0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62263" y="6581775"/>
            <a:ext cx="341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 defTabSz="914400" eaLnBrk="0" hangingPunct="0">
              <a:defRPr sz="1000" b="1" spc="70" baseline="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16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9450" y="6581775"/>
            <a:ext cx="1295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defTabSz="914400" eaLnBrk="0" hangingPunct="0">
              <a:defRPr sz="1000" b="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556FC0-9D60-48B8-9FC0-CCA3AA87C97C}" type="datetime1">
              <a:rPr lang="de-DE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00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2" r:id="rId9"/>
  </p:sldLayoutIdLst>
  <p:transition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58775" indent="-358775" algn="l" rtl="0" eaLnBrk="0" fontAlgn="base" hangingPunct="0">
        <a:spcBef>
          <a:spcPts val="400"/>
        </a:spcBef>
        <a:spcAft>
          <a:spcPts val="800"/>
        </a:spcAft>
        <a:buClr>
          <a:srgbClr val="C80F0F"/>
        </a:buClr>
        <a:buFont typeface="Arial" pitchFamily="34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  <a:ea typeface="+mn-ea"/>
          <a:cs typeface="+mn-cs"/>
        </a:defRPr>
      </a:lvl1pPr>
      <a:lvl2pPr marL="719138" indent="-358775" algn="l" rtl="0" eaLnBrk="0" fontAlgn="base" hangingPunct="0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</a:defRPr>
      </a:lvl2pPr>
      <a:lvl3pPr marL="1079500" indent="-358775" algn="l" rtl="0" eaLnBrk="0" fontAlgn="base" hangingPunct="0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</a:defRPr>
      </a:lvl3pPr>
      <a:lvl4pPr marL="1439863" indent="-358775" algn="l" rtl="0" eaLnBrk="0" fontAlgn="base" hangingPunct="0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</a:defRPr>
      </a:lvl4pPr>
      <a:lvl5pPr marL="1798638" indent="-358775" algn="l" rtl="0" eaLnBrk="0" fontAlgn="base" hangingPunct="0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</a:defRPr>
      </a:lvl5pPr>
      <a:lvl6pPr marL="216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6pPr>
      <a:lvl7pPr marL="25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7pPr>
      <a:lvl8pPr marL="28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8pPr>
      <a:lvl9pPr marL="32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platzhalter 4"/>
          <p:cNvSpPr>
            <a:spLocks noGrp="1"/>
          </p:cNvSpPr>
          <p:nvPr>
            <p:ph type="body" idx="1"/>
          </p:nvPr>
        </p:nvSpPr>
        <p:spPr>
          <a:xfrm>
            <a:off x="336549" y="1524000"/>
            <a:ext cx="8078788" cy="233756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r>
              <a:rPr lang="en-US" altLang="de-DE" sz="3600" b="1" dirty="0">
                <a:solidFill>
                  <a:schemeClr val="tx1"/>
                </a:solidFill>
              </a:rPr>
              <a:t>International trade and transport facilitation through digitalization</a:t>
            </a:r>
          </a:p>
          <a:p>
            <a:pPr eaLnBrk="1" hangingPunct="1">
              <a:spcBef>
                <a:spcPct val="0"/>
              </a:spcBef>
            </a:pPr>
            <a:endParaRPr lang="ru-RU" altLang="de-DE" sz="1600" b="1" dirty="0">
              <a:solidFill>
                <a:schemeClr val="tx1"/>
              </a:solidFill>
            </a:endParaRPr>
          </a:p>
        </p:txBody>
      </p:sp>
      <p:sp>
        <p:nvSpPr>
          <p:cNvPr id="40963" name="Foliennummernplatzhalt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Font typeface="Arial" pitchFamily="34" charset="0"/>
              <a:buChar char="•"/>
              <a:defRPr>
                <a:solidFill>
                  <a:srgbClr val="6E6452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defRPr>
                <a:solidFill>
                  <a:srgbClr val="6E6452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defRPr>
                <a:solidFill>
                  <a:srgbClr val="6E6452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defRPr>
                <a:solidFill>
                  <a:srgbClr val="6E6452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defRPr>
                <a:solidFill>
                  <a:srgbClr val="6E6452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defRPr>
                <a:solidFill>
                  <a:srgbClr val="6E6452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defRPr>
                <a:solidFill>
                  <a:srgbClr val="6E6452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defRPr>
                <a:solidFill>
                  <a:srgbClr val="6E6452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defRPr>
                <a:solidFill>
                  <a:srgbClr val="6E6452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971E91EC-96E4-43A7-84B1-91D99EDCD1AB}" type="slidenum">
              <a:rPr lang="fr-FR" altLang="de-DE" smtClean="0">
                <a:solidFill>
                  <a:srgbClr val="898989"/>
                </a:solidFill>
              </a:rPr>
              <a:pPr eaLnBrk="1" hangingPunct="1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1</a:t>
            </a:fld>
            <a:endParaRPr lang="fr-FR" altLang="de-DE">
              <a:solidFill>
                <a:srgbClr val="898989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3881437"/>
            <a:ext cx="4038600" cy="2474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3912" y="3881437"/>
            <a:ext cx="3581400" cy="2474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048699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A4FAD71E-1FA0-4D96-B651-8C86B6E63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Digital transformation: GIZ vision worldwide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1E2BEB27-F17B-4689-88BA-EC446CFEA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2209800"/>
            <a:ext cx="7776000" cy="3886200"/>
          </a:xfrm>
        </p:spPr>
        <p:txBody>
          <a:bodyPr/>
          <a:lstStyle/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triggers fundamental changes in the realms of economy, politics and society</a:t>
            </a:r>
          </a:p>
          <a:p>
            <a:r>
              <a:rPr lang="en-US" sz="2400" dirty="0">
                <a:solidFill>
                  <a:schemeClr val="tx1"/>
                </a:solidFill>
              </a:rPr>
              <a:t>revolutionizes the way  for the state to communicate with its citizens</a:t>
            </a:r>
          </a:p>
          <a:p>
            <a:r>
              <a:rPr lang="en-US" sz="2400" dirty="0">
                <a:solidFill>
                  <a:schemeClr val="tx1"/>
                </a:solidFill>
              </a:rPr>
              <a:t>must revolve around people, not technology and create added value, not additional work</a:t>
            </a: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148F1E-7DF5-45E5-A331-3C8611E6949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company presentation 2012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D218E9-B162-4315-9ED1-12296087DEB2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78949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7" y="1168262"/>
            <a:ext cx="7775575" cy="965337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Regional Program: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800" b="1" dirty="0">
                <a:solidFill>
                  <a:srgbClr val="C00000"/>
                </a:solidFill>
              </a:rPr>
              <a:t>Trade Facilitation in Central Asia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000" y="2133600"/>
            <a:ext cx="7776000" cy="4130400"/>
          </a:xfrm>
        </p:spPr>
        <p:txBody>
          <a:bodyPr/>
          <a:lstStyle/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4 countries of Central Asia</a:t>
            </a:r>
            <a:r>
              <a:rPr lang="ru-RU" sz="2400" dirty="0">
                <a:solidFill>
                  <a:schemeClr val="tx1"/>
                </a:solidFill>
              </a:rPr>
              <a:t>: </a:t>
            </a:r>
            <a:r>
              <a:rPr lang="en-US" sz="2400" dirty="0">
                <a:solidFill>
                  <a:schemeClr val="tx1"/>
                </a:solidFill>
              </a:rPr>
              <a:t>Kazakhstan, Kyrgyzstan, Tajikistan and Uzbekistan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Timeframe</a:t>
            </a:r>
            <a:r>
              <a:rPr lang="ru-RU" sz="2400" dirty="0">
                <a:solidFill>
                  <a:schemeClr val="tx1"/>
                </a:solidFill>
              </a:rPr>
              <a:t>: </a:t>
            </a:r>
            <a:r>
              <a:rPr lang="en-US" sz="2400" dirty="0">
                <a:solidFill>
                  <a:schemeClr val="tx1"/>
                </a:solidFill>
              </a:rPr>
              <a:t>January, 2017- December, 2019.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Partners: Ministries of Economy, Customs Administrations</a:t>
            </a:r>
          </a:p>
          <a:p>
            <a:endParaRPr lang="en-US" sz="2400" b="1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FD6A9647-4934-408A-803C-CB2B97FFF86C}" type="datetime1">
              <a:rPr lang="de-DE" smtClean="0"/>
              <a:pPr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883833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FE8EF-FC15-4603-8ABA-2DC19AC41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Program objective and intervention areas</a:t>
            </a: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A4352394-CC8C-4407-9FA9-18D94B1304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32906"/>
              </p:ext>
            </p:extLst>
          </p:nvPr>
        </p:nvGraphicFramePr>
        <p:xfrm>
          <a:off x="3810000" y="2438400"/>
          <a:ext cx="4649788" cy="3825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44C08C3-C711-4D69-BB02-B31F1201A0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D3ADAD-5E9A-4456-BA49-2101D4AAB1A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FD6A9647-4934-408A-803C-CB2B97FFF86C}" type="datetime1">
              <a:rPr lang="de-DE" smtClean="0"/>
              <a:pPr>
                <a:defRPr/>
              </a:pPr>
              <a:t>30.08.2018</a:t>
            </a:fld>
            <a:endParaRPr lang="de-D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71121C-75AA-4998-B125-686C8B434471}"/>
              </a:ext>
            </a:extLst>
          </p:cNvPr>
          <p:cNvSpPr txBox="1"/>
          <p:nvPr/>
        </p:nvSpPr>
        <p:spPr>
          <a:xfrm>
            <a:off x="679450" y="2971800"/>
            <a:ext cx="2673350" cy="2954655"/>
          </a:xfrm>
          <a:prstGeom prst="rect">
            <a:avLst/>
          </a:prstGeom>
          <a:solidFill>
            <a:srgbClr val="C000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Trade-oriented companies in Central Asia benefit from cost-cutting measures for trade facilitation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914707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0D4820-F7A4-40D7-BB91-3ACC8292A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21092"/>
            <a:ext cx="7775575" cy="619125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TFCA measures on digitalization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C648DF57-2F71-4064-9052-4ACF1D7091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3075993"/>
              </p:ext>
            </p:extLst>
          </p:nvPr>
        </p:nvGraphicFramePr>
        <p:xfrm>
          <a:off x="679450" y="905362"/>
          <a:ext cx="7775575" cy="5872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8751">
                  <a:extLst>
                    <a:ext uri="{9D8B030D-6E8A-4147-A177-3AD203B41FA5}">
                      <a16:colId xmlns:a16="http://schemas.microsoft.com/office/drawing/2014/main" val="3782070491"/>
                    </a:ext>
                  </a:extLst>
                </a:gridCol>
                <a:gridCol w="3806824">
                  <a:extLst>
                    <a:ext uri="{9D8B030D-6E8A-4147-A177-3AD203B41FA5}">
                      <a16:colId xmlns:a16="http://schemas.microsoft.com/office/drawing/2014/main" val="3562964469"/>
                    </a:ext>
                  </a:extLst>
                </a:gridCol>
              </a:tblGrid>
              <a:tr h="87578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Area of intervention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Digitalization measures</a:t>
                      </a:r>
                      <a:endParaRPr lang="ru-RU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693515"/>
                  </a:ext>
                </a:extLst>
              </a:tr>
              <a:tr h="9730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Risk Management in Customs</a:t>
                      </a:r>
                      <a:endParaRPr lang="ru-RU" b="1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Support to modernization of Unified Automated Information System in KG, KZ, TJ and UZ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409146"/>
                  </a:ext>
                </a:extLst>
              </a:tr>
              <a:tr h="681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Transit &amp; transport</a:t>
                      </a:r>
                      <a:endParaRPr lang="ru-RU" b="1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TIR-EPD implementation</a:t>
                      </a:r>
                      <a:r>
                        <a:rPr lang="en-US" b="0" baseline="0" dirty="0">
                          <a:solidFill>
                            <a:schemeClr val="tx1"/>
                          </a:solidFill>
                        </a:rPr>
                        <a:t> with emphasis on Preliminary Information at Customs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for Advance Cargo</a:t>
                      </a:r>
                      <a:r>
                        <a:rPr lang="en-US" b="0" baseline="0" dirty="0">
                          <a:solidFill>
                            <a:schemeClr val="tx1"/>
                          </a:solidFill>
                        </a:rPr>
                        <a:t> Information transmission -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Jointly with IRU and national associations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Open to support customs procedures optimization and automation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49966"/>
                  </a:ext>
                </a:extLst>
              </a:tr>
              <a:tr h="681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Private sector in regional trade facilitation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Regional trade information portal for Central </a:t>
                      </a:r>
                      <a:r>
                        <a:rPr lang="en-US" sz="1800"/>
                        <a:t>Asian countries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Electronic </a:t>
                      </a:r>
                      <a:r>
                        <a:rPr lang="en-US" sz="1800" dirty="0"/>
                        <a:t>catalogue of national standards for goods in KZ (regional expansion)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86916"/>
                  </a:ext>
                </a:extLst>
              </a:tr>
            </a:tbl>
          </a:graphicData>
        </a:graphic>
      </p:graphicFrame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E91A50C-58A1-4754-826C-CADCD1A1D3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15CF550-3D67-4E05-A2E1-864C4BC38CC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FD6A9647-4934-408A-803C-CB2B97FFF86C}" type="datetime1">
              <a:rPr lang="de-DE" smtClean="0"/>
              <a:pPr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382866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143000"/>
            <a:ext cx="7775575" cy="619125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Trade Facilitation: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800" b="1" dirty="0">
                <a:solidFill>
                  <a:srgbClr val="C00000"/>
                </a:solidFill>
              </a:rPr>
              <a:t>German technical assistance worldwide</a:t>
            </a:r>
            <a:endParaRPr lang="de-DE" sz="2800" b="1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FD6A9647-4934-408A-803C-CB2B97FFF86C}" type="datetime1">
              <a:rPr lang="de-DE" smtClean="0"/>
              <a:pPr>
                <a:defRPr/>
              </a:pPr>
              <a:t>30.08.2018</a:t>
            </a:fld>
            <a:endParaRPr lang="de-DE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9600" y="1905000"/>
            <a:ext cx="7776000" cy="39780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German Aid for trade and Agenda 2030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The Global Alliance for Trade Facilitation as the unique public-private partnership dedicated to international trade facilitation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GIZ as the development agency assists developing countries to implement TFA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Other development agents: ADB (CAREC), IFC, USAID, SECO, EU BOMCA</a:t>
            </a:r>
            <a:endParaRPr lang="de-DE" sz="2400" dirty="0">
              <a:solidFill>
                <a:schemeClr val="tx1"/>
              </a:solidFill>
            </a:endParaRPr>
          </a:p>
          <a:p>
            <a:endParaRPr lang="de-D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14170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n-US" sz="3200" dirty="0">
                <a:solidFill>
                  <a:srgbClr val="C00000"/>
                </a:solidFill>
              </a:rPr>
            </a:br>
            <a:br>
              <a:rPr lang="en-US" sz="3200" dirty="0">
                <a:solidFill>
                  <a:srgbClr val="C00000"/>
                </a:solidFill>
              </a:rPr>
            </a:br>
            <a:r>
              <a:rPr lang="en-US" sz="3200" dirty="0">
                <a:solidFill>
                  <a:srgbClr val="C00000"/>
                </a:solidFill>
              </a:rPr>
              <a:t>Thank you for your attention</a:t>
            </a:r>
            <a:r>
              <a:rPr lang="ky-KG" sz="3200" dirty="0">
                <a:solidFill>
                  <a:srgbClr val="C00000"/>
                </a:solidFill>
              </a:rPr>
              <a:t>!</a:t>
            </a:r>
            <a:br>
              <a:rPr lang="ky-KG" sz="3200" dirty="0">
                <a:solidFill>
                  <a:srgbClr val="C00000"/>
                </a:solidFill>
              </a:rPr>
            </a:br>
            <a:endParaRPr lang="de-DE" sz="3200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Präsentationstitel hier eintragen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9A486679-F272-4D94-88F3-5B03F4AD4BE8}" type="datetime1">
              <a:rPr lang="de-DE" smtClean="0"/>
              <a:pPr>
                <a:defRPr/>
              </a:pPr>
              <a:t>30.08.2018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622647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giz-powerpoint-leerfolie-de">
  <a:themeElements>
    <a:clrScheme name="GIZ">
      <a:dk1>
        <a:srgbClr val="000000"/>
      </a:dk1>
      <a:lt1>
        <a:srgbClr val="FFFFFF"/>
      </a:lt1>
      <a:dk2>
        <a:srgbClr val="6E6452"/>
      </a:dk2>
      <a:lt2>
        <a:srgbClr val="D2CDC8"/>
      </a:lt2>
      <a:accent1>
        <a:srgbClr val="C80F0F"/>
      </a:accent1>
      <a:accent2>
        <a:srgbClr val="4B859F"/>
      </a:accent2>
      <a:accent3>
        <a:srgbClr val="B498BA"/>
      </a:accent3>
      <a:accent4>
        <a:srgbClr val="F3BF49"/>
      </a:accent4>
      <a:accent5>
        <a:srgbClr val="94B322"/>
      </a:accent5>
      <a:accent6>
        <a:srgbClr val="B4E3ED"/>
      </a:accent6>
      <a:hlink>
        <a:srgbClr val="0000FF"/>
      </a:hlink>
      <a:folHlink>
        <a:srgbClr val="800080"/>
      </a:folHlink>
    </a:clrScheme>
    <a:fontScheme name="GIZ Schri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giz-powerpoint-leerfolie-de">
  <a:themeElements>
    <a:clrScheme name="GIZ">
      <a:dk1>
        <a:srgbClr val="000000"/>
      </a:dk1>
      <a:lt1>
        <a:srgbClr val="FFFFFF"/>
      </a:lt1>
      <a:dk2>
        <a:srgbClr val="6E6452"/>
      </a:dk2>
      <a:lt2>
        <a:srgbClr val="D2CDC8"/>
      </a:lt2>
      <a:accent1>
        <a:srgbClr val="C80F0F"/>
      </a:accent1>
      <a:accent2>
        <a:srgbClr val="4B859F"/>
      </a:accent2>
      <a:accent3>
        <a:srgbClr val="B498BA"/>
      </a:accent3>
      <a:accent4>
        <a:srgbClr val="F3BF49"/>
      </a:accent4>
      <a:accent5>
        <a:srgbClr val="94B322"/>
      </a:accent5>
      <a:accent6>
        <a:srgbClr val="B4E3ED"/>
      </a:accent6>
      <a:hlink>
        <a:srgbClr val="0000FF"/>
      </a:hlink>
      <a:folHlink>
        <a:srgbClr val="800080"/>
      </a:folHlink>
    </a:clrScheme>
    <a:fontScheme name="GIZ Schri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7482</TotalTime>
  <Words>309</Words>
  <Application>Microsoft Office PowerPoint</Application>
  <PresentationFormat>Экран (4:3)</PresentationFormat>
  <Paragraphs>52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Arial Narrow</vt:lpstr>
      <vt:lpstr>Calibri</vt:lpstr>
      <vt:lpstr>Wingdings</vt:lpstr>
      <vt:lpstr>1_giz-powerpoint-leerfolie-de</vt:lpstr>
      <vt:lpstr>giz-powerpoint-leerfolie-de</vt:lpstr>
      <vt:lpstr>Презентация PowerPoint</vt:lpstr>
      <vt:lpstr>Digital transformation: GIZ vision worldwide</vt:lpstr>
      <vt:lpstr>Regional Program: Trade Facilitation in Central Asia</vt:lpstr>
      <vt:lpstr>Program objective and intervention areas</vt:lpstr>
      <vt:lpstr>TFCA measures on digitalization</vt:lpstr>
      <vt:lpstr>Trade Facilitation: German technical assistance worldwide</vt:lpstr>
      <vt:lpstr>  Thank you for your attention! </vt:lpstr>
    </vt:vector>
  </TitlesOfParts>
  <Company>GIZ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Khushnidjon Rasulov</dc:creator>
  <cp:lastModifiedBy>Ainura Samsaly kyzy</cp:lastModifiedBy>
  <cp:revision>128</cp:revision>
  <cp:lastPrinted>2018-01-12T07:53:49Z</cp:lastPrinted>
  <dcterms:created xsi:type="dcterms:W3CDTF">2016-06-27T04:01:11Z</dcterms:created>
  <dcterms:modified xsi:type="dcterms:W3CDTF">2018-08-30T06:10:11Z</dcterms:modified>
</cp:coreProperties>
</file>